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9"/>
  </p:notesMasterIdLst>
  <p:handoutMasterIdLst>
    <p:handoutMasterId r:id="rId90"/>
  </p:handoutMasterIdLst>
  <p:sldIdLst>
    <p:sldId id="256" r:id="rId2"/>
    <p:sldId id="1962" r:id="rId3"/>
    <p:sldId id="2025" r:id="rId4"/>
    <p:sldId id="2026" r:id="rId5"/>
    <p:sldId id="2027" r:id="rId6"/>
    <p:sldId id="2028" r:id="rId7"/>
    <p:sldId id="2029" r:id="rId8"/>
    <p:sldId id="2030" r:id="rId9"/>
    <p:sldId id="2031" r:id="rId10"/>
    <p:sldId id="2032" r:id="rId11"/>
    <p:sldId id="2033" r:id="rId12"/>
    <p:sldId id="2034" r:id="rId13"/>
    <p:sldId id="2035" r:id="rId14"/>
    <p:sldId id="2036" r:id="rId15"/>
    <p:sldId id="2038" r:id="rId16"/>
    <p:sldId id="2170" r:id="rId17"/>
    <p:sldId id="2171" r:id="rId18"/>
    <p:sldId id="2039" r:id="rId19"/>
    <p:sldId id="2162" r:id="rId20"/>
    <p:sldId id="2041" r:id="rId21"/>
    <p:sldId id="2042" r:id="rId22"/>
    <p:sldId id="2043" r:id="rId23"/>
    <p:sldId id="2044" r:id="rId24"/>
    <p:sldId id="2045" r:id="rId25"/>
    <p:sldId id="2046" r:id="rId26"/>
    <p:sldId id="2163" r:id="rId27"/>
    <p:sldId id="2048" r:id="rId28"/>
    <p:sldId id="2049" r:id="rId29"/>
    <p:sldId id="2050" r:id="rId30"/>
    <p:sldId id="2051" r:id="rId31"/>
    <p:sldId id="2052" r:id="rId32"/>
    <p:sldId id="2053" r:id="rId33"/>
    <p:sldId id="2054" r:id="rId34"/>
    <p:sldId id="2055" r:id="rId35"/>
    <p:sldId id="2056" r:id="rId36"/>
    <p:sldId id="2057" r:id="rId37"/>
    <p:sldId id="2059" r:id="rId38"/>
    <p:sldId id="2058" r:id="rId39"/>
    <p:sldId id="2060" r:id="rId40"/>
    <p:sldId id="2062" r:id="rId41"/>
    <p:sldId id="2160" r:id="rId42"/>
    <p:sldId id="2064" r:id="rId43"/>
    <p:sldId id="2063" r:id="rId44"/>
    <p:sldId id="2065" r:id="rId45"/>
    <p:sldId id="2067" r:id="rId46"/>
    <p:sldId id="2066" r:id="rId47"/>
    <p:sldId id="2068" r:id="rId48"/>
    <p:sldId id="2069" r:id="rId49"/>
    <p:sldId id="2070" r:id="rId50"/>
    <p:sldId id="2071" r:id="rId51"/>
    <p:sldId id="2072" r:id="rId52"/>
    <p:sldId id="2073" r:id="rId53"/>
    <p:sldId id="2074" r:id="rId54"/>
    <p:sldId id="2075" r:id="rId55"/>
    <p:sldId id="2076" r:id="rId56"/>
    <p:sldId id="2077" r:id="rId57"/>
    <p:sldId id="2078" r:id="rId58"/>
    <p:sldId id="2164" r:id="rId59"/>
    <p:sldId id="2079" r:id="rId60"/>
    <p:sldId id="2080" r:id="rId61"/>
    <p:sldId id="2081" r:id="rId62"/>
    <p:sldId id="2082" r:id="rId63"/>
    <p:sldId id="2093" r:id="rId64"/>
    <p:sldId id="2083" r:id="rId65"/>
    <p:sldId id="2084" r:id="rId66"/>
    <p:sldId id="2085" r:id="rId67"/>
    <p:sldId id="2086" r:id="rId68"/>
    <p:sldId id="2087" r:id="rId69"/>
    <p:sldId id="2088" r:id="rId70"/>
    <p:sldId id="2089" r:id="rId71"/>
    <p:sldId id="2090" r:id="rId72"/>
    <p:sldId id="2091" r:id="rId73"/>
    <p:sldId id="2092" r:id="rId74"/>
    <p:sldId id="2096" r:id="rId75"/>
    <p:sldId id="2094" r:id="rId76"/>
    <p:sldId id="2097" r:id="rId77"/>
    <p:sldId id="2098" r:id="rId78"/>
    <p:sldId id="2099" r:id="rId79"/>
    <p:sldId id="2100" r:id="rId80"/>
    <p:sldId id="2101" r:id="rId81"/>
    <p:sldId id="2102" r:id="rId82"/>
    <p:sldId id="2104" r:id="rId83"/>
    <p:sldId id="2105" r:id="rId84"/>
    <p:sldId id="2106" r:id="rId85"/>
    <p:sldId id="2107" r:id="rId86"/>
    <p:sldId id="2108" r:id="rId87"/>
    <p:sldId id="286" r:id="rId88"/>
  </p:sldIdLst>
  <p:sldSz cx="12192000" cy="6858000"/>
  <p:notesSz cx="6858000" cy="9144000"/>
  <p:custDataLst>
    <p:tags r:id="rId9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9" userDrawn="1">
          <p15:clr>
            <a:srgbClr val="A4A3A4"/>
          </p15:clr>
        </p15:guide>
        <p15:guide id="2" pos="3824" userDrawn="1">
          <p15:clr>
            <a:srgbClr val="A4A3A4"/>
          </p15:clr>
        </p15:guide>
      </p15:sldGuideLst>
    </p:ext>
    <p:ext uri="{2D200454-40CA-4A62-9FC3-DE9A4176ACB9}">
      <p15:notesGuideLst xmlns:p15="http://schemas.microsoft.com/office/powerpoint/2012/main">
        <p15:guide id="1" orient="horz" pos="2839">
          <p15:clr>
            <a:srgbClr val="A4A3A4"/>
          </p15:clr>
        </p15:guide>
        <p15:guide id="2" pos="215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张 金" initials="张"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12355"/>
    <a:srgbClr val="AFCAE8"/>
    <a:srgbClr val="FFFF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044" autoAdjust="0"/>
    <p:restoredTop sz="74041" autoAdjust="0"/>
  </p:normalViewPr>
  <p:slideViewPr>
    <p:cSldViewPr snapToGrid="0" showGuides="1">
      <p:cViewPr varScale="1">
        <p:scale>
          <a:sx n="53" d="100"/>
          <a:sy n="53" d="100"/>
        </p:scale>
        <p:origin x="38" y="206"/>
      </p:cViewPr>
      <p:guideLst>
        <p:guide orient="horz" pos="2129"/>
        <p:guide pos="3824"/>
      </p:guideLst>
    </p:cSldViewPr>
  </p:slideViewPr>
  <p:notesTextViewPr>
    <p:cViewPr>
      <p:scale>
        <a:sx n="1" d="1"/>
        <a:sy n="1" d="1"/>
      </p:scale>
      <p:origin x="0" y="0"/>
    </p:cViewPr>
  </p:notesTextViewPr>
  <p:notesViewPr>
    <p:cSldViewPr snapToGrid="0">
      <p:cViewPr varScale="1">
        <p:scale>
          <a:sx n="51" d="100"/>
          <a:sy n="51" d="100"/>
        </p:scale>
        <p:origin x="2692" y="44"/>
      </p:cViewPr>
      <p:guideLst>
        <p:guide orient="horz" pos="2839"/>
        <p:guide pos="215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handoutMaster" Target="handoutMasters/handoutMaster1.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tags" Target="tags/tag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3.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90CEE9C-CD7E-448D-B83B-F1A481D8C6E3}" type="datetimeFigureOut">
              <a:rPr lang="zh-CN" altLang="en-US" smtClean="0"/>
              <a:t>2025/1/7</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D7E534F-F209-4835-B2D6-894858DA0998}"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2F60F23-D271-4A25-99B9-27871191B66B}" type="datetimeFigureOut">
              <a:rPr lang="zh-CN" altLang="en-US" smtClean="0"/>
              <a:t>2025/1/7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0CB8C09-5C8A-4DE1-BA2A-F41931EDF64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0CB8C09-5C8A-4DE1-BA2A-F41931EDF644}" type="slidenum">
              <a:rPr lang="zh-CN" altLang="en-US" smtClean="0"/>
              <a:t>6</a:t>
            </a:fld>
            <a:endParaRPr lang="zh-CN" altLang="en-US"/>
          </a:p>
        </p:txBody>
      </p:sp>
    </p:spTree>
    <p:extLst>
      <p:ext uri="{BB962C8B-B14F-4D97-AF65-F5344CB8AC3E}">
        <p14:creationId xmlns:p14="http://schemas.microsoft.com/office/powerpoint/2010/main" val="3496097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在 Linux 内核中，无论是进程还是线程，到了内核里面，都叫做任务（Task），由统一的数据结构 task_struct 进行管理。task_struct 是 Linux 中的进程描述符，是感知进程存在的唯一实体。Linux 内核中通过一个双向循环链表将所有的 task_struct 串了起来。</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在 Linux 内核中，无论是进程还是线程，到了内核里面，都叫做任务（Task），由统一的数据结构 task_struct 进行管理。task_struct 是 Linux 中的进程描述符，是感知进程存在的唯一实体。Linux 内核中通过一个双向循环链表将所有的 task_struct 串了起来。</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在 Linux 内核中，无论是进程还是线程，到了内核里面，都叫做任务（Task），由统一的数据结构 task_struct 进行管理。task_struct 是 Linux 中的进程描述符，是感知进程存在的唯一实体。Linux 内核中通过一个双向循环链表将所有的 task_struct 串了起来。</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在 Linux 内核中，无论是进程还是线程，到了内核里面，都叫做任务（Task），由统一的数据结构 task_struct 进行管理。task_struct 是 Linux 中的进程描述符，是感知进程存在的唯一实体。Linux 内核中通过一个双向循环链表将所有的 task_struct 串了起来。</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在 Linux 内核中，无论是进程还是线程，到了内核里面，都叫做任务（Task），由统一的数据结构 task_struct 进行管理。task_struct 是 Linux 中的进程描述符，是感知进程存在的唯一实体。Linux 内核中通过一个双向循环链表将所有的 task_struct 串了起来。</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在 Linux 内核中，无论是进程还是线程，到了内核里面，都叫做任务（Task），由统一的数据结构 task_struct 进行管理。task_struct 是 Linux 中的进程描述符，是感知进程存在的唯一实体。Linux 内核中通过一个双向循环链表将所有的 task_struct 串了起来。</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在 Linux 内核中，无论是进程还是线程，到了内核里面，都叫做任务（Task），由统一的数据结构 task_struct 进行管理。task_struct 是 Linux 中的进程描述符，是感知进程存在的唯一实体。Linux 内核中通过一个双向循环链表将所有的 task_struct 串了起来。</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在 Linux 内核中，无论是进程还是线程，到了内核里面，都叫做任务（Task），由统一的数据结构 task_struct 进行管理。task_struct 是 Linux 中的进程描述符，是感知进程存在的唯一实体。Linux 内核中通过一个双向循环链表将所有的 task_struct 串了起来。</a:t>
            </a:r>
          </a:p>
        </p:txBody>
      </p:sp>
    </p:spTree>
    <p:extLst>
      <p:ext uri="{BB962C8B-B14F-4D97-AF65-F5344CB8AC3E}">
        <p14:creationId xmlns:p14="http://schemas.microsoft.com/office/powerpoint/2010/main" val="3500313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在 Linux 内核中，无论是进程还是线程，到了内核里面，都叫做任务（Task），由统一的数据结构 task_struct 进行管理。task_struct 是 Linux 中的进程描述符，是感知进程存在的唯一实体。Linux 内核中通过一个双向循环链表将所有的 task_struct 串了起来。</a:t>
            </a:r>
          </a:p>
        </p:txBody>
      </p:sp>
    </p:spTree>
    <p:extLst>
      <p:ext uri="{BB962C8B-B14F-4D97-AF65-F5344CB8AC3E}">
        <p14:creationId xmlns:p14="http://schemas.microsoft.com/office/powerpoint/2010/main" val="11489134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在 Linux 内核中，无论是进程还是线程，到了内核里面，都叫做任务（Task），由统一的数据结构 task_struct 进行管理。task_struct 是 Linux 中的进程描述符，是感知进程存在的唯一实体。Linux 内核中通过一个双向循环链表将所有的 task_struct 串了起来。</a:t>
            </a:r>
          </a:p>
        </p:txBody>
      </p:sp>
    </p:spTree>
    <p:extLst>
      <p:ext uri="{BB962C8B-B14F-4D97-AF65-F5344CB8AC3E}">
        <p14:creationId xmlns:p14="http://schemas.microsoft.com/office/powerpoint/2010/main" val="328934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在 Linux 内核中，无论是进程还是线程，到了内核里面，都叫做任务（Task），由统一的数据结构 task_struct 进行管理。task_struct 是 Linux 中的进程描述符，是感知进程存在的唯一实体。Linux 内核中通过一个双向循环链表将所有的 task_struct 串了起来。</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5718837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017714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在 Linux 内核中，无论是进程还是线程，到了内核里面，都叫做任务（Task），由统一的数据结构 task_struct 进行管理。task_struct 是 Linux 中的进程描述符，是感知进程存在的唯一实体。Linux 内核中通过一个双向循环链表将所有的 task_struct 串了起来。</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在 Linux 内核中，无论是进程还是线程，到了内核里面，都叫做任务（Task），由统一的数据结构 task_struct 进行管理。task_struct 是 Linux 中的进程描述符，是感知进程存在的唯一实体。Linux 内核中通过一个双向循环链表将所有的 task_struct 串了起来。</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在 Linux 内核中，无论是进程还是线程，到了内核里面，都叫做任务（Task），由统一的数据结构 task_struct 进行管理。task_struct 是 Linux 中的进程描述符，是感知进程存在的唯一实体。Linux 内核中通过一个双向循环链表将所有的 task_struct 串了起来。</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在 Linux 内核中，无论是进程还是线程，到了内核里面，都叫做任务（Task），由统一的数据结构 task_struct 进行管理。task_struct 是 Linux 中的进程描述符，是感知进程存在的唯一实体。Linux 内核中通过一个双向循环链表将所有的 task_struct 串了起来。</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处于阻塞状态的进程，占内存资源，</a:t>
            </a:r>
            <a:endParaRPr lang="en-US" altLang="zh-CN" dirty="0"/>
          </a:p>
          <a:p>
            <a:r>
              <a:rPr lang="zh-CN" altLang="en-US" dirty="0"/>
              <a:t>一个进程占据的物理内存（用户空间的）长时间不运行，会被换到硬盘上</a:t>
            </a:r>
            <a:endParaRPr lang="en-US" altLang="zh-CN" dirty="0"/>
          </a:p>
          <a:p>
            <a:r>
              <a:rPr lang="zh-CN" altLang="en-US" dirty="0"/>
              <a:t>阻塞</a:t>
            </a:r>
            <a:r>
              <a:rPr lang="en-US" altLang="zh-CN" dirty="0">
                <a:sym typeface="Wingdings" panose="05000000000000000000" pitchFamily="2" charset="2"/>
              </a:rPr>
              <a:t></a:t>
            </a:r>
            <a:r>
              <a:rPr lang="zh-CN" altLang="en-US" dirty="0">
                <a:sym typeface="Wingdings" panose="05000000000000000000" pitchFamily="2" charset="2"/>
              </a:rPr>
              <a:t>挂起：需要专门操作激活，内存态占据的数据结构也剔除（所以不是说物理内存被全部剔除后就是挂起）</a:t>
            </a:r>
            <a:endParaRPr lang="en-US" altLang="zh-CN" dirty="0">
              <a:sym typeface="Wingdings" panose="05000000000000000000" pitchFamily="2" charset="2"/>
            </a:endParaRPr>
          </a:p>
          <a:p>
            <a:r>
              <a:rPr lang="zh-CN" altLang="en-US" dirty="0">
                <a:sym typeface="Wingdings" panose="05000000000000000000" pitchFamily="2" charset="2"/>
              </a:rPr>
              <a:t>挂起</a:t>
            </a:r>
            <a:r>
              <a:rPr lang="en-US" altLang="zh-CN" dirty="0">
                <a:sym typeface="Wingdings" panose="05000000000000000000" pitchFamily="2" charset="2"/>
              </a:rPr>
              <a:t></a:t>
            </a:r>
            <a:r>
              <a:rPr lang="zh-CN" altLang="en-US" dirty="0">
                <a:sym typeface="Wingdings" panose="05000000000000000000" pitchFamily="2" charset="2"/>
              </a:rPr>
              <a:t>就绪：也需要专门操作</a:t>
            </a:r>
            <a:endParaRPr lang="en-US" altLang="zh-CN" dirty="0">
              <a:sym typeface="Wingdings" panose="05000000000000000000" pitchFamily="2" charset="2"/>
            </a:endParaRPr>
          </a:p>
          <a:p>
            <a:endParaRPr lang="zh-CN" altLang="en-US" dirty="0"/>
          </a:p>
        </p:txBody>
      </p:sp>
      <p:sp>
        <p:nvSpPr>
          <p:cNvPr id="4" name="灯片编号占位符 3"/>
          <p:cNvSpPr>
            <a:spLocks noGrp="1"/>
          </p:cNvSpPr>
          <p:nvPr>
            <p:ph type="sldNum" sz="quarter" idx="5"/>
          </p:nvPr>
        </p:nvSpPr>
        <p:spPr/>
        <p:txBody>
          <a:bodyPr/>
          <a:lstStyle/>
          <a:p>
            <a:fld id="{40CB8C09-5C8A-4DE1-BA2A-F41931EDF644}" type="slidenum">
              <a:rPr lang="zh-CN" altLang="en-US" smtClean="0"/>
              <a:t>60</a:t>
            </a:fld>
            <a:endParaRPr lang="zh-CN" altLang="en-US"/>
          </a:p>
        </p:txBody>
      </p:sp>
    </p:spTree>
    <p:extLst>
      <p:ext uri="{BB962C8B-B14F-4D97-AF65-F5344CB8AC3E}">
        <p14:creationId xmlns:p14="http://schemas.microsoft.com/office/powerpoint/2010/main" val="275251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0CB8C09-5C8A-4DE1-BA2A-F41931EDF644}" type="slidenum">
              <a:rPr lang="zh-CN" altLang="en-US" smtClean="0"/>
              <a:t>61</a:t>
            </a:fld>
            <a:endParaRPr lang="zh-CN" altLang="en-US"/>
          </a:p>
        </p:txBody>
      </p:sp>
    </p:spTree>
    <p:extLst>
      <p:ext uri="{BB962C8B-B14F-4D97-AF65-F5344CB8AC3E}">
        <p14:creationId xmlns:p14="http://schemas.microsoft.com/office/powerpoint/2010/main" val="11108153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 name="矩形 9"/>
          <p:cNvSpPr/>
          <p:nvPr userDrawn="1"/>
        </p:nvSpPr>
        <p:spPr>
          <a:xfrm>
            <a:off x="0" y="6538324"/>
            <a:ext cx="12192000" cy="324646"/>
          </a:xfrm>
          <a:prstGeom prst="rect">
            <a:avLst/>
          </a:prstGeom>
          <a:solidFill>
            <a:srgbClr val="7123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12355"/>
              </a:solidFill>
            </a:endParaRPr>
          </a:p>
        </p:txBody>
      </p:sp>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a:xfrm>
            <a:off x="838200" y="6538595"/>
            <a:ext cx="2743200" cy="316230"/>
          </a:xfrm>
        </p:spPr>
        <p:txBody>
          <a:bodyPr/>
          <a:lstStyle>
            <a:lvl1pPr>
              <a:defRPr>
                <a:solidFill>
                  <a:schemeClr val="bg1"/>
                </a:solidFill>
              </a:defRPr>
            </a:lvl1pPr>
          </a:lstStyle>
          <a:p>
            <a:fld id="{5F013260-E2F6-48C8-BC23-506F661997E7}" type="datetimeFigureOut">
              <a:rPr lang="zh-CN" altLang="en-US" smtClean="0"/>
              <a:t>2025/1/7</a:t>
            </a:fld>
            <a:endParaRPr lang="zh-CN" altLang="en-US"/>
          </a:p>
        </p:txBody>
      </p:sp>
      <p:sp>
        <p:nvSpPr>
          <p:cNvPr id="5" name="页脚占位符 4"/>
          <p:cNvSpPr>
            <a:spLocks noGrp="1"/>
          </p:cNvSpPr>
          <p:nvPr>
            <p:ph type="ftr" sz="quarter" idx="11"/>
          </p:nvPr>
        </p:nvSpPr>
        <p:spPr>
          <a:xfrm>
            <a:off x="4038600" y="6538595"/>
            <a:ext cx="4114800" cy="316230"/>
          </a:xfrm>
        </p:spPr>
        <p:txBody>
          <a:bodyPr/>
          <a:lstStyle>
            <a:lvl1pPr>
              <a:defRPr>
                <a:solidFill>
                  <a:schemeClr val="bg1"/>
                </a:solidFill>
              </a:defRPr>
            </a:lvl1pPr>
          </a:lstStyle>
          <a:p>
            <a:endParaRPr lang="zh-CN" altLang="en-US"/>
          </a:p>
        </p:txBody>
      </p:sp>
      <p:sp>
        <p:nvSpPr>
          <p:cNvPr id="6" name="灯片编号占位符 5"/>
          <p:cNvSpPr>
            <a:spLocks noGrp="1"/>
          </p:cNvSpPr>
          <p:nvPr>
            <p:ph type="sldNum" sz="quarter" idx="12"/>
          </p:nvPr>
        </p:nvSpPr>
        <p:spPr>
          <a:xfrm>
            <a:off x="8610600" y="6538595"/>
            <a:ext cx="2743200" cy="316230"/>
          </a:xfrm>
        </p:spPr>
        <p:txBody>
          <a:bodyPr/>
          <a:lstStyle>
            <a:lvl1pPr>
              <a:defRPr>
                <a:solidFill>
                  <a:schemeClr val="bg1"/>
                </a:solidFill>
              </a:defRPr>
            </a:lvl1pPr>
          </a:lstStyle>
          <a:p>
            <a:fld id="{DE68AD4E-5105-4F1B-8C66-A07DA4A33142}" type="slidenum">
              <a:rPr lang="zh-CN" altLang="en-US" smtClean="0"/>
              <a:t>‹#›</a:t>
            </a:fld>
            <a:endParaRPr lang="zh-CN" altLang="en-US"/>
          </a:p>
        </p:txBody>
      </p:sp>
      <p:sp>
        <p:nvSpPr>
          <p:cNvPr id="7" name="文本框 6"/>
          <p:cNvSpPr txBox="1"/>
          <p:nvPr userDrawn="1"/>
        </p:nvSpPr>
        <p:spPr>
          <a:xfrm>
            <a:off x="7884160" y="5779135"/>
            <a:ext cx="4064000" cy="368300"/>
          </a:xfrm>
          <a:prstGeom prst="rect">
            <a:avLst/>
          </a:prstGeom>
          <a:noFill/>
        </p:spPr>
        <p:txBody>
          <a:bodyPr wrap="square" rtlCol="0">
            <a:spAutoFit/>
          </a:bodyPr>
          <a:lstStyle/>
          <a:p>
            <a:endParaRPr lang="zh-CN" altLang="en-US"/>
          </a:p>
        </p:txBody>
      </p:sp>
      <p:sp>
        <p:nvSpPr>
          <p:cNvPr id="8" name="矩形 7"/>
          <p:cNvSpPr/>
          <p:nvPr userDrawn="1"/>
        </p:nvSpPr>
        <p:spPr>
          <a:xfrm>
            <a:off x="-26035" y="-635"/>
            <a:ext cx="12217400" cy="688975"/>
          </a:xfrm>
          <a:prstGeom prst="rect">
            <a:avLst/>
          </a:pr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12355"/>
              </a:solidFill>
            </a:endParaRPr>
          </a:p>
        </p:txBody>
      </p:sp>
      <p:pic>
        <p:nvPicPr>
          <p:cNvPr id="11" name="图片 10">
            <a:extLst>
              <a:ext uri="{FF2B5EF4-FFF2-40B4-BE49-F238E27FC236}">
                <a16:creationId xmlns:a16="http://schemas.microsoft.com/office/drawing/2014/main" id="{5BB598EF-7AE5-40FD-AD7A-7EA641BEFBE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84432" y="-20935"/>
            <a:ext cx="3131418" cy="69075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F013260-E2F6-48C8-BC23-506F661997E7}" type="datetimeFigureOut">
              <a:rPr lang="zh-CN" altLang="en-US" smtClean="0"/>
              <a:t>2025/1/7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68AD4E-5105-4F1B-8C66-A07DA4A33142}"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F013260-E2F6-48C8-BC23-506F661997E7}" type="datetimeFigureOut">
              <a:rPr lang="zh-CN" altLang="en-US" smtClean="0"/>
              <a:t>2025/1/7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68AD4E-5105-4F1B-8C66-A07DA4A33142}"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F013260-E2F6-48C8-BC23-506F661997E7}" type="datetimeFigureOut">
              <a:rPr lang="zh-CN" altLang="en-US" smtClean="0"/>
              <a:t>2025/1/7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68AD4E-5105-4F1B-8C66-A07DA4A33142}"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5F013260-E2F6-48C8-BC23-506F661997E7}" type="datetimeFigureOut">
              <a:rPr lang="zh-CN" altLang="en-US" smtClean="0"/>
              <a:t>2025/1/7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68AD4E-5105-4F1B-8C66-A07DA4A33142}"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F013260-E2F6-48C8-BC23-506F661997E7}" type="datetimeFigureOut">
              <a:rPr lang="zh-CN" altLang="en-US" smtClean="0"/>
              <a:t>2025/1/7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68AD4E-5105-4F1B-8C66-A07DA4A33142}"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F013260-E2F6-48C8-BC23-506F661997E7}" type="datetimeFigureOut">
              <a:rPr lang="zh-CN" altLang="en-US" smtClean="0"/>
              <a:t>2025/1/7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E68AD4E-5105-4F1B-8C66-A07DA4A33142}"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F013260-E2F6-48C8-BC23-506F661997E7}" type="datetimeFigureOut">
              <a:rPr lang="zh-CN" altLang="en-US" smtClean="0"/>
              <a:t>2025/1/7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E68AD4E-5105-4F1B-8C66-A07DA4A33142}"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F013260-E2F6-48C8-BC23-506F661997E7}" type="datetimeFigureOut">
              <a:rPr lang="zh-CN" altLang="en-US" smtClean="0"/>
              <a:t>2025/1/7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E68AD4E-5105-4F1B-8C66-A07DA4A33142}"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5F013260-E2F6-48C8-BC23-506F661997E7}" type="datetimeFigureOut">
              <a:rPr lang="zh-CN" altLang="en-US" smtClean="0"/>
              <a:t>2025/1/7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68AD4E-5105-4F1B-8C66-A07DA4A33142}"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5F013260-E2F6-48C8-BC23-506F661997E7}" type="datetimeFigureOut">
              <a:rPr lang="zh-CN" altLang="en-US" smtClean="0"/>
              <a:t>2025/1/7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68AD4E-5105-4F1B-8C66-A07DA4A33142}"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013260-E2F6-48C8-BC23-506F661997E7}" type="datetimeFigureOut">
              <a:rPr lang="zh-CN" altLang="en-US" smtClean="0"/>
              <a:t>2025/1/7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68AD4E-5105-4F1B-8C66-A07DA4A3314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29.png"/><Relationship Id="rId4" Type="http://schemas.openxmlformats.org/officeDocument/2006/relationships/image" Target="../media/image28.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xml"/><Relationship Id="rId1" Type="http://schemas.openxmlformats.org/officeDocument/2006/relationships/vmlDrawing" Target="../drawings/vmlDrawing3.vml"/><Relationship Id="rId4" Type="http://schemas.openxmlformats.org/officeDocument/2006/relationships/image" Target="../media/image30.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6.emf"/><Relationship Id="rId5" Type="http://schemas.openxmlformats.org/officeDocument/2006/relationships/oleObject" Target="../embeddings/oleObject2.bin"/><Relationship Id="rId4" Type="http://schemas.openxmlformats.org/officeDocument/2006/relationships/image" Target="../media/image5.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xml"/><Relationship Id="rId1" Type="http://schemas.openxmlformats.org/officeDocument/2006/relationships/vmlDrawing" Target="../drawings/vmlDrawing4.vml"/><Relationship Id="rId4" Type="http://schemas.openxmlformats.org/officeDocument/2006/relationships/image" Target="../media/image43.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6.jpe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l="22000" t="5000" r="22000" b="-1000"/>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0" y="2330450"/>
            <a:ext cx="12192000" cy="1192530"/>
          </a:xfrm>
        </p:spPr>
        <p:txBody>
          <a:bodyPr>
            <a:normAutofit/>
          </a:bodyPr>
          <a:lstStyle/>
          <a:p>
            <a:pPr algn="ctr"/>
            <a:r>
              <a:rPr lang="zh-CN" altLang="en-US" b="1" dirty="0">
                <a:solidFill>
                  <a:srgbClr val="712355"/>
                </a:solidFill>
                <a:latin typeface="微软雅黑" panose="020B0503020204020204" pitchFamily="34" charset="-122"/>
                <a:ea typeface="微软雅黑" panose="020B0503020204020204" pitchFamily="34" charset="-122"/>
              </a:rPr>
              <a:t>操作系统</a:t>
            </a:r>
          </a:p>
        </p:txBody>
      </p:sp>
      <p:sp>
        <p:nvSpPr>
          <p:cNvPr id="3" name="副标题 2"/>
          <p:cNvSpPr>
            <a:spLocks noGrp="1"/>
          </p:cNvSpPr>
          <p:nvPr>
            <p:ph type="subTitle" idx="1"/>
          </p:nvPr>
        </p:nvSpPr>
        <p:spPr>
          <a:xfrm>
            <a:off x="1991497" y="3880332"/>
            <a:ext cx="8607212" cy="1923701"/>
          </a:xfrm>
        </p:spPr>
        <p:txBody>
          <a:bodyPr>
            <a:normAutofit/>
          </a:bodyPr>
          <a:lstStyle/>
          <a:p>
            <a:pPr algn="ctr"/>
            <a:r>
              <a:rPr lang="zh-CN" altLang="en-US" sz="2400" b="1" dirty="0">
                <a:solidFill>
                  <a:srgbClr val="712355"/>
                </a:solidFill>
                <a:latin typeface="微软雅黑" panose="020B0503020204020204" pitchFamily="34" charset="-122"/>
                <a:ea typeface="微软雅黑" panose="020B0503020204020204" pitchFamily="34" charset="-122"/>
                <a:cs typeface="微软雅黑" panose="020B0503020204020204" pitchFamily="34" charset="-122"/>
              </a:rPr>
              <a:t>宫晓利、蒲凌君、张久武    </a:t>
            </a:r>
            <a:endParaRPr lang="en-US" altLang="zh-CN" sz="2400" b="1" dirty="0">
              <a:solidFill>
                <a:srgbClr val="712355"/>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zh-CN" sz="2400" b="1" dirty="0">
                <a:solidFill>
                  <a:srgbClr val="712355"/>
                </a:solidFill>
                <a:latin typeface="微软雅黑" panose="020B0503020204020204" pitchFamily="34" charset="-122"/>
                <a:ea typeface="微软雅黑" panose="020B0503020204020204" pitchFamily="34" charset="-122"/>
                <a:cs typeface="微软雅黑" panose="020B0503020204020204" pitchFamily="34" charset="-122"/>
              </a:rPr>
              <a:t>gongxiaoli@nankai.edu.cn</a:t>
            </a:r>
            <a:r>
              <a:rPr lang="zh-CN" altLang="en-US" sz="2400" b="1" dirty="0">
                <a:solidFill>
                  <a:srgbClr val="712355"/>
                </a:solidFill>
                <a:latin typeface="微软雅黑" panose="020B0503020204020204" pitchFamily="34" charset="-122"/>
                <a:ea typeface="微软雅黑" panose="020B0503020204020204" pitchFamily="34" charset="-122"/>
                <a:cs typeface="微软雅黑" panose="020B0503020204020204" pitchFamily="34" charset="-122"/>
              </a:rPr>
              <a:t>、pulingjun</a:t>
            </a:r>
            <a:r>
              <a:rPr lang="en-US" altLang="zh-CN" b="1" dirty="0">
                <a:solidFill>
                  <a:srgbClr val="712355"/>
                </a:solidFill>
                <a:latin typeface="微软雅黑" panose="020B0503020204020204" pitchFamily="34" charset="-122"/>
                <a:ea typeface="微软雅黑" panose="020B0503020204020204" pitchFamily="34" charset="-122"/>
                <a:cs typeface="微软雅黑" panose="020B0503020204020204" pitchFamily="34" charset="-122"/>
                <a:sym typeface="+mn-ea"/>
              </a:rPr>
              <a:t>@nankai.edu.cn</a:t>
            </a:r>
            <a:r>
              <a:rPr lang="zh-CN" altLang="en-US" b="1" dirty="0">
                <a:solidFill>
                  <a:srgbClr val="712355"/>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b="1" dirty="0">
                <a:solidFill>
                  <a:srgbClr val="712355"/>
                </a:solidFill>
                <a:latin typeface="微软雅黑" panose="020B0503020204020204" pitchFamily="34" charset="-122"/>
                <a:ea typeface="微软雅黑" panose="020B0503020204020204" pitchFamily="34" charset="-122"/>
                <a:cs typeface="微软雅黑" panose="020B0503020204020204" pitchFamily="34" charset="-122"/>
                <a:sym typeface="+mn-ea"/>
              </a:rPr>
              <a:t>zhangjiuwu@nankai.edu.cn</a:t>
            </a:r>
            <a:endParaRPr lang="zh-CN" altLang="en-US" sz="2400" b="1" dirty="0">
              <a:solidFill>
                <a:srgbClr val="712355"/>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2400" b="1" dirty="0">
                <a:solidFill>
                  <a:srgbClr val="712355"/>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b="1" dirty="0">
                <a:solidFill>
                  <a:srgbClr val="712355"/>
                </a:solidFill>
                <a:latin typeface="微软雅黑" panose="020B0503020204020204" pitchFamily="34" charset="-122"/>
                <a:ea typeface="微软雅黑" panose="020B0503020204020204" pitchFamily="34" charset="-122"/>
                <a:cs typeface="微软雅黑" panose="020B0503020204020204" pitchFamily="34" charset="-122"/>
              </a:rPr>
              <a:t>南开大学 计算机学院  网络空间安全学院</a:t>
            </a:r>
            <a:endParaRPr lang="en-US" altLang="zh-CN" b="1" dirty="0">
              <a:solidFill>
                <a:srgbClr val="712355"/>
              </a:solidFill>
              <a:latin typeface="微软雅黑" panose="020B0503020204020204" pitchFamily="34" charset="-122"/>
              <a:ea typeface="微软雅黑" panose="020B0503020204020204" pitchFamily="34" charset="-122"/>
              <a:cs typeface="微软雅黑" panose="020B0503020204020204" pitchFamily="34" charset="-122"/>
            </a:endParaRPr>
          </a:p>
          <a:p>
            <a:pPr algn="ctr"/>
            <a:endParaRPr lang="zh-CN" altLang="en-US" sz="2400" b="1" dirty="0">
              <a:solidFill>
                <a:srgbClr val="712355"/>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圆角矩形 6"/>
          <p:cNvSpPr/>
          <p:nvPr/>
        </p:nvSpPr>
        <p:spPr>
          <a:xfrm flipV="1">
            <a:off x="2133974" y="3701853"/>
            <a:ext cx="8322258" cy="45719"/>
          </a:xfrm>
          <a:prstGeom prst="roundRect">
            <a:avLst/>
          </a:pr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398895" y="1233805"/>
            <a:ext cx="4064000" cy="368300"/>
          </a:xfrm>
          <a:prstGeom prst="rect">
            <a:avLst/>
          </a:prstGeom>
          <a:noFill/>
        </p:spPr>
        <p:txBody>
          <a:bodyPr wrap="square" rtlCol="0">
            <a:sp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15189"/>
    </mc:Choice>
    <mc:Fallback xmlns="">
      <p:transition spd="slow" advTm="1518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两个关键问题</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5" name="内容占位符 2"/>
          <p:cNvSpPr>
            <a:spLocks noGrp="1"/>
          </p:cNvSpPr>
          <p:nvPr/>
        </p:nvSpPr>
        <p:spPr>
          <a:xfrm>
            <a:off x="633730" y="1572895"/>
            <a:ext cx="8402320" cy="4856480"/>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000000"/>
              </a:buClr>
              <a:buSzPct val="80000"/>
              <a:buFont typeface="Wingdings" panose="05000000000000000000" pitchFamily="2" charset="2"/>
              <a:buChar char="¢"/>
              <a:defRPr sz="2800">
                <a:solidFill>
                  <a:srgbClr val="003366"/>
                </a:solidFill>
                <a:latin typeface="Verdana" panose="020B0604030504040204" pitchFamily="34" charset="0"/>
                <a:ea typeface="+mn-ea"/>
                <a:cs typeface="+mn-ea"/>
              </a:defRPr>
            </a:lvl1pPr>
            <a:lvl2pPr marL="742950" indent="-285750" algn="l" rtl="0" eaLnBrk="0" fontAlgn="base" hangingPunct="0">
              <a:spcBef>
                <a:spcPct val="20000"/>
              </a:spcBef>
              <a:spcAft>
                <a:spcPct val="0"/>
              </a:spcAft>
              <a:buClr>
                <a:srgbClr val="C0C9F6"/>
              </a:buClr>
              <a:buSzPct val="80000"/>
              <a:buFont typeface="Wingdings" panose="05000000000000000000" pitchFamily="2" charset="2"/>
              <a:buChar char="l"/>
              <a:defRPr sz="2400">
                <a:solidFill>
                  <a:srgbClr val="000000"/>
                </a:solidFill>
                <a:latin typeface="Verdana" panose="020B0604030504040204" pitchFamily="34" charset="0"/>
              </a:defRPr>
            </a:lvl2pPr>
            <a:lvl3pPr marL="1143000" indent="-228600" algn="l" rtl="0" eaLnBrk="0" fontAlgn="base" hangingPunct="0">
              <a:spcBef>
                <a:spcPct val="20000"/>
              </a:spcBef>
              <a:spcAft>
                <a:spcPct val="0"/>
              </a:spcAft>
              <a:buClr>
                <a:srgbClr val="B2B2B2"/>
              </a:buClr>
              <a:buSzPct val="70000"/>
              <a:buFont typeface="Wingdings" panose="05000000000000000000" pitchFamily="2" charset="2"/>
              <a:buChar char="l"/>
              <a:defRPr sz="2400">
                <a:solidFill>
                  <a:srgbClr val="000000"/>
                </a:solidFill>
                <a:latin typeface="Verdana" panose="020B0604030504040204" pitchFamily="34" charset="0"/>
              </a:defRPr>
            </a:lvl3pPr>
            <a:lvl4pPr marL="1600200" indent="-228600" algn="l" rtl="0" eaLnBrk="0" fontAlgn="base" hangingPunct="0">
              <a:spcBef>
                <a:spcPct val="20000"/>
              </a:spcBef>
              <a:spcAft>
                <a:spcPct val="0"/>
              </a:spcAft>
              <a:buClr>
                <a:srgbClr val="000000"/>
              </a:buClr>
              <a:buSzPct val="60000"/>
              <a:buFont typeface="Wingdings" panose="05000000000000000000" pitchFamily="2" charset="2"/>
              <a:buChar char="l"/>
              <a:defRPr sz="2000">
                <a:solidFill>
                  <a:srgbClr val="000000"/>
                </a:solidFill>
                <a:latin typeface="Verdana" panose="020B0604030504040204" pitchFamily="34" charset="0"/>
              </a:defRPr>
            </a:lvl4pPr>
            <a:lvl5pPr marL="2057400" indent="-228600" algn="l" rtl="0" eaLnBrk="0" fontAlgn="base" hangingPunct="0">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5pPr>
            <a:lvl6pPr marL="25146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6pPr>
            <a:lvl7pPr marL="29718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7pPr>
            <a:lvl8pPr marL="34290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8pPr>
            <a:lvl9pPr marL="38862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9pPr>
          </a:lstStyle>
          <a:p>
            <a:pPr>
              <a:lnSpc>
                <a:spcPct val="110000"/>
              </a:lnSpc>
            </a:pP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如何“保存”和“恢复”一个程序的执行过程</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如何知道一个程序要</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临时不用</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CPU”</a:t>
            </a:r>
          </a:p>
        </p:txBody>
      </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如何让一个程序停下来，并随时可以恢复</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6" name="内容占位符 2"/>
          <p:cNvSpPr>
            <a:spLocks noGrp="1"/>
          </p:cNvSpPr>
          <p:nvPr/>
        </p:nvSpPr>
        <p:spPr>
          <a:xfrm>
            <a:off x="633730" y="1572895"/>
            <a:ext cx="8402320" cy="4856480"/>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000000"/>
              </a:buClr>
              <a:buSzPct val="80000"/>
              <a:buFont typeface="Wingdings" panose="05000000000000000000" pitchFamily="2" charset="2"/>
              <a:buChar char="¢"/>
              <a:defRPr sz="2800">
                <a:solidFill>
                  <a:srgbClr val="003366"/>
                </a:solidFill>
                <a:latin typeface="Verdana" panose="020B0604030504040204" pitchFamily="34" charset="0"/>
                <a:ea typeface="+mn-ea"/>
                <a:cs typeface="+mn-ea"/>
              </a:defRPr>
            </a:lvl1pPr>
            <a:lvl2pPr marL="742950" indent="-285750" algn="l" rtl="0" eaLnBrk="0" fontAlgn="base" hangingPunct="0">
              <a:spcBef>
                <a:spcPct val="20000"/>
              </a:spcBef>
              <a:spcAft>
                <a:spcPct val="0"/>
              </a:spcAft>
              <a:buClr>
                <a:srgbClr val="C0C9F6"/>
              </a:buClr>
              <a:buSzPct val="80000"/>
              <a:buFont typeface="Wingdings" panose="05000000000000000000" pitchFamily="2" charset="2"/>
              <a:buChar char="l"/>
              <a:defRPr sz="2400">
                <a:solidFill>
                  <a:srgbClr val="000000"/>
                </a:solidFill>
                <a:latin typeface="Verdana" panose="020B0604030504040204" pitchFamily="34" charset="0"/>
              </a:defRPr>
            </a:lvl2pPr>
            <a:lvl3pPr marL="1143000" indent="-228600" algn="l" rtl="0" eaLnBrk="0" fontAlgn="base" hangingPunct="0">
              <a:spcBef>
                <a:spcPct val="20000"/>
              </a:spcBef>
              <a:spcAft>
                <a:spcPct val="0"/>
              </a:spcAft>
              <a:buClr>
                <a:srgbClr val="B2B2B2"/>
              </a:buClr>
              <a:buSzPct val="70000"/>
              <a:buFont typeface="Wingdings" panose="05000000000000000000" pitchFamily="2" charset="2"/>
              <a:buChar char="l"/>
              <a:defRPr sz="2400">
                <a:solidFill>
                  <a:srgbClr val="000000"/>
                </a:solidFill>
                <a:latin typeface="Verdana" panose="020B0604030504040204" pitchFamily="34" charset="0"/>
              </a:defRPr>
            </a:lvl3pPr>
            <a:lvl4pPr marL="1600200" indent="-228600" algn="l" rtl="0" eaLnBrk="0" fontAlgn="base" hangingPunct="0">
              <a:spcBef>
                <a:spcPct val="20000"/>
              </a:spcBef>
              <a:spcAft>
                <a:spcPct val="0"/>
              </a:spcAft>
              <a:buClr>
                <a:srgbClr val="000000"/>
              </a:buClr>
              <a:buSzPct val="60000"/>
              <a:buFont typeface="Wingdings" panose="05000000000000000000" pitchFamily="2" charset="2"/>
              <a:buChar char="l"/>
              <a:defRPr sz="2000">
                <a:solidFill>
                  <a:srgbClr val="000000"/>
                </a:solidFill>
                <a:latin typeface="Verdana" panose="020B0604030504040204" pitchFamily="34" charset="0"/>
              </a:defRPr>
            </a:lvl4pPr>
            <a:lvl5pPr marL="2057400" indent="-228600" algn="l" rtl="0" eaLnBrk="0" fontAlgn="base" hangingPunct="0">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5pPr>
            <a:lvl6pPr marL="25146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6pPr>
            <a:lvl7pPr marL="29718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7pPr>
            <a:lvl8pPr marL="34290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8pPr>
            <a:lvl9pPr marL="38862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9pPr>
          </a:lstStyle>
          <a:p>
            <a:pPr>
              <a:lnSpc>
                <a:spcPct val="11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一段代码示意</a:t>
            </a:r>
          </a:p>
        </p:txBody>
      </p:sp>
      <p:pic>
        <p:nvPicPr>
          <p:cNvPr id="7" name="图片 6"/>
          <p:cNvPicPr>
            <a:picLocks noChangeAspect="1"/>
          </p:cNvPicPr>
          <p:nvPr/>
        </p:nvPicPr>
        <p:blipFill>
          <a:blip r:embed="rId2"/>
          <a:stretch>
            <a:fillRect/>
          </a:stretch>
        </p:blipFill>
        <p:spPr>
          <a:xfrm>
            <a:off x="114300" y="3180080"/>
            <a:ext cx="2649220" cy="2107565"/>
          </a:xfrm>
          <a:prstGeom prst="rect">
            <a:avLst/>
          </a:prstGeom>
        </p:spPr>
      </p:pic>
      <p:pic>
        <p:nvPicPr>
          <p:cNvPr id="8" name="图片 7"/>
          <p:cNvPicPr>
            <a:picLocks noChangeAspect="1"/>
          </p:cNvPicPr>
          <p:nvPr/>
        </p:nvPicPr>
        <p:blipFill>
          <a:blip r:embed="rId3"/>
          <a:stretch>
            <a:fillRect/>
          </a:stretch>
        </p:blipFill>
        <p:spPr>
          <a:xfrm>
            <a:off x="2801620" y="2439035"/>
            <a:ext cx="3181985" cy="3589655"/>
          </a:xfrm>
          <a:prstGeom prst="rect">
            <a:avLst/>
          </a:prstGeom>
        </p:spPr>
      </p:pic>
      <p:pic>
        <p:nvPicPr>
          <p:cNvPr id="9" name="图片 8"/>
          <p:cNvPicPr>
            <a:picLocks noChangeAspect="1"/>
          </p:cNvPicPr>
          <p:nvPr/>
        </p:nvPicPr>
        <p:blipFill>
          <a:blip r:embed="rId4"/>
          <a:stretch>
            <a:fillRect/>
          </a:stretch>
        </p:blipFill>
        <p:spPr>
          <a:xfrm>
            <a:off x="6047105" y="3429000"/>
            <a:ext cx="2604770" cy="1556385"/>
          </a:xfrm>
          <a:prstGeom prst="rect">
            <a:avLst/>
          </a:prstGeom>
        </p:spPr>
      </p:pic>
      <p:pic>
        <p:nvPicPr>
          <p:cNvPr id="14" name="图片 13"/>
          <p:cNvPicPr>
            <a:picLocks noChangeAspect="1"/>
          </p:cNvPicPr>
          <p:nvPr/>
        </p:nvPicPr>
        <p:blipFill>
          <a:blip r:embed="rId5"/>
          <a:stretch>
            <a:fillRect/>
          </a:stretch>
        </p:blipFill>
        <p:spPr>
          <a:xfrm>
            <a:off x="8721090" y="2439035"/>
            <a:ext cx="3268980" cy="35902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如何让一个程序停下来，并随时可以恢复</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6" name="内容占位符 2"/>
          <p:cNvSpPr>
            <a:spLocks noGrp="1"/>
          </p:cNvSpPr>
          <p:nvPr/>
        </p:nvSpPr>
        <p:spPr>
          <a:xfrm>
            <a:off x="633730" y="1572895"/>
            <a:ext cx="8402320" cy="4856480"/>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000000"/>
              </a:buClr>
              <a:buSzPct val="80000"/>
              <a:buFont typeface="Wingdings" panose="05000000000000000000" pitchFamily="2" charset="2"/>
              <a:buChar char="¢"/>
              <a:defRPr sz="2800">
                <a:solidFill>
                  <a:srgbClr val="003366"/>
                </a:solidFill>
                <a:latin typeface="Verdana" panose="020B0604030504040204" pitchFamily="34" charset="0"/>
                <a:ea typeface="+mn-ea"/>
                <a:cs typeface="+mn-ea"/>
              </a:defRPr>
            </a:lvl1pPr>
            <a:lvl2pPr marL="742950" indent="-285750" algn="l" rtl="0" eaLnBrk="0" fontAlgn="base" hangingPunct="0">
              <a:spcBef>
                <a:spcPct val="20000"/>
              </a:spcBef>
              <a:spcAft>
                <a:spcPct val="0"/>
              </a:spcAft>
              <a:buClr>
                <a:srgbClr val="C0C9F6"/>
              </a:buClr>
              <a:buSzPct val="80000"/>
              <a:buFont typeface="Wingdings" panose="05000000000000000000" pitchFamily="2" charset="2"/>
              <a:buChar char="l"/>
              <a:defRPr sz="2400">
                <a:solidFill>
                  <a:srgbClr val="000000"/>
                </a:solidFill>
                <a:latin typeface="Verdana" panose="020B0604030504040204" pitchFamily="34" charset="0"/>
              </a:defRPr>
            </a:lvl2pPr>
            <a:lvl3pPr marL="1143000" indent="-228600" algn="l" rtl="0" eaLnBrk="0" fontAlgn="base" hangingPunct="0">
              <a:spcBef>
                <a:spcPct val="20000"/>
              </a:spcBef>
              <a:spcAft>
                <a:spcPct val="0"/>
              </a:spcAft>
              <a:buClr>
                <a:srgbClr val="B2B2B2"/>
              </a:buClr>
              <a:buSzPct val="70000"/>
              <a:buFont typeface="Wingdings" panose="05000000000000000000" pitchFamily="2" charset="2"/>
              <a:buChar char="l"/>
              <a:defRPr sz="2400">
                <a:solidFill>
                  <a:srgbClr val="000000"/>
                </a:solidFill>
                <a:latin typeface="Verdana" panose="020B0604030504040204" pitchFamily="34" charset="0"/>
              </a:defRPr>
            </a:lvl3pPr>
            <a:lvl4pPr marL="1600200" indent="-228600" algn="l" rtl="0" eaLnBrk="0" fontAlgn="base" hangingPunct="0">
              <a:spcBef>
                <a:spcPct val="20000"/>
              </a:spcBef>
              <a:spcAft>
                <a:spcPct val="0"/>
              </a:spcAft>
              <a:buClr>
                <a:srgbClr val="000000"/>
              </a:buClr>
              <a:buSzPct val="60000"/>
              <a:buFont typeface="Wingdings" panose="05000000000000000000" pitchFamily="2" charset="2"/>
              <a:buChar char="l"/>
              <a:defRPr sz="2000">
                <a:solidFill>
                  <a:srgbClr val="000000"/>
                </a:solidFill>
                <a:latin typeface="Verdana" panose="020B0604030504040204" pitchFamily="34" charset="0"/>
              </a:defRPr>
            </a:lvl4pPr>
            <a:lvl5pPr marL="2057400" indent="-228600" algn="l" rtl="0" eaLnBrk="0" fontAlgn="base" hangingPunct="0">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5pPr>
            <a:lvl6pPr marL="25146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6pPr>
            <a:lvl7pPr marL="29718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7pPr>
            <a:lvl8pPr marL="34290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8pPr>
            <a:lvl9pPr marL="38862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9pPr>
          </a:lstStyle>
          <a:p>
            <a:pPr algn="l">
              <a:lnSpc>
                <a:spcPct val="11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处理器中的</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ALU</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是没有状态的</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1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处理器的状态来自寄存器</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1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程序的状态来自内存变量</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10000"/>
              </a:lnSpc>
            </a:pP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1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在内存中的变量不被破坏的情况下，只需保存和恢复程序执行过程的寄存器就可以了</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7">
            <a:extLst>
              <a:ext uri="{FF2B5EF4-FFF2-40B4-BE49-F238E27FC236}">
                <a16:creationId xmlns:a16="http://schemas.microsoft.com/office/drawing/2014/main" id="{C8B4A1BB-7175-4C05-834B-600B43DDA29E}"/>
              </a:ext>
            </a:extLst>
          </p:cNvPr>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 calcmode="lin" valueType="num">
                                      <p:cBhvr additive="base">
                                        <p:cTn id="25"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多道程序并发执行的示意图</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pic>
        <p:nvPicPr>
          <p:cNvPr id="5122"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811020" y="1968970"/>
            <a:ext cx="8064500" cy="38141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多道程序并发执行的示意图</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pic>
        <p:nvPicPr>
          <p:cNvPr id="6" name="Picture 4"/>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006831" y="1510030"/>
            <a:ext cx="7966247" cy="50101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一个程序的执行状态对应于CPU上的寄存器值</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pic>
        <p:nvPicPr>
          <p:cNvPr id="9" name="图片 8"/>
          <p:cNvPicPr>
            <a:picLocks noChangeAspect="1"/>
          </p:cNvPicPr>
          <p:nvPr/>
        </p:nvPicPr>
        <p:blipFill>
          <a:blip r:embed="rId2"/>
          <a:stretch>
            <a:fillRect/>
          </a:stretch>
        </p:blipFill>
        <p:spPr>
          <a:xfrm>
            <a:off x="1887496" y="1676400"/>
            <a:ext cx="8355068" cy="4577680"/>
          </a:xfrm>
          <a:prstGeom prst="rect">
            <a:avLst/>
          </a:prstGeom>
          <a:solidFill>
            <a:schemeClr val="bg1"/>
          </a:solidFill>
        </p:spPr>
      </p:pic>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如何知道一个程序要“临时不用</a:t>
            </a:r>
            <a:r>
              <a:rPr lang="en-US" altLang="zh-CN" sz="3600" dirty="0">
                <a:latin typeface="微软雅黑" panose="020B0503020204020204" pitchFamily="34" charset="-122"/>
                <a:ea typeface="微软雅黑" panose="020B0503020204020204" pitchFamily="34" charset="-122"/>
              </a:rPr>
              <a:t>CPU</a:t>
            </a:r>
            <a:r>
              <a:rPr lang="zh-CN" altLang="en-US" sz="3600" dirty="0">
                <a:latin typeface="微软雅黑" panose="020B0503020204020204" pitchFamily="34" charset="-122"/>
                <a:ea typeface="微软雅黑" panose="020B0503020204020204" pitchFamily="34" charset="-122"/>
              </a:rPr>
              <a:t>”</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8" name="内容占位符 2">
            <a:extLst>
              <a:ext uri="{FF2B5EF4-FFF2-40B4-BE49-F238E27FC236}">
                <a16:creationId xmlns:a16="http://schemas.microsoft.com/office/drawing/2014/main" id="{180FE7EE-B37A-4546-9E4B-3A78C1F6B0C4}"/>
              </a:ext>
            </a:extLst>
          </p:cNvPr>
          <p:cNvSpPr>
            <a:spLocks noGrp="1"/>
          </p:cNvSpPr>
          <p:nvPr/>
        </p:nvSpPr>
        <p:spPr>
          <a:xfrm>
            <a:off x="633730" y="1572895"/>
            <a:ext cx="8402320" cy="4856480"/>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000000"/>
              </a:buClr>
              <a:buSzPct val="80000"/>
              <a:buFont typeface="Wingdings" panose="05000000000000000000" pitchFamily="2" charset="2"/>
              <a:buChar char="¢"/>
              <a:defRPr sz="2800">
                <a:solidFill>
                  <a:srgbClr val="003366"/>
                </a:solidFill>
                <a:latin typeface="Verdana" panose="020B0604030504040204" pitchFamily="34" charset="0"/>
                <a:ea typeface="+mn-ea"/>
                <a:cs typeface="+mn-ea"/>
              </a:defRPr>
            </a:lvl1pPr>
            <a:lvl2pPr marL="742950" indent="-285750" algn="l" rtl="0" eaLnBrk="0" fontAlgn="base" hangingPunct="0">
              <a:spcBef>
                <a:spcPct val="20000"/>
              </a:spcBef>
              <a:spcAft>
                <a:spcPct val="0"/>
              </a:spcAft>
              <a:buClr>
                <a:srgbClr val="C0C9F6"/>
              </a:buClr>
              <a:buSzPct val="80000"/>
              <a:buFont typeface="Wingdings" panose="05000000000000000000" pitchFamily="2" charset="2"/>
              <a:buChar char="l"/>
              <a:defRPr sz="2400">
                <a:solidFill>
                  <a:srgbClr val="000000"/>
                </a:solidFill>
                <a:latin typeface="Verdana" panose="020B0604030504040204" pitchFamily="34" charset="0"/>
              </a:defRPr>
            </a:lvl2pPr>
            <a:lvl3pPr marL="1143000" indent="-228600" algn="l" rtl="0" eaLnBrk="0" fontAlgn="base" hangingPunct="0">
              <a:spcBef>
                <a:spcPct val="20000"/>
              </a:spcBef>
              <a:spcAft>
                <a:spcPct val="0"/>
              </a:spcAft>
              <a:buClr>
                <a:srgbClr val="B2B2B2"/>
              </a:buClr>
              <a:buSzPct val="70000"/>
              <a:buFont typeface="Wingdings" panose="05000000000000000000" pitchFamily="2" charset="2"/>
              <a:buChar char="l"/>
              <a:defRPr sz="2400">
                <a:solidFill>
                  <a:srgbClr val="000000"/>
                </a:solidFill>
                <a:latin typeface="Verdana" panose="020B0604030504040204" pitchFamily="34" charset="0"/>
              </a:defRPr>
            </a:lvl3pPr>
            <a:lvl4pPr marL="1600200" indent="-228600" algn="l" rtl="0" eaLnBrk="0" fontAlgn="base" hangingPunct="0">
              <a:spcBef>
                <a:spcPct val="20000"/>
              </a:spcBef>
              <a:spcAft>
                <a:spcPct val="0"/>
              </a:spcAft>
              <a:buClr>
                <a:srgbClr val="000000"/>
              </a:buClr>
              <a:buSzPct val="60000"/>
              <a:buFont typeface="Wingdings" panose="05000000000000000000" pitchFamily="2" charset="2"/>
              <a:buChar char="l"/>
              <a:defRPr sz="2000">
                <a:solidFill>
                  <a:srgbClr val="000000"/>
                </a:solidFill>
                <a:latin typeface="Verdana" panose="020B0604030504040204" pitchFamily="34" charset="0"/>
              </a:defRPr>
            </a:lvl4pPr>
            <a:lvl5pPr marL="2057400" indent="-228600" algn="l" rtl="0" eaLnBrk="0" fontAlgn="base" hangingPunct="0">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5pPr>
            <a:lvl6pPr marL="25146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6pPr>
            <a:lvl7pPr marL="29718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7pPr>
            <a:lvl8pPr marL="34290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8pPr>
            <a:lvl9pPr marL="38862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9pPr>
          </a:lstStyle>
          <a:p>
            <a:pPr algn="l">
              <a:lnSpc>
                <a:spcPct val="11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不使用</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CPU</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的程序在干什么？</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1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使用其他设备</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1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怎么使用其他设备？</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10000"/>
              </a:lnSpc>
            </a:pPr>
            <a:r>
              <a:rPr lang="en-US" altLang="zh-CN" dirty="0" err="1">
                <a:latin typeface="微软雅黑" panose="020B0503020204020204" pitchFamily="34" charset="-122"/>
                <a:ea typeface="微软雅黑" panose="020B0503020204020204" pitchFamily="34" charset="-122"/>
                <a:cs typeface="微软雅黑" panose="020B0503020204020204" pitchFamily="34" charset="-122"/>
                <a:sym typeface="+mn-ea"/>
              </a:rPr>
              <a:t>cout</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&lt;&lt;, </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sym typeface="+mn-ea"/>
              </a:rPr>
              <a:t>cin</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&gt;&gt; , </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sym typeface="+mn-ea"/>
              </a:rPr>
              <a:t>printf</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 </a:t>
            </a:r>
          </a:p>
          <a:p>
            <a:pPr algn="l">
              <a:lnSpc>
                <a:spcPct val="11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这些函数不是你实现的，它们是从哪来的？</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2652745390"/>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anim calcmode="lin" valueType="num">
                                      <p:cBhvr additive="base">
                                        <p:cTn id="3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感性认知并发编程</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8" name="内容占位符 2">
            <a:extLst>
              <a:ext uri="{FF2B5EF4-FFF2-40B4-BE49-F238E27FC236}">
                <a16:creationId xmlns:a16="http://schemas.microsoft.com/office/drawing/2014/main" id="{180FE7EE-B37A-4546-9E4B-3A78C1F6B0C4}"/>
              </a:ext>
            </a:extLst>
          </p:cNvPr>
          <p:cNvSpPr>
            <a:spLocks noGrp="1"/>
          </p:cNvSpPr>
          <p:nvPr/>
        </p:nvSpPr>
        <p:spPr>
          <a:xfrm>
            <a:off x="633730" y="1572895"/>
            <a:ext cx="8765764" cy="4856480"/>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000000"/>
              </a:buClr>
              <a:buSzPct val="80000"/>
              <a:buFont typeface="Wingdings" panose="05000000000000000000" pitchFamily="2" charset="2"/>
              <a:buChar char="¢"/>
              <a:defRPr sz="2800">
                <a:solidFill>
                  <a:srgbClr val="003366"/>
                </a:solidFill>
                <a:latin typeface="Verdana" panose="020B0604030504040204" pitchFamily="34" charset="0"/>
                <a:ea typeface="+mn-ea"/>
                <a:cs typeface="+mn-ea"/>
              </a:defRPr>
            </a:lvl1pPr>
            <a:lvl2pPr marL="742950" indent="-285750" algn="l" rtl="0" eaLnBrk="0" fontAlgn="base" hangingPunct="0">
              <a:spcBef>
                <a:spcPct val="20000"/>
              </a:spcBef>
              <a:spcAft>
                <a:spcPct val="0"/>
              </a:spcAft>
              <a:buClr>
                <a:srgbClr val="C0C9F6"/>
              </a:buClr>
              <a:buSzPct val="80000"/>
              <a:buFont typeface="Wingdings" panose="05000000000000000000" pitchFamily="2" charset="2"/>
              <a:buChar char="l"/>
              <a:defRPr sz="2400">
                <a:solidFill>
                  <a:srgbClr val="000000"/>
                </a:solidFill>
                <a:latin typeface="Verdana" panose="020B0604030504040204" pitchFamily="34" charset="0"/>
              </a:defRPr>
            </a:lvl2pPr>
            <a:lvl3pPr marL="1143000" indent="-228600" algn="l" rtl="0" eaLnBrk="0" fontAlgn="base" hangingPunct="0">
              <a:spcBef>
                <a:spcPct val="20000"/>
              </a:spcBef>
              <a:spcAft>
                <a:spcPct val="0"/>
              </a:spcAft>
              <a:buClr>
                <a:srgbClr val="B2B2B2"/>
              </a:buClr>
              <a:buSzPct val="70000"/>
              <a:buFont typeface="Wingdings" panose="05000000000000000000" pitchFamily="2" charset="2"/>
              <a:buChar char="l"/>
              <a:defRPr sz="2400">
                <a:solidFill>
                  <a:srgbClr val="000000"/>
                </a:solidFill>
                <a:latin typeface="Verdana" panose="020B0604030504040204" pitchFamily="34" charset="0"/>
              </a:defRPr>
            </a:lvl3pPr>
            <a:lvl4pPr marL="1600200" indent="-228600" algn="l" rtl="0" eaLnBrk="0" fontAlgn="base" hangingPunct="0">
              <a:spcBef>
                <a:spcPct val="20000"/>
              </a:spcBef>
              <a:spcAft>
                <a:spcPct val="0"/>
              </a:spcAft>
              <a:buClr>
                <a:srgbClr val="000000"/>
              </a:buClr>
              <a:buSzPct val="60000"/>
              <a:buFont typeface="Wingdings" panose="05000000000000000000" pitchFamily="2" charset="2"/>
              <a:buChar char="l"/>
              <a:defRPr sz="2000">
                <a:solidFill>
                  <a:srgbClr val="000000"/>
                </a:solidFill>
                <a:latin typeface="Verdana" panose="020B0604030504040204" pitchFamily="34" charset="0"/>
              </a:defRPr>
            </a:lvl4pPr>
            <a:lvl5pPr marL="2057400" indent="-228600" algn="l" rtl="0" eaLnBrk="0" fontAlgn="base" hangingPunct="0">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5pPr>
            <a:lvl6pPr marL="25146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6pPr>
            <a:lvl7pPr marL="29718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7pPr>
            <a:lvl8pPr marL="34290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8pPr>
            <a:lvl9pPr marL="38862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9pPr>
          </a:lstStyle>
          <a:p>
            <a:pPr algn="l">
              <a:lnSpc>
                <a:spcPct val="11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每个程序都是间歇性的使用</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CPU</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1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程序在不使用</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CPU</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的瞬间（也就是调用某些函数的时候），把自己“存档”</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1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同时，读取一个期待使用</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CPU</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的程序的“已有存档”</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10000"/>
              </a:lnSpc>
            </a:pP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1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为了避免每个程序员都做这样的重复劳动，我们需要一个统一的抽象描述</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extLst>
      <p:ext uri="{BB962C8B-B14F-4D97-AF65-F5344CB8AC3E}">
        <p14:creationId xmlns:p14="http://schemas.microsoft.com/office/powerpoint/2010/main" val="3718128994"/>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 calcmode="lin" valueType="num">
                                      <p:cBhvr additive="base">
                                        <p:cTn id="25"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Concept of Process</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7" name="Text Box 4"/>
          <p:cNvSpPr txBox="1">
            <a:spLocks noChangeArrowheads="1"/>
          </p:cNvSpPr>
          <p:nvPr/>
        </p:nvSpPr>
        <p:spPr bwMode="auto">
          <a:xfrm>
            <a:off x="634365" y="1772920"/>
            <a:ext cx="10935970" cy="1383665"/>
          </a:xfrm>
          <a:prstGeom prst="rect">
            <a:avLst/>
          </a:prstGeom>
          <a:solidFill>
            <a:srgbClr val="B5E0E3"/>
          </a:solidFill>
          <a:ln w="9525">
            <a:solidFill>
              <a:srgbClr val="000000"/>
            </a:solidFill>
            <a:miter lim="800000"/>
          </a:ln>
        </p:spPr>
        <p:txBody>
          <a:bodyPr wrap="square">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nSpc>
                <a:spcPct val="150000"/>
              </a:lnSpc>
              <a:spcBef>
                <a:spcPct val="50000"/>
              </a:spcBef>
              <a:buClrTx/>
              <a:buFont typeface="Wingdings" panose="05000000000000000000" pitchFamily="2" charset="2"/>
              <a:buNone/>
            </a:pPr>
            <a:r>
              <a:rPr lang="en-US" altLang="zh-CN" b="1">
                <a:solidFill>
                  <a:srgbClr val="FF0000"/>
                </a:solidFill>
              </a:rPr>
              <a:t>Description</a:t>
            </a:r>
            <a:r>
              <a:rPr lang="zh-CN" altLang="en-US" b="1">
                <a:solidFill>
                  <a:srgbClr val="FF0000"/>
                </a:solidFill>
              </a:rPr>
              <a:t>：</a:t>
            </a:r>
            <a:r>
              <a:rPr lang="en-US" altLang="zh-CN" b="1">
                <a:solidFill>
                  <a:srgbClr val="FF0000"/>
                </a:solidFill>
              </a:rPr>
              <a:t>the procedure of program (software) running</a:t>
            </a:r>
            <a:endParaRPr lang="zh-CN" altLang="en-US" b="1">
              <a:solidFill>
                <a:srgbClr val="FF0000"/>
              </a:solidFill>
            </a:endParaRPr>
          </a:p>
        </p:txBody>
      </p:sp>
      <p:sp>
        <p:nvSpPr>
          <p:cNvPr id="5" name="文本框 4"/>
          <p:cNvSpPr txBox="1"/>
          <p:nvPr/>
        </p:nvSpPr>
        <p:spPr>
          <a:xfrm>
            <a:off x="634365" y="4653915"/>
            <a:ext cx="10935970" cy="1938992"/>
          </a:xfrm>
          <a:prstGeom prst="rect">
            <a:avLst/>
          </a:prstGeom>
          <a:noFill/>
        </p:spPr>
        <p:txBody>
          <a:bodyPr wrap="square" rtlCol="0">
            <a:spAutoFit/>
          </a:bodyPr>
          <a:lstStyle/>
          <a:p>
            <a:pPr algn="just"/>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从“面向对象”的视角来说，我们可以理解成把一个程序运行过程中使用到的</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数据、指令等私有信息</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，与每一个运行时的程序都需要保存的</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“寄存器组”</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和其他公有信息，以及用于改变</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“是不是使用</a:t>
            </a:r>
            <a:r>
              <a:rPr lang="en-US" altLang="zh-CN"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CPU</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”状态的相关函数接口</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，合并封装成一个“类”并给这个类起名为“进程”</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Process</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，每个系统中的运行着的程序都是一个进程的对象</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Process model的演变</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6" name="内容占位符 2"/>
          <p:cNvSpPr>
            <a:spLocks noGrp="1"/>
          </p:cNvSpPr>
          <p:nvPr/>
        </p:nvSpPr>
        <p:spPr>
          <a:xfrm>
            <a:off x="633730" y="1574165"/>
            <a:ext cx="10876915" cy="4855210"/>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000000"/>
              </a:buClr>
              <a:buSzPct val="80000"/>
              <a:buFont typeface="Wingdings" panose="05000000000000000000" pitchFamily="2" charset="2"/>
              <a:buChar char="¢"/>
              <a:defRPr sz="2800">
                <a:solidFill>
                  <a:srgbClr val="003366"/>
                </a:solidFill>
                <a:latin typeface="Verdana" panose="020B0604030504040204" pitchFamily="34" charset="0"/>
                <a:ea typeface="+mn-ea"/>
                <a:cs typeface="+mn-ea"/>
              </a:defRPr>
            </a:lvl1pPr>
            <a:lvl2pPr marL="742950" indent="-285750" algn="l" rtl="0" eaLnBrk="0" fontAlgn="base" hangingPunct="0">
              <a:spcBef>
                <a:spcPct val="20000"/>
              </a:spcBef>
              <a:spcAft>
                <a:spcPct val="0"/>
              </a:spcAft>
              <a:buClr>
                <a:srgbClr val="C0C9F6"/>
              </a:buClr>
              <a:buSzPct val="80000"/>
              <a:buFont typeface="Wingdings" panose="05000000000000000000" pitchFamily="2" charset="2"/>
              <a:buChar char="l"/>
              <a:defRPr sz="2400">
                <a:solidFill>
                  <a:srgbClr val="000000"/>
                </a:solidFill>
                <a:latin typeface="Verdana" panose="020B0604030504040204" pitchFamily="34" charset="0"/>
              </a:defRPr>
            </a:lvl2pPr>
            <a:lvl3pPr marL="1143000" indent="-228600" algn="l" rtl="0" eaLnBrk="0" fontAlgn="base" hangingPunct="0">
              <a:spcBef>
                <a:spcPct val="20000"/>
              </a:spcBef>
              <a:spcAft>
                <a:spcPct val="0"/>
              </a:spcAft>
              <a:buClr>
                <a:srgbClr val="B2B2B2"/>
              </a:buClr>
              <a:buSzPct val="70000"/>
              <a:buFont typeface="Wingdings" panose="05000000000000000000" pitchFamily="2" charset="2"/>
              <a:buChar char="l"/>
              <a:defRPr sz="2400">
                <a:solidFill>
                  <a:srgbClr val="000000"/>
                </a:solidFill>
                <a:latin typeface="Verdana" panose="020B0604030504040204" pitchFamily="34" charset="0"/>
              </a:defRPr>
            </a:lvl3pPr>
            <a:lvl4pPr marL="1600200" indent="-228600" algn="l" rtl="0" eaLnBrk="0" fontAlgn="base" hangingPunct="0">
              <a:spcBef>
                <a:spcPct val="20000"/>
              </a:spcBef>
              <a:spcAft>
                <a:spcPct val="0"/>
              </a:spcAft>
              <a:buClr>
                <a:srgbClr val="000000"/>
              </a:buClr>
              <a:buSzPct val="60000"/>
              <a:buFont typeface="Wingdings" panose="05000000000000000000" pitchFamily="2" charset="2"/>
              <a:buChar char="l"/>
              <a:defRPr sz="2000">
                <a:solidFill>
                  <a:srgbClr val="000000"/>
                </a:solidFill>
                <a:latin typeface="Verdana" panose="020B0604030504040204" pitchFamily="34" charset="0"/>
              </a:defRPr>
            </a:lvl4pPr>
            <a:lvl5pPr marL="2057400" indent="-228600" algn="l" rtl="0" eaLnBrk="0" fontAlgn="base" hangingPunct="0">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5pPr>
            <a:lvl6pPr marL="25146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6pPr>
            <a:lvl7pPr marL="29718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7pPr>
            <a:lvl8pPr marL="34290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8pPr>
            <a:lvl9pPr marL="38862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9pPr>
          </a:lstStyle>
          <a:p>
            <a:pPr>
              <a:lnSpc>
                <a:spcPct val="120000"/>
              </a:lnSpc>
              <a:defRPr/>
            </a:pPr>
            <a:r>
              <a:rPr lang="zh-CN" altLang="en-US" sz="2000" dirty="0">
                <a:latin typeface="微软雅黑" panose="020B0503020204020204" pitchFamily="34" charset="-122"/>
                <a:ea typeface="微软雅黑" panose="020B0503020204020204" pitchFamily="34" charset="-122"/>
                <a:sym typeface="+mn-ea"/>
              </a:rPr>
              <a:t>古早时期的计算机：执行特定任务的专用“计算器”</a:t>
            </a:r>
            <a:endParaRPr lang="en-US" altLang="zh-CN" sz="2000" dirty="0">
              <a:latin typeface="微软雅黑" panose="020B0503020204020204" pitchFamily="34" charset="-122"/>
              <a:ea typeface="微软雅黑" panose="020B0503020204020204" pitchFamily="34" charset="-122"/>
            </a:endParaRPr>
          </a:p>
          <a:p>
            <a:pPr>
              <a:lnSpc>
                <a:spcPct val="120000"/>
              </a:lnSpc>
              <a:defRPr/>
            </a:pPr>
            <a:r>
              <a:rPr lang="zh-CN" altLang="en-US" sz="2000" dirty="0">
                <a:latin typeface="微软雅黑" panose="020B0503020204020204" pitchFamily="34" charset="-122"/>
                <a:ea typeface="微软雅黑" panose="020B0503020204020204" pitchFamily="34" charset="-122"/>
                <a:sym typeface="+mn-ea"/>
              </a:rPr>
              <a:t>批处理时代</a:t>
            </a:r>
            <a:endParaRPr lang="en-US" altLang="zh-CN" sz="2000" dirty="0">
              <a:latin typeface="微软雅黑" panose="020B0503020204020204" pitchFamily="34" charset="-122"/>
              <a:ea typeface="微软雅黑" panose="020B0503020204020204" pitchFamily="34" charset="-122"/>
            </a:endParaRPr>
          </a:p>
          <a:p>
            <a:pPr lvl="1">
              <a:lnSpc>
                <a:spcPct val="120000"/>
              </a:lnSpc>
              <a:defRPr/>
            </a:pPr>
            <a:r>
              <a:rPr lang="zh-CN" altLang="en-US" sz="2000" dirty="0">
                <a:latin typeface="微软雅黑" panose="020B0503020204020204" pitchFamily="34" charset="-122"/>
                <a:ea typeface="微软雅黑" panose="020B0503020204020204" pitchFamily="34" charset="-122"/>
                <a:sym typeface="+mn-ea"/>
              </a:rPr>
              <a:t>一个程序独占计算机，直到结束或者机时用尽</a:t>
            </a:r>
            <a:endParaRPr lang="en-US" altLang="zh-CN" sz="2000" dirty="0">
              <a:solidFill>
                <a:srgbClr val="C00000"/>
              </a:solidFill>
              <a:latin typeface="微软雅黑" panose="020B0503020204020204" pitchFamily="34" charset="-122"/>
              <a:ea typeface="微软雅黑" panose="020B0503020204020204" pitchFamily="34" charset="-122"/>
            </a:endParaRPr>
          </a:p>
          <a:p>
            <a:pPr>
              <a:lnSpc>
                <a:spcPct val="120000"/>
              </a:lnSpc>
              <a:defRPr/>
            </a:pPr>
            <a:r>
              <a:rPr lang="zh-CN" altLang="en-US" sz="2000" dirty="0">
                <a:latin typeface="微软雅黑" panose="020B0503020204020204" pitchFamily="34" charset="-122"/>
                <a:ea typeface="微软雅黑" panose="020B0503020204020204" pitchFamily="34" charset="-122"/>
                <a:sym typeface="+mn-ea"/>
              </a:rPr>
              <a:t>多道程序与分时复用（</a:t>
            </a:r>
            <a:r>
              <a:rPr lang="en-US" altLang="zh-CN" sz="2000" dirty="0" err="1">
                <a:latin typeface="微软雅黑" panose="020B0503020204020204" pitchFamily="34" charset="-122"/>
                <a:ea typeface="微软雅黑" panose="020B0503020204020204" pitchFamily="34" charset="-122"/>
                <a:sym typeface="+mn-ea"/>
              </a:rPr>
              <a:t>Multix</a:t>
            </a:r>
            <a:r>
              <a:rPr lang="zh-CN" altLang="en-US" sz="2000" dirty="0">
                <a:latin typeface="微软雅黑" panose="020B0503020204020204" pitchFamily="34" charset="-122"/>
                <a:ea typeface="微软雅黑" panose="020B0503020204020204" pitchFamily="34" charset="-122"/>
                <a:sym typeface="+mn-ea"/>
              </a:rPr>
              <a:t>以及早期的</a:t>
            </a:r>
            <a:r>
              <a:rPr lang="en-US" altLang="zh-CN" sz="2000" dirty="0">
                <a:latin typeface="微软雅黑" panose="020B0503020204020204" pitchFamily="34" charset="-122"/>
                <a:ea typeface="微软雅黑" panose="020B0503020204020204" pitchFamily="34" charset="-122"/>
                <a:sym typeface="+mn-ea"/>
              </a:rPr>
              <a:t>UNIX</a:t>
            </a:r>
            <a:r>
              <a:rPr lang="zh-CN" altLang="en-US" sz="2000" dirty="0">
                <a:latin typeface="微软雅黑" panose="020B0503020204020204" pitchFamily="34" charset="-122"/>
                <a:ea typeface="微软雅黑" panose="020B0503020204020204" pitchFamily="34" charset="-122"/>
                <a:sym typeface="+mn-ea"/>
              </a:rPr>
              <a:t>）</a:t>
            </a:r>
            <a:endParaRPr lang="en-US" altLang="zh-CN" sz="2000" dirty="0">
              <a:latin typeface="微软雅黑" panose="020B0503020204020204" pitchFamily="34" charset="-122"/>
              <a:ea typeface="微软雅黑" panose="020B0503020204020204" pitchFamily="34" charset="-122"/>
            </a:endParaRPr>
          </a:p>
          <a:p>
            <a:pPr lvl="1">
              <a:lnSpc>
                <a:spcPct val="120000"/>
              </a:lnSpc>
              <a:defRPr/>
            </a:pPr>
            <a:r>
              <a:rPr lang="zh-CN" altLang="en-US" sz="2000" dirty="0">
                <a:latin typeface="微软雅黑" panose="020B0503020204020204" pitchFamily="34" charset="-122"/>
                <a:ea typeface="微软雅黑" panose="020B0503020204020204" pitchFamily="34" charset="-122"/>
                <a:sym typeface="+mn-ea"/>
              </a:rPr>
              <a:t>多个程序可以同时被加载，程序之间相互独立</a:t>
            </a:r>
            <a:endParaRPr lang="en-US" altLang="zh-CN" sz="2000" dirty="0">
              <a:latin typeface="微软雅黑" panose="020B0503020204020204" pitchFamily="34" charset="-122"/>
              <a:ea typeface="微软雅黑" panose="020B0503020204020204" pitchFamily="34" charset="-122"/>
            </a:endParaRPr>
          </a:p>
          <a:p>
            <a:pPr lvl="1">
              <a:lnSpc>
                <a:spcPct val="120000"/>
              </a:lnSpc>
              <a:defRPr/>
            </a:pPr>
            <a:r>
              <a:rPr lang="zh-CN" altLang="en-US" sz="2000" dirty="0">
                <a:latin typeface="微软雅黑" panose="020B0503020204020204" pitchFamily="34" charset="-122"/>
                <a:ea typeface="微软雅黑" panose="020B0503020204020204" pitchFamily="34" charset="-122"/>
                <a:sym typeface="+mn-ea"/>
              </a:rPr>
              <a:t>按照特定的规则多个程序交替运行</a:t>
            </a:r>
            <a:endParaRPr lang="en-US" altLang="zh-CN" sz="2000" dirty="0">
              <a:latin typeface="微软雅黑" panose="020B0503020204020204" pitchFamily="34" charset="-122"/>
              <a:ea typeface="微软雅黑" panose="020B0503020204020204" pitchFamily="34" charset="-122"/>
            </a:endParaRPr>
          </a:p>
          <a:p>
            <a:pPr>
              <a:lnSpc>
                <a:spcPct val="120000"/>
              </a:lnSpc>
              <a:defRPr/>
            </a:pPr>
            <a:r>
              <a:rPr lang="zh-CN" altLang="en-US" sz="2000" dirty="0">
                <a:latin typeface="微软雅黑" panose="020B0503020204020204" pitchFamily="34" charset="-122"/>
                <a:ea typeface="微软雅黑" panose="020B0503020204020204" pitchFamily="34" charset="-122"/>
                <a:sym typeface="+mn-ea"/>
              </a:rPr>
              <a:t>现代操作系统（服务器以及个人计算机）</a:t>
            </a:r>
            <a:endParaRPr lang="en-US" altLang="zh-CN" sz="2000" dirty="0">
              <a:latin typeface="微软雅黑" panose="020B0503020204020204" pitchFamily="34" charset="-122"/>
              <a:ea typeface="微软雅黑" panose="020B0503020204020204" pitchFamily="34" charset="-122"/>
            </a:endParaRPr>
          </a:p>
          <a:p>
            <a:pPr lvl="1">
              <a:lnSpc>
                <a:spcPct val="120000"/>
              </a:lnSpc>
              <a:defRPr/>
            </a:pPr>
            <a:r>
              <a:rPr lang="zh-CN" altLang="en-US" sz="2000" dirty="0">
                <a:latin typeface="微软雅黑" panose="020B0503020204020204" pitchFamily="34" charset="-122"/>
                <a:ea typeface="微软雅黑" panose="020B0503020204020204" pitchFamily="34" charset="-122"/>
                <a:sym typeface="+mn-ea"/>
              </a:rPr>
              <a:t>进程模型相对成熟，线程，协程等概念不断出现</a:t>
            </a:r>
            <a:endParaRPr lang="en-US" altLang="zh-CN" sz="2000" dirty="0">
              <a:latin typeface="微软雅黑" panose="020B0503020204020204" pitchFamily="34" charset="-122"/>
              <a:ea typeface="微软雅黑" panose="020B0503020204020204" pitchFamily="34" charset="-122"/>
            </a:endParaRPr>
          </a:p>
          <a:p>
            <a:pPr lvl="1">
              <a:lnSpc>
                <a:spcPct val="120000"/>
              </a:lnSpc>
              <a:defRPr/>
            </a:pPr>
            <a:r>
              <a:rPr lang="zh-CN" altLang="en-US" sz="2000" dirty="0">
                <a:latin typeface="微软雅黑" panose="020B0503020204020204" pitchFamily="34" charset="-122"/>
                <a:ea typeface="微软雅黑" panose="020B0503020204020204" pitchFamily="34" charset="-122"/>
                <a:sym typeface="+mn-ea"/>
              </a:rPr>
              <a:t>进程之间可以实现复杂的调度排队和相互配合的机制</a:t>
            </a:r>
            <a:endParaRPr lang="en-US" altLang="zh-CN" sz="2000" dirty="0">
              <a:solidFill>
                <a:srgbClr val="C00000"/>
              </a:solidFill>
              <a:latin typeface="微软雅黑" panose="020B0503020204020204" pitchFamily="34" charset="-122"/>
              <a:ea typeface="微软雅黑" panose="020B0503020204020204" pitchFamily="34" charset="-122"/>
            </a:endParaRPr>
          </a:p>
          <a:p>
            <a:pPr lvl="1">
              <a:lnSpc>
                <a:spcPct val="120000"/>
              </a:lnSpc>
              <a:defRPr/>
            </a:pPr>
            <a:r>
              <a:rPr lang="zh-CN" altLang="en-US" sz="2000" dirty="0">
                <a:latin typeface="微软雅黑" panose="020B0503020204020204" pitchFamily="34" charset="-122"/>
                <a:ea typeface="微软雅黑" panose="020B0503020204020204" pitchFamily="34" charset="-122"/>
                <a:sym typeface="+mn-ea"/>
              </a:rPr>
              <a:t>多个进程的隔离和保护机制</a:t>
            </a:r>
            <a:endParaRPr lang="en-US" altLang="zh-CN" sz="2000" dirty="0">
              <a:latin typeface="微软雅黑" panose="020B0503020204020204" pitchFamily="34" charset="-122"/>
              <a:ea typeface="微软雅黑" panose="020B0503020204020204" pitchFamily="34" charset="-122"/>
            </a:endParaRPr>
          </a:p>
          <a:p>
            <a:pPr lvl="1">
              <a:lnSpc>
                <a:spcPct val="120000"/>
              </a:lnSpc>
              <a:defRPr/>
            </a:pPr>
            <a:endParaRPr lang="en-US" altLang="zh-CN" sz="1800" dirty="0">
              <a:ea typeface="宋体" panose="02010600030101010101" pitchFamily="2" charset="-122"/>
            </a:endParaRPr>
          </a:p>
        </p:txBody>
      </p:sp>
    </p:spTree>
    <p:extLst>
      <p:ext uri="{BB962C8B-B14F-4D97-AF65-F5344CB8AC3E}">
        <p14:creationId xmlns:p14="http://schemas.microsoft.com/office/powerpoint/2010/main" val="270451243"/>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 calcmode="lin" valueType="num">
                                      <p:cBhvr additive="base">
                                        <p:cTn id="12"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3" presetClass="entr" presetSubtype="10" fill="hold" nodeType="after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 calcmode="lin" valueType="num">
                                      <p:cBhvr additive="base">
                                        <p:cTn id="22"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500"/>
                            </p:stCondLst>
                            <p:childTnLst>
                              <p:par>
                                <p:cTn id="25" presetID="3" presetClass="entr" presetSubtype="10" fill="hold" nodeType="after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blinds(horizontal)">
                                      <p:cBhvr>
                                        <p:cTn id="27" dur="500"/>
                                        <p:tgtEl>
                                          <p:spTgt spid="6">
                                            <p:txEl>
                                              <p:pRg st="4" end="4"/>
                                            </p:txEl>
                                          </p:spTgt>
                                        </p:tgtEl>
                                      </p:cBhvr>
                                    </p:animEffect>
                                  </p:childTnLst>
                                </p:cTn>
                              </p:par>
                            </p:childTnLst>
                          </p:cTn>
                        </p:par>
                        <p:par>
                          <p:cTn id="28" fill="hold">
                            <p:stCondLst>
                              <p:cond delay="1000"/>
                            </p:stCondLst>
                            <p:childTnLst>
                              <p:par>
                                <p:cTn id="29" presetID="3" presetClass="entr" presetSubtype="10" fill="hold" nodeType="after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Effect transition="in" filter="blinds(horizontal)">
                                      <p:cBhvr>
                                        <p:cTn id="31" dur="500"/>
                                        <p:tgtEl>
                                          <p:spTgt spid="6">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 calcmode="lin" valueType="num">
                                      <p:cBhvr additive="base">
                                        <p:cTn id="36"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par>
                          <p:cTn id="38" fill="hold">
                            <p:stCondLst>
                              <p:cond delay="500"/>
                            </p:stCondLst>
                            <p:childTnLst>
                              <p:par>
                                <p:cTn id="39" presetID="3" presetClass="entr" presetSubtype="10" fill="hold" nodeType="afterEffect">
                                  <p:stCondLst>
                                    <p:cond delay="0"/>
                                  </p:stCondLst>
                                  <p:childTnLst>
                                    <p:set>
                                      <p:cBhvr>
                                        <p:cTn id="40" dur="1" fill="hold">
                                          <p:stCondLst>
                                            <p:cond delay="0"/>
                                          </p:stCondLst>
                                        </p:cTn>
                                        <p:tgtEl>
                                          <p:spTgt spid="6">
                                            <p:txEl>
                                              <p:pRg st="7" end="7"/>
                                            </p:txEl>
                                          </p:spTgt>
                                        </p:tgtEl>
                                        <p:attrNameLst>
                                          <p:attrName>style.visibility</p:attrName>
                                        </p:attrNameLst>
                                      </p:cBhvr>
                                      <p:to>
                                        <p:strVal val="visible"/>
                                      </p:to>
                                    </p:set>
                                    <p:animEffect transition="in" filter="blinds(horizontal)">
                                      <p:cBhvr>
                                        <p:cTn id="41" dur="500"/>
                                        <p:tgtEl>
                                          <p:spTgt spid="6">
                                            <p:txEl>
                                              <p:pRg st="7" end="7"/>
                                            </p:txEl>
                                          </p:spTgt>
                                        </p:tgtEl>
                                      </p:cBhvr>
                                    </p:animEffect>
                                  </p:childTnLst>
                                </p:cTn>
                              </p:par>
                            </p:childTnLst>
                          </p:cTn>
                        </p:par>
                        <p:par>
                          <p:cTn id="42" fill="hold">
                            <p:stCondLst>
                              <p:cond delay="1000"/>
                            </p:stCondLst>
                            <p:childTnLst>
                              <p:par>
                                <p:cTn id="43" presetID="3" presetClass="entr" presetSubtype="10" fill="hold" nodeType="afterEffect">
                                  <p:stCondLst>
                                    <p:cond delay="0"/>
                                  </p:stCondLst>
                                  <p:childTnLst>
                                    <p:set>
                                      <p:cBhvr>
                                        <p:cTn id="44" dur="1" fill="hold">
                                          <p:stCondLst>
                                            <p:cond delay="0"/>
                                          </p:stCondLst>
                                        </p:cTn>
                                        <p:tgtEl>
                                          <p:spTgt spid="6">
                                            <p:txEl>
                                              <p:pRg st="8" end="8"/>
                                            </p:txEl>
                                          </p:spTgt>
                                        </p:tgtEl>
                                        <p:attrNameLst>
                                          <p:attrName>style.visibility</p:attrName>
                                        </p:attrNameLst>
                                      </p:cBhvr>
                                      <p:to>
                                        <p:strVal val="visible"/>
                                      </p:to>
                                    </p:set>
                                    <p:animEffect transition="in" filter="blinds(horizontal)">
                                      <p:cBhvr>
                                        <p:cTn id="45" dur="500"/>
                                        <p:tgtEl>
                                          <p:spTgt spid="6">
                                            <p:txEl>
                                              <p:pRg st="8" end="8"/>
                                            </p:txEl>
                                          </p:spTgt>
                                        </p:tgtEl>
                                      </p:cBhvr>
                                    </p:animEffect>
                                  </p:childTnLst>
                                </p:cTn>
                              </p:par>
                            </p:childTnLst>
                          </p:cTn>
                        </p:par>
                        <p:par>
                          <p:cTn id="46" fill="hold">
                            <p:stCondLst>
                              <p:cond delay="1500"/>
                            </p:stCondLst>
                            <p:childTnLst>
                              <p:par>
                                <p:cTn id="47" presetID="3" presetClass="entr" presetSubtype="10" fill="hold" nodeType="afterEffect">
                                  <p:stCondLst>
                                    <p:cond delay="0"/>
                                  </p:stCondLst>
                                  <p:childTnLst>
                                    <p:set>
                                      <p:cBhvr>
                                        <p:cTn id="48" dur="1" fill="hold">
                                          <p:stCondLst>
                                            <p:cond delay="0"/>
                                          </p:stCondLst>
                                        </p:cTn>
                                        <p:tgtEl>
                                          <p:spTgt spid="6">
                                            <p:txEl>
                                              <p:pRg st="9" end="9"/>
                                            </p:txEl>
                                          </p:spTgt>
                                        </p:tgtEl>
                                        <p:attrNameLst>
                                          <p:attrName>style.visibility</p:attrName>
                                        </p:attrNameLst>
                                      </p:cBhvr>
                                      <p:to>
                                        <p:strVal val="visible"/>
                                      </p:to>
                                    </p:set>
                                    <p:animEffect transition="in" filter="blinds(horizontal)">
                                      <p:cBhvr>
                                        <p:cTn id="49"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l="22000" t="5000" r="22000" b="-1000"/>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0" y="2376170"/>
            <a:ext cx="12192000" cy="1192530"/>
          </a:xfrm>
        </p:spPr>
        <p:txBody>
          <a:bodyPr>
            <a:normAutofit/>
          </a:bodyPr>
          <a:lstStyle/>
          <a:p>
            <a:pPr algn="ctr"/>
            <a:r>
              <a:rPr lang="zh-CN" altLang="en-US" b="1" dirty="0">
                <a:solidFill>
                  <a:srgbClr val="712355"/>
                </a:solidFill>
                <a:latin typeface="微软雅黑" panose="020B0503020204020204" pitchFamily="34" charset="-122"/>
                <a:ea typeface="微软雅黑" panose="020B0503020204020204" pitchFamily="34" charset="-122"/>
                <a:cs typeface="微软雅黑" panose="020B0503020204020204" pitchFamily="34" charset="-122"/>
              </a:rPr>
              <a:t>章节</a:t>
            </a:r>
            <a:r>
              <a:rPr lang="en-US" altLang="zh-CN" b="1" dirty="0">
                <a:solidFill>
                  <a:srgbClr val="712355"/>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b="1" dirty="0">
                <a:solidFill>
                  <a:srgbClr val="712355"/>
                </a:solidFill>
                <a:latin typeface="微软雅黑" panose="020B0503020204020204" pitchFamily="34" charset="-122"/>
                <a:ea typeface="微软雅黑" panose="020B0503020204020204" pitchFamily="34" charset="-122"/>
                <a:cs typeface="微软雅黑" panose="020B0503020204020204" pitchFamily="34" charset="-122"/>
              </a:rPr>
              <a:t>：进程</a:t>
            </a:r>
            <a:endParaRPr lang="en-US" altLang="zh-CN" b="1" dirty="0">
              <a:solidFill>
                <a:srgbClr val="712355"/>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圆角矩形 6"/>
          <p:cNvSpPr/>
          <p:nvPr/>
        </p:nvSpPr>
        <p:spPr>
          <a:xfrm flipV="1">
            <a:off x="2133974" y="3701853"/>
            <a:ext cx="8322258" cy="45719"/>
          </a:xfrm>
          <a:prstGeom prst="roundRect">
            <a:avLst/>
          </a:pr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398895" y="1233805"/>
            <a:ext cx="4064000" cy="368300"/>
          </a:xfrm>
          <a:prstGeom prst="rect">
            <a:avLst/>
          </a:prstGeom>
          <a:noFill/>
        </p:spPr>
        <p:txBody>
          <a:bodyPr wrap="square" rtlCol="0">
            <a:sp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15189"/>
    </mc:Choice>
    <mc:Fallback xmlns="">
      <p:transition spd="slow" advTm="15189"/>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进程与程序</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6" name="内容占位符 2"/>
          <p:cNvSpPr>
            <a:spLocks noGrp="1"/>
          </p:cNvSpPr>
          <p:nvPr/>
        </p:nvSpPr>
        <p:spPr>
          <a:xfrm>
            <a:off x="633730" y="1574165"/>
            <a:ext cx="10876915" cy="2658745"/>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000000"/>
              </a:buClr>
              <a:buSzPct val="80000"/>
              <a:buFont typeface="Wingdings" panose="05000000000000000000" pitchFamily="2" charset="2"/>
              <a:buChar char="¢"/>
              <a:defRPr sz="2800">
                <a:solidFill>
                  <a:srgbClr val="003366"/>
                </a:solidFill>
                <a:latin typeface="Verdana" panose="020B0604030504040204" pitchFamily="34" charset="0"/>
                <a:ea typeface="+mn-ea"/>
                <a:cs typeface="+mn-ea"/>
              </a:defRPr>
            </a:lvl1pPr>
            <a:lvl2pPr marL="742950" indent="-285750" algn="l" rtl="0" eaLnBrk="0" fontAlgn="base" hangingPunct="0">
              <a:spcBef>
                <a:spcPct val="20000"/>
              </a:spcBef>
              <a:spcAft>
                <a:spcPct val="0"/>
              </a:spcAft>
              <a:buClr>
                <a:srgbClr val="C0C9F6"/>
              </a:buClr>
              <a:buSzPct val="80000"/>
              <a:buFont typeface="Wingdings" panose="05000000000000000000" pitchFamily="2" charset="2"/>
              <a:buChar char="l"/>
              <a:defRPr sz="2400">
                <a:solidFill>
                  <a:srgbClr val="000000"/>
                </a:solidFill>
                <a:latin typeface="Verdana" panose="020B0604030504040204" pitchFamily="34" charset="0"/>
              </a:defRPr>
            </a:lvl2pPr>
            <a:lvl3pPr marL="1143000" indent="-228600" algn="l" rtl="0" eaLnBrk="0" fontAlgn="base" hangingPunct="0">
              <a:spcBef>
                <a:spcPct val="20000"/>
              </a:spcBef>
              <a:spcAft>
                <a:spcPct val="0"/>
              </a:spcAft>
              <a:buClr>
                <a:srgbClr val="B2B2B2"/>
              </a:buClr>
              <a:buSzPct val="70000"/>
              <a:buFont typeface="Wingdings" panose="05000000000000000000" pitchFamily="2" charset="2"/>
              <a:buChar char="l"/>
              <a:defRPr sz="2400">
                <a:solidFill>
                  <a:srgbClr val="000000"/>
                </a:solidFill>
                <a:latin typeface="Verdana" panose="020B0604030504040204" pitchFamily="34" charset="0"/>
              </a:defRPr>
            </a:lvl3pPr>
            <a:lvl4pPr marL="1600200" indent="-228600" algn="l" rtl="0" eaLnBrk="0" fontAlgn="base" hangingPunct="0">
              <a:spcBef>
                <a:spcPct val="20000"/>
              </a:spcBef>
              <a:spcAft>
                <a:spcPct val="0"/>
              </a:spcAft>
              <a:buClr>
                <a:srgbClr val="000000"/>
              </a:buClr>
              <a:buSzPct val="60000"/>
              <a:buFont typeface="Wingdings" panose="05000000000000000000" pitchFamily="2" charset="2"/>
              <a:buChar char="l"/>
              <a:defRPr sz="2000">
                <a:solidFill>
                  <a:srgbClr val="000000"/>
                </a:solidFill>
                <a:latin typeface="Verdana" panose="020B0604030504040204" pitchFamily="34" charset="0"/>
              </a:defRPr>
            </a:lvl4pPr>
            <a:lvl5pPr marL="2057400" indent="-228600" algn="l" rtl="0" eaLnBrk="0" fontAlgn="base" hangingPunct="0">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5pPr>
            <a:lvl6pPr marL="25146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6pPr>
            <a:lvl7pPr marL="29718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7pPr>
            <a:lvl8pPr marL="34290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8pPr>
            <a:lvl9pPr marL="38862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9pPr>
          </a:lstStyle>
          <a:p>
            <a:pPr>
              <a:lnSpc>
                <a:spcPct val="120000"/>
              </a:lnSpc>
              <a:spcBef>
                <a:spcPts val="0"/>
              </a:spcBef>
            </a:pPr>
            <a:r>
              <a:rPr lang="zh-CN" altLang="en-US" sz="1800" dirty="0">
                <a:ea typeface="宋体" panose="02010600030101010101" pitchFamily="2" charset="-122"/>
                <a:sym typeface="+mn-ea"/>
              </a:rPr>
              <a:t>用户的需求被转化为可执行程序（例如常见的</a:t>
            </a:r>
            <a:r>
              <a:rPr lang="en-US" altLang="zh-CN" sz="1800" dirty="0">
                <a:ea typeface="宋体" panose="02010600030101010101" pitchFamily="2" charset="-122"/>
                <a:sym typeface="+mn-ea"/>
              </a:rPr>
              <a:t>exe</a:t>
            </a:r>
            <a:r>
              <a:rPr lang="zh-CN" altLang="en-US" sz="1800" dirty="0">
                <a:ea typeface="宋体" panose="02010600030101010101" pitchFamily="2" charset="-122"/>
                <a:sym typeface="+mn-ea"/>
              </a:rPr>
              <a:t>文件）</a:t>
            </a:r>
            <a:endParaRPr lang="en-US" altLang="zh-CN" sz="1800" dirty="0">
              <a:ea typeface="宋体" panose="02010600030101010101" pitchFamily="2" charset="-122"/>
            </a:endParaRPr>
          </a:p>
          <a:p>
            <a:pPr lvl="1">
              <a:lnSpc>
                <a:spcPct val="120000"/>
              </a:lnSpc>
              <a:spcBef>
                <a:spcPts val="0"/>
              </a:spcBef>
            </a:pPr>
            <a:r>
              <a:rPr lang="zh-CN" altLang="en-US" sz="1800" dirty="0">
                <a:ea typeface="宋体" panose="02010600030101010101" pitchFamily="2" charset="-122"/>
                <a:sym typeface="+mn-ea"/>
              </a:rPr>
              <a:t>业务逻辑</a:t>
            </a:r>
            <a:r>
              <a:rPr lang="en-US" altLang="zh-CN" sz="1800" dirty="0">
                <a:ea typeface="宋体" panose="02010600030101010101" pitchFamily="2" charset="-122"/>
                <a:sym typeface="+mn-ea"/>
              </a:rPr>
              <a:t>: </a:t>
            </a:r>
            <a:r>
              <a:rPr lang="zh-CN" altLang="en-US" sz="1800" dirty="0">
                <a:ea typeface="宋体" panose="02010600030101010101" pitchFamily="2" charset="-122"/>
                <a:sym typeface="+mn-ea"/>
              </a:rPr>
              <a:t>用户的思维</a:t>
            </a:r>
            <a:endParaRPr lang="en-US" altLang="zh-CN" sz="1800" dirty="0">
              <a:solidFill>
                <a:srgbClr val="C00000"/>
              </a:solidFill>
              <a:ea typeface="宋体" panose="02010600030101010101" pitchFamily="2" charset="-122"/>
            </a:endParaRPr>
          </a:p>
          <a:p>
            <a:pPr lvl="1">
              <a:lnSpc>
                <a:spcPct val="120000"/>
              </a:lnSpc>
              <a:spcBef>
                <a:spcPts val="0"/>
              </a:spcBef>
            </a:pPr>
            <a:r>
              <a:rPr lang="en-US" altLang="zh-CN" sz="1800" dirty="0">
                <a:ea typeface="宋体" panose="02010600030101010101" pitchFamily="2" charset="-122"/>
                <a:sym typeface="+mn-ea"/>
              </a:rPr>
              <a:t>CPU </a:t>
            </a:r>
            <a:r>
              <a:rPr lang="zh-CN" altLang="en-US" sz="1800" dirty="0">
                <a:ea typeface="宋体" panose="02010600030101010101" pitchFamily="2" charset="-122"/>
                <a:sym typeface="+mn-ea"/>
              </a:rPr>
              <a:t>指令序列</a:t>
            </a:r>
            <a:r>
              <a:rPr lang="en-US" altLang="zh-CN" sz="1800" dirty="0">
                <a:ea typeface="宋体" panose="02010600030101010101" pitchFamily="2" charset="-122"/>
                <a:sym typeface="+mn-ea"/>
              </a:rPr>
              <a:t>: </a:t>
            </a:r>
            <a:r>
              <a:rPr lang="zh-CN" altLang="en-US" sz="1800" dirty="0">
                <a:ea typeface="宋体" panose="02010600030101010101" pitchFamily="2" charset="-122"/>
                <a:sym typeface="+mn-ea"/>
              </a:rPr>
              <a:t>程序当中需要执行的部分，如运算，如</a:t>
            </a:r>
            <a:r>
              <a:rPr lang="en-US" altLang="zh-CN" sz="1800" dirty="0" err="1">
                <a:ea typeface="宋体" panose="02010600030101010101" pitchFamily="2" charset="-122"/>
                <a:sym typeface="+mn-ea"/>
              </a:rPr>
              <a:t>printf</a:t>
            </a:r>
            <a:endParaRPr lang="en-US" altLang="zh-CN" sz="1800" dirty="0">
              <a:ea typeface="宋体" panose="02010600030101010101" pitchFamily="2" charset="-122"/>
            </a:endParaRPr>
          </a:p>
          <a:p>
            <a:pPr lvl="1">
              <a:lnSpc>
                <a:spcPct val="120000"/>
              </a:lnSpc>
              <a:spcBef>
                <a:spcPts val="0"/>
              </a:spcBef>
            </a:pPr>
            <a:r>
              <a:rPr lang="zh-CN" altLang="en-US" sz="1800" dirty="0">
                <a:ea typeface="宋体" panose="02010600030101010101" pitchFamily="2" charset="-122"/>
                <a:sym typeface="+mn-ea"/>
              </a:rPr>
              <a:t>数据</a:t>
            </a:r>
            <a:r>
              <a:rPr lang="en-US" altLang="zh-CN" sz="1800" dirty="0">
                <a:ea typeface="宋体" panose="02010600030101010101" pitchFamily="2" charset="-122"/>
                <a:sym typeface="+mn-ea"/>
              </a:rPr>
              <a:t>: </a:t>
            </a:r>
            <a:r>
              <a:rPr lang="zh-CN" altLang="en-US" sz="1800" dirty="0">
                <a:ea typeface="宋体" panose="02010600030101010101" pitchFamily="2" charset="-122"/>
                <a:sym typeface="+mn-ea"/>
              </a:rPr>
              <a:t>程序当中用户指定的部分，如</a:t>
            </a:r>
            <a:r>
              <a:rPr lang="en-US" altLang="zh-CN" sz="1800" dirty="0">
                <a:ea typeface="宋体" panose="02010600030101010101" pitchFamily="2" charset="-122"/>
                <a:sym typeface="+mn-ea"/>
              </a:rPr>
              <a:t>”Hello World”</a:t>
            </a:r>
            <a:endParaRPr lang="en-US" altLang="zh-CN" sz="1800" dirty="0">
              <a:ea typeface="宋体" panose="02010600030101010101" pitchFamily="2" charset="-122"/>
            </a:endParaRPr>
          </a:p>
          <a:p>
            <a:pPr>
              <a:lnSpc>
                <a:spcPct val="120000"/>
              </a:lnSpc>
              <a:spcBef>
                <a:spcPts val="0"/>
              </a:spcBef>
            </a:pPr>
            <a:r>
              <a:rPr lang="zh-CN" altLang="en-US" sz="1800" dirty="0">
                <a:ea typeface="宋体" panose="02010600030101010101" pitchFamily="2" charset="-122"/>
                <a:sym typeface="+mn-ea"/>
              </a:rPr>
              <a:t>程序想要执行会被加载为“进程”</a:t>
            </a:r>
            <a:endParaRPr lang="en-US" altLang="zh-CN" sz="1800" dirty="0">
              <a:solidFill>
                <a:srgbClr val="FF0000"/>
              </a:solidFill>
              <a:ea typeface="宋体" panose="02010600030101010101" pitchFamily="2" charset="-122"/>
            </a:endParaRPr>
          </a:p>
          <a:p>
            <a:pPr lvl="1">
              <a:lnSpc>
                <a:spcPct val="120000"/>
              </a:lnSpc>
              <a:spcBef>
                <a:spcPts val="0"/>
              </a:spcBef>
            </a:pPr>
            <a:r>
              <a:rPr lang="zh-CN" altLang="en-US" sz="1800" dirty="0">
                <a:ea typeface="宋体" panose="02010600030101010101" pitchFamily="2" charset="-122"/>
                <a:sym typeface="+mn-ea"/>
              </a:rPr>
              <a:t>指令需要进入内存才能被处理器执行</a:t>
            </a:r>
            <a:endParaRPr lang="en-US" altLang="zh-CN" sz="1800" dirty="0">
              <a:ea typeface="宋体" panose="02010600030101010101" pitchFamily="2" charset="-122"/>
            </a:endParaRPr>
          </a:p>
          <a:p>
            <a:pPr lvl="1">
              <a:lnSpc>
                <a:spcPct val="120000"/>
              </a:lnSpc>
              <a:spcBef>
                <a:spcPts val="0"/>
              </a:spcBef>
            </a:pPr>
            <a:r>
              <a:rPr lang="zh-CN" altLang="en-US" sz="1800" dirty="0">
                <a:ea typeface="宋体" panose="02010600030101010101" pitchFamily="2" charset="-122"/>
                <a:sym typeface="+mn-ea"/>
              </a:rPr>
              <a:t>与指令配套的数据也需要加载入内存</a:t>
            </a:r>
            <a:endParaRPr lang="en-US" altLang="zh-CN" sz="1800" dirty="0">
              <a:ea typeface="宋体" panose="02010600030101010101" pitchFamily="2" charset="-122"/>
            </a:endParaRPr>
          </a:p>
          <a:p>
            <a:pPr lvl="1">
              <a:lnSpc>
                <a:spcPct val="120000"/>
              </a:lnSpc>
              <a:spcBef>
                <a:spcPts val="0"/>
              </a:spcBef>
            </a:pPr>
            <a:r>
              <a:rPr lang="zh-CN" altLang="en-US" sz="1800" dirty="0">
                <a:ea typeface="宋体" panose="02010600030101010101" pitchFamily="2" charset="-122"/>
                <a:sym typeface="+mn-ea"/>
              </a:rPr>
              <a:t>与程序运行状态密切相关的寄存器等信息也需要存储在内存中</a:t>
            </a:r>
            <a:endParaRPr lang="en-US" altLang="zh-CN" sz="1800" dirty="0">
              <a:ea typeface="宋体" panose="02010600030101010101" pitchFamily="2" charset="-122"/>
              <a:sym typeface="+mn-ea"/>
            </a:endParaRPr>
          </a:p>
        </p:txBody>
      </p:sp>
      <p:graphicFrame>
        <p:nvGraphicFramePr>
          <p:cNvPr id="7" name="Object 2"/>
          <p:cNvGraphicFramePr>
            <a:graphicFrameLocks noChangeAspect="1"/>
          </p:cNvGraphicFramePr>
          <p:nvPr>
            <p:extLst>
              <p:ext uri="{D42A27DB-BD31-4B8C-83A1-F6EECF244321}">
                <p14:modId xmlns:p14="http://schemas.microsoft.com/office/powerpoint/2010/main" val="2743816117"/>
              </p:ext>
            </p:extLst>
          </p:nvPr>
        </p:nvGraphicFramePr>
        <p:xfrm>
          <a:off x="802567" y="4556125"/>
          <a:ext cx="625475" cy="1508125"/>
        </p:xfrm>
        <a:graphic>
          <a:graphicData uri="http://schemas.openxmlformats.org/presentationml/2006/ole">
            <mc:AlternateContent xmlns:mc="http://schemas.openxmlformats.org/markup-compatibility/2006">
              <mc:Choice xmlns:v="urn:schemas-microsoft-com:vml" Requires="v">
                <p:oleObj spid="_x0000_s2243" name="Visio" r:id="rId3" imgW="371475" imgH="847725" progId="Visio.Drawing.11">
                  <p:embed/>
                </p:oleObj>
              </mc:Choice>
              <mc:Fallback>
                <p:oleObj name="Visio" r:id="rId3" imgW="371475" imgH="847725" progId="Visio.Drawing.11">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567" y="4556125"/>
                        <a:ext cx="625475" cy="150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AutoShape 11"/>
          <p:cNvSpPr>
            <a:spLocks noChangeArrowheads="1"/>
          </p:cNvSpPr>
          <p:nvPr/>
        </p:nvSpPr>
        <p:spPr bwMode="auto">
          <a:xfrm>
            <a:off x="1610604" y="5000625"/>
            <a:ext cx="720725" cy="288925"/>
          </a:xfrm>
          <a:prstGeom prst="rightArrow">
            <a:avLst>
              <a:gd name="adj1" fmla="val 50000"/>
              <a:gd name="adj2" fmla="val 62363"/>
            </a:avLst>
          </a:prstGeom>
          <a:solidFill>
            <a:srgbClr val="993300"/>
          </a:solidFill>
          <a:ln w="9525">
            <a:solidFill>
              <a:srgbClr val="000000"/>
            </a:solidFill>
            <a:miter lim="800000"/>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nSpc>
                <a:spcPct val="80000"/>
              </a:lnSpc>
              <a:buClrTx/>
              <a:buFont typeface="Wingdings" panose="05000000000000000000" pitchFamily="2" charset="2"/>
              <a:buChar char="•"/>
            </a:pPr>
            <a:endParaRPr lang="zh-CN" altLang="en-US" sz="1800">
              <a:solidFill>
                <a:schemeClr val="tx1"/>
              </a:solidFill>
            </a:endParaRPr>
          </a:p>
        </p:txBody>
      </p:sp>
      <p:sp>
        <p:nvSpPr>
          <p:cNvPr id="9" name="AutoShape 14"/>
          <p:cNvSpPr>
            <a:spLocks noChangeArrowheads="1"/>
          </p:cNvSpPr>
          <p:nvPr/>
        </p:nvSpPr>
        <p:spPr bwMode="auto">
          <a:xfrm>
            <a:off x="3555292" y="5000625"/>
            <a:ext cx="720725" cy="288925"/>
          </a:xfrm>
          <a:prstGeom prst="rightArrow">
            <a:avLst>
              <a:gd name="adj1" fmla="val 50000"/>
              <a:gd name="adj2" fmla="val 62363"/>
            </a:avLst>
          </a:prstGeom>
          <a:solidFill>
            <a:srgbClr val="993300"/>
          </a:solidFill>
          <a:ln w="9525">
            <a:solidFill>
              <a:srgbClr val="000000"/>
            </a:solidFill>
            <a:miter lim="800000"/>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nSpc>
                <a:spcPct val="80000"/>
              </a:lnSpc>
              <a:buClrTx/>
              <a:buFont typeface="Wingdings" panose="05000000000000000000" pitchFamily="2" charset="2"/>
              <a:buChar char="•"/>
            </a:pPr>
            <a:endParaRPr lang="zh-CN" altLang="en-US" sz="1800">
              <a:solidFill>
                <a:schemeClr val="tx1"/>
              </a:solidFill>
            </a:endParaRPr>
          </a:p>
        </p:txBody>
      </p:sp>
      <p:sp>
        <p:nvSpPr>
          <p:cNvPr id="10" name="AutoShape 15"/>
          <p:cNvSpPr>
            <a:spLocks noChangeArrowheads="1"/>
          </p:cNvSpPr>
          <p:nvPr/>
        </p:nvSpPr>
        <p:spPr bwMode="auto">
          <a:xfrm>
            <a:off x="7496175" y="5000625"/>
            <a:ext cx="720725" cy="288925"/>
          </a:xfrm>
          <a:prstGeom prst="rightArrow">
            <a:avLst>
              <a:gd name="adj1" fmla="val 50000"/>
              <a:gd name="adj2" fmla="val 62363"/>
            </a:avLst>
          </a:prstGeom>
          <a:solidFill>
            <a:srgbClr val="993300"/>
          </a:solidFill>
          <a:ln w="9525">
            <a:solidFill>
              <a:srgbClr val="000000"/>
            </a:solidFill>
            <a:miter lim="800000"/>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nSpc>
                <a:spcPct val="80000"/>
              </a:lnSpc>
              <a:buClrTx/>
              <a:buFont typeface="Wingdings" panose="05000000000000000000" pitchFamily="2" charset="2"/>
              <a:buChar char="•"/>
            </a:pPr>
            <a:endParaRPr lang="zh-CN" altLang="en-US" sz="1800">
              <a:solidFill>
                <a:schemeClr val="tx1"/>
              </a:solidFill>
            </a:endParaRPr>
          </a:p>
        </p:txBody>
      </p:sp>
      <p:grpSp>
        <p:nvGrpSpPr>
          <p:cNvPr id="5" name="Group 19"/>
          <p:cNvGrpSpPr/>
          <p:nvPr/>
        </p:nvGrpSpPr>
        <p:grpSpPr bwMode="auto">
          <a:xfrm>
            <a:off x="2331329" y="4784725"/>
            <a:ext cx="1179513" cy="1327150"/>
            <a:chOff x="1338" y="3067"/>
            <a:chExt cx="743" cy="836"/>
          </a:xfrm>
        </p:grpSpPr>
        <p:sp>
          <p:nvSpPr>
            <p:cNvPr id="34834" name="AutoShape 10"/>
            <p:cNvSpPr>
              <a:spLocks noChangeArrowheads="1"/>
            </p:cNvSpPr>
            <p:nvPr/>
          </p:nvSpPr>
          <p:spPr bwMode="auto">
            <a:xfrm>
              <a:off x="1474" y="3067"/>
              <a:ext cx="453" cy="454"/>
            </a:xfrm>
            <a:prstGeom prst="verticalScroll">
              <a:avLst>
                <a:gd name="adj" fmla="val 12500"/>
              </a:avLst>
            </a:prstGeom>
            <a:solidFill>
              <a:srgbClr val="00FFFF"/>
            </a:solidFill>
            <a:ln w="9525">
              <a:solidFill>
                <a:srgbClr val="000000"/>
              </a:solidFill>
              <a:round/>
            </a:ln>
          </p:spPr>
          <p:txBody>
            <a:bodyPr vert="eaVert"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nSpc>
                  <a:spcPct val="80000"/>
                </a:lnSpc>
                <a:buClrTx/>
                <a:buFont typeface="Wingdings" panose="05000000000000000000" pitchFamily="2" charset="2"/>
                <a:buChar char="•"/>
              </a:pPr>
              <a:endParaRPr lang="zh-CN" altLang="en-US" sz="1800">
                <a:solidFill>
                  <a:schemeClr val="tx1"/>
                </a:solidFill>
              </a:endParaRPr>
            </a:p>
          </p:txBody>
        </p:sp>
        <p:sp>
          <p:nvSpPr>
            <p:cNvPr id="34835" name="Text Box 16"/>
            <p:cNvSpPr txBox="1">
              <a:spLocks noChangeArrowheads="1"/>
            </p:cNvSpPr>
            <p:nvPr/>
          </p:nvSpPr>
          <p:spPr bwMode="auto">
            <a:xfrm>
              <a:off x="1338" y="3566"/>
              <a:ext cx="74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nSpc>
                  <a:spcPct val="80000"/>
                </a:lnSpc>
                <a:buClrTx/>
                <a:buFont typeface="Wingdings" panose="05000000000000000000" pitchFamily="2" charset="2"/>
                <a:buNone/>
              </a:pPr>
              <a:r>
                <a:rPr lang="en-US" altLang="zh-CN" sz="1600" b="1" dirty="0">
                  <a:solidFill>
                    <a:srgbClr val="000000"/>
                  </a:solidFill>
                </a:rPr>
                <a:t>Program</a:t>
              </a:r>
            </a:p>
            <a:p>
              <a:pPr>
                <a:lnSpc>
                  <a:spcPct val="80000"/>
                </a:lnSpc>
                <a:buClrTx/>
                <a:buFont typeface="Wingdings" panose="05000000000000000000" pitchFamily="2" charset="2"/>
                <a:buNone/>
              </a:pPr>
              <a:r>
                <a:rPr lang="en-US" altLang="zh-CN" sz="1600" b="1" dirty="0">
                  <a:solidFill>
                    <a:srgbClr val="000000"/>
                  </a:solidFill>
                </a:rPr>
                <a:t>&amp; Data</a:t>
              </a:r>
              <a:endParaRPr lang="zh-CN" altLang="en-US" sz="1600" b="1" dirty="0">
                <a:solidFill>
                  <a:srgbClr val="000000"/>
                </a:solidFill>
              </a:endParaRPr>
            </a:p>
          </p:txBody>
        </p:sp>
      </p:grpSp>
      <p:grpSp>
        <p:nvGrpSpPr>
          <p:cNvPr id="11" name="Group 20"/>
          <p:cNvGrpSpPr/>
          <p:nvPr/>
        </p:nvGrpSpPr>
        <p:grpSpPr bwMode="auto">
          <a:xfrm>
            <a:off x="6127750" y="4929188"/>
            <a:ext cx="1152525" cy="936625"/>
            <a:chOff x="2744" y="3158"/>
            <a:chExt cx="726" cy="590"/>
          </a:xfrm>
        </p:grpSpPr>
        <p:sp>
          <p:nvSpPr>
            <p:cNvPr id="34832" name="AutoShape 9"/>
            <p:cNvSpPr>
              <a:spLocks noChangeArrowheads="1"/>
            </p:cNvSpPr>
            <p:nvPr/>
          </p:nvSpPr>
          <p:spPr bwMode="auto">
            <a:xfrm>
              <a:off x="2744" y="3158"/>
              <a:ext cx="726" cy="272"/>
            </a:xfrm>
            <a:prstGeom prst="flowChartPredefinedProcess">
              <a:avLst/>
            </a:prstGeom>
            <a:solidFill>
              <a:srgbClr val="00FFFF"/>
            </a:solidFill>
            <a:ln w="9525">
              <a:solidFill>
                <a:srgbClr val="000000"/>
              </a:solidFill>
              <a:miter lim="800000"/>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nSpc>
                  <a:spcPct val="80000"/>
                </a:lnSpc>
                <a:buClrTx/>
                <a:buFont typeface="Wingdings" panose="05000000000000000000" pitchFamily="2" charset="2"/>
                <a:buChar char="•"/>
              </a:pPr>
              <a:endParaRPr lang="zh-CN" altLang="en-US" sz="1800">
                <a:solidFill>
                  <a:schemeClr val="tx1"/>
                </a:solidFill>
              </a:endParaRPr>
            </a:p>
          </p:txBody>
        </p:sp>
        <p:sp>
          <p:nvSpPr>
            <p:cNvPr id="34833" name="Text Box 17"/>
            <p:cNvSpPr txBox="1">
              <a:spLocks noChangeArrowheads="1"/>
            </p:cNvSpPr>
            <p:nvPr/>
          </p:nvSpPr>
          <p:spPr bwMode="auto">
            <a:xfrm>
              <a:off x="2744" y="3566"/>
              <a:ext cx="680"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nSpc>
                  <a:spcPct val="80000"/>
                </a:lnSpc>
                <a:buClrTx/>
                <a:buFont typeface="Wingdings" panose="05000000000000000000" pitchFamily="2" charset="2"/>
                <a:buNone/>
              </a:pPr>
              <a:r>
                <a:rPr lang="en-US" altLang="zh-CN" sz="1600" b="1" dirty="0">
                  <a:solidFill>
                    <a:srgbClr val="000000"/>
                  </a:solidFill>
                </a:rPr>
                <a:t>Process</a:t>
              </a:r>
              <a:endParaRPr lang="zh-CN" altLang="en-US" sz="1600" b="1" dirty="0">
                <a:solidFill>
                  <a:srgbClr val="000000"/>
                </a:solidFill>
              </a:endParaRPr>
            </a:p>
          </p:txBody>
        </p:sp>
      </p:grpSp>
      <p:grpSp>
        <p:nvGrpSpPr>
          <p:cNvPr id="14" name="Group 21"/>
          <p:cNvGrpSpPr/>
          <p:nvPr/>
        </p:nvGrpSpPr>
        <p:grpSpPr bwMode="auto">
          <a:xfrm>
            <a:off x="8359775" y="4857750"/>
            <a:ext cx="1476375" cy="1254125"/>
            <a:chOff x="4150" y="3113"/>
            <a:chExt cx="930" cy="790"/>
          </a:xfrm>
        </p:grpSpPr>
        <p:sp>
          <p:nvSpPr>
            <p:cNvPr id="34830" name="AutoShape 8"/>
            <p:cNvSpPr>
              <a:spLocks noChangeArrowheads="1"/>
            </p:cNvSpPr>
            <p:nvPr/>
          </p:nvSpPr>
          <p:spPr bwMode="auto">
            <a:xfrm>
              <a:off x="4150" y="3113"/>
              <a:ext cx="590" cy="363"/>
            </a:xfrm>
            <a:prstGeom prst="flowChartMultidocument">
              <a:avLst/>
            </a:prstGeom>
            <a:solidFill>
              <a:srgbClr val="00FFFF"/>
            </a:solidFill>
            <a:ln w="9525">
              <a:solidFill>
                <a:srgbClr val="000000"/>
              </a:solidFill>
              <a:miter lim="800000"/>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nSpc>
                  <a:spcPct val="80000"/>
                </a:lnSpc>
                <a:buClrTx/>
                <a:buFont typeface="Wingdings" panose="05000000000000000000" pitchFamily="2" charset="2"/>
                <a:buChar char="•"/>
              </a:pPr>
              <a:endParaRPr lang="zh-CN" altLang="en-US" sz="1800">
                <a:solidFill>
                  <a:schemeClr val="tx1"/>
                </a:solidFill>
              </a:endParaRPr>
            </a:p>
          </p:txBody>
        </p:sp>
        <p:sp>
          <p:nvSpPr>
            <p:cNvPr id="34831" name="Text Box 18"/>
            <p:cNvSpPr txBox="1">
              <a:spLocks noChangeArrowheads="1"/>
            </p:cNvSpPr>
            <p:nvPr/>
          </p:nvSpPr>
          <p:spPr bwMode="auto">
            <a:xfrm>
              <a:off x="4150" y="3566"/>
              <a:ext cx="930"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nSpc>
                  <a:spcPct val="80000"/>
                </a:lnSpc>
                <a:buClrTx/>
                <a:buFont typeface="Wingdings" panose="05000000000000000000" pitchFamily="2" charset="2"/>
                <a:buNone/>
              </a:pPr>
              <a:r>
                <a:rPr lang="en-US" altLang="zh-CN" sz="1600" b="1">
                  <a:solidFill>
                    <a:srgbClr val="000000"/>
                  </a:solidFill>
                </a:rPr>
                <a:t>Instruction</a:t>
              </a:r>
            </a:p>
            <a:p>
              <a:pPr>
                <a:lnSpc>
                  <a:spcPct val="80000"/>
                </a:lnSpc>
                <a:buClrTx/>
                <a:buFont typeface="Wingdings" panose="05000000000000000000" pitchFamily="2" charset="2"/>
                <a:buNone/>
              </a:pPr>
              <a:r>
                <a:rPr lang="en-US" altLang="zh-CN" sz="1600" b="1">
                  <a:solidFill>
                    <a:srgbClr val="000000"/>
                  </a:solidFill>
                </a:rPr>
                <a:t>Sequence</a:t>
              </a:r>
              <a:endParaRPr lang="zh-CN" altLang="en-US" sz="1600" b="1">
                <a:solidFill>
                  <a:srgbClr val="000000"/>
                </a:solidFill>
              </a:endParaRPr>
            </a:p>
          </p:txBody>
        </p:sp>
      </p:grpSp>
      <p:pic>
        <p:nvPicPr>
          <p:cNvPr id="17" name="图片 16">
            <a:extLst>
              <a:ext uri="{FF2B5EF4-FFF2-40B4-BE49-F238E27FC236}">
                <a16:creationId xmlns:a16="http://schemas.microsoft.com/office/drawing/2014/main" id="{B24D6C7A-4574-4A3F-B364-9A76C08225E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26862" y="4648210"/>
            <a:ext cx="993753" cy="993753"/>
          </a:xfrm>
          <a:prstGeom prst="rect">
            <a:avLst/>
          </a:prstGeom>
        </p:spPr>
      </p:pic>
      <p:sp>
        <p:nvSpPr>
          <p:cNvPr id="24" name="Text Box 17">
            <a:extLst>
              <a:ext uri="{FF2B5EF4-FFF2-40B4-BE49-F238E27FC236}">
                <a16:creationId xmlns:a16="http://schemas.microsoft.com/office/drawing/2014/main" id="{EB3458F0-8E9F-48FE-A304-B46AF6FADA17}"/>
              </a:ext>
            </a:extLst>
          </p:cNvPr>
          <p:cNvSpPr txBox="1">
            <a:spLocks noChangeArrowheads="1"/>
          </p:cNvSpPr>
          <p:nvPr/>
        </p:nvSpPr>
        <p:spPr bwMode="auto">
          <a:xfrm>
            <a:off x="4219991" y="5696237"/>
            <a:ext cx="1210588" cy="292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nSpc>
                <a:spcPct val="80000"/>
              </a:lnSpc>
              <a:buClrTx/>
              <a:buFont typeface="Wingdings" panose="05000000000000000000" pitchFamily="2" charset="2"/>
              <a:buNone/>
            </a:pPr>
            <a:r>
              <a:rPr lang="zh-CN" altLang="en-US" sz="1600" b="1" dirty="0">
                <a:solidFill>
                  <a:srgbClr val="000000"/>
                </a:solidFill>
              </a:rPr>
              <a:t>可执行程序</a:t>
            </a:r>
          </a:p>
        </p:txBody>
      </p:sp>
      <p:sp>
        <p:nvSpPr>
          <p:cNvPr id="25" name="AutoShape 15">
            <a:extLst>
              <a:ext uri="{FF2B5EF4-FFF2-40B4-BE49-F238E27FC236}">
                <a16:creationId xmlns:a16="http://schemas.microsoft.com/office/drawing/2014/main" id="{BC444E76-4FAA-45F8-924C-12FE24DA289E}"/>
              </a:ext>
            </a:extLst>
          </p:cNvPr>
          <p:cNvSpPr>
            <a:spLocks noChangeArrowheads="1"/>
          </p:cNvSpPr>
          <p:nvPr/>
        </p:nvSpPr>
        <p:spPr bwMode="auto">
          <a:xfrm>
            <a:off x="9686697" y="4987770"/>
            <a:ext cx="720725" cy="288925"/>
          </a:xfrm>
          <a:prstGeom prst="rightArrow">
            <a:avLst>
              <a:gd name="adj1" fmla="val 50000"/>
              <a:gd name="adj2" fmla="val 62363"/>
            </a:avLst>
          </a:prstGeom>
          <a:solidFill>
            <a:srgbClr val="993300"/>
          </a:solidFill>
          <a:ln w="9525">
            <a:solidFill>
              <a:srgbClr val="000000"/>
            </a:solidFill>
            <a:miter lim="800000"/>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nSpc>
                <a:spcPct val="80000"/>
              </a:lnSpc>
              <a:buClrTx/>
              <a:buFont typeface="Wingdings" panose="05000000000000000000" pitchFamily="2" charset="2"/>
              <a:buChar char="•"/>
            </a:pPr>
            <a:endParaRPr lang="zh-CN" altLang="en-US" sz="1800">
              <a:solidFill>
                <a:schemeClr val="tx1"/>
              </a:solidFill>
            </a:endParaRPr>
          </a:p>
        </p:txBody>
      </p:sp>
      <p:sp>
        <p:nvSpPr>
          <p:cNvPr id="18" name="矩形: 对角圆角 17">
            <a:extLst>
              <a:ext uri="{FF2B5EF4-FFF2-40B4-BE49-F238E27FC236}">
                <a16:creationId xmlns:a16="http://schemas.microsoft.com/office/drawing/2014/main" id="{0785DF02-7ACF-49D5-BC50-2A3D879F94B6}"/>
              </a:ext>
            </a:extLst>
          </p:cNvPr>
          <p:cNvSpPr/>
          <p:nvPr/>
        </p:nvSpPr>
        <p:spPr>
          <a:xfrm>
            <a:off x="10510092" y="4929188"/>
            <a:ext cx="1299990" cy="576262"/>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 Box 17">
            <a:extLst>
              <a:ext uri="{FF2B5EF4-FFF2-40B4-BE49-F238E27FC236}">
                <a16:creationId xmlns:a16="http://schemas.microsoft.com/office/drawing/2014/main" id="{2BF5F40A-88F8-4424-9D97-E1C4AE9F4A41}"/>
              </a:ext>
            </a:extLst>
          </p:cNvPr>
          <p:cNvSpPr txBox="1">
            <a:spLocks noChangeArrowheads="1"/>
          </p:cNvSpPr>
          <p:nvPr/>
        </p:nvSpPr>
        <p:spPr bwMode="auto">
          <a:xfrm>
            <a:off x="10620337" y="5673002"/>
            <a:ext cx="651140"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nSpc>
                <a:spcPct val="80000"/>
              </a:lnSpc>
              <a:buClrTx/>
              <a:buFont typeface="Wingdings" panose="05000000000000000000" pitchFamily="2" charset="2"/>
              <a:buNone/>
            </a:pPr>
            <a:r>
              <a:rPr lang="en-US" altLang="zh-CN" sz="1600" b="1" dirty="0">
                <a:solidFill>
                  <a:srgbClr val="000000"/>
                </a:solidFill>
              </a:rPr>
              <a:t>CPU</a:t>
            </a:r>
            <a:endParaRPr lang="zh-CN" altLang="en-US" sz="1600" b="1" dirty="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blinds(horizontal)">
                                      <p:cBhvr>
                                        <p:cTn id="11" dur="500"/>
                                        <p:tgtEl>
                                          <p:spTgt spid="6">
                                            <p:txEl>
                                              <p:pRg st="1" end="1"/>
                                            </p:txEl>
                                          </p:spTgt>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blinds(horizontal)">
                                      <p:cBhvr>
                                        <p:cTn id="15" dur="500"/>
                                        <p:tgtEl>
                                          <p:spTgt spid="6">
                                            <p:txEl>
                                              <p:pRg st="2" end="2"/>
                                            </p:txEl>
                                          </p:spTgt>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blinds(horizontal)">
                                      <p:cBhvr>
                                        <p:cTn id="19" dur="500"/>
                                        <p:tgtEl>
                                          <p:spTgt spid="6">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 calcmode="lin" valueType="num">
                                      <p:cBhvr additive="base">
                                        <p:cTn id="24"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par>
                          <p:cTn id="26" fill="hold">
                            <p:stCondLst>
                              <p:cond delay="500"/>
                            </p:stCondLst>
                            <p:childTnLst>
                              <p:par>
                                <p:cTn id="27" presetID="3" presetClass="entr" presetSubtype="10" fill="hold" nodeType="after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animEffect transition="in" filter="blinds(horizontal)">
                                      <p:cBhvr>
                                        <p:cTn id="29" dur="500"/>
                                        <p:tgtEl>
                                          <p:spTgt spid="6">
                                            <p:txEl>
                                              <p:pRg st="5" end="5"/>
                                            </p:txEl>
                                          </p:spTgt>
                                        </p:tgtEl>
                                      </p:cBhvr>
                                    </p:animEffect>
                                  </p:childTnLst>
                                </p:cTn>
                              </p:par>
                            </p:childTnLst>
                          </p:cTn>
                        </p:par>
                        <p:par>
                          <p:cTn id="30" fill="hold">
                            <p:stCondLst>
                              <p:cond delay="1000"/>
                            </p:stCondLst>
                            <p:childTnLst>
                              <p:par>
                                <p:cTn id="31" presetID="3" presetClass="entr" presetSubtype="10" fill="hold" nodeType="after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blinds(horizontal)">
                                      <p:cBhvr>
                                        <p:cTn id="33" dur="500"/>
                                        <p:tgtEl>
                                          <p:spTgt spid="6">
                                            <p:txEl>
                                              <p:pRg st="6" end="6"/>
                                            </p:txEl>
                                          </p:spTgt>
                                        </p:tgtEl>
                                      </p:cBhvr>
                                    </p:animEffect>
                                  </p:childTnLst>
                                </p:cTn>
                              </p:par>
                            </p:childTnLst>
                          </p:cTn>
                        </p:par>
                        <p:par>
                          <p:cTn id="34" fill="hold">
                            <p:stCondLst>
                              <p:cond delay="1500"/>
                            </p:stCondLst>
                            <p:childTnLst>
                              <p:par>
                                <p:cTn id="35" presetID="3" presetClass="entr" presetSubtype="10" fill="hold" nodeType="after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animEffect transition="in" filter="blinds(horizontal)">
                                      <p:cBhvr>
                                        <p:cTn id="37" dur="500"/>
                                        <p:tgtEl>
                                          <p:spTgt spid="6">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dissolve">
                                      <p:cBhvr>
                                        <p:cTn id="42" dur="500"/>
                                        <p:tgtEl>
                                          <p:spTgt spid="7"/>
                                        </p:tgtEl>
                                      </p:cBhvr>
                                    </p:animEffect>
                                  </p:childTnLst>
                                </p:cTn>
                              </p:par>
                            </p:childTnLst>
                          </p:cTn>
                        </p:par>
                        <p:par>
                          <p:cTn id="43" fill="hold">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ipe(left)">
                                      <p:cBhvr>
                                        <p:cTn id="46" dur="500"/>
                                        <p:tgtEl>
                                          <p:spTgt spid="8"/>
                                        </p:tgtEl>
                                      </p:cBhvr>
                                    </p:animEffect>
                                  </p:childTnLst>
                                </p:cTn>
                              </p:par>
                            </p:childTnLst>
                          </p:cTn>
                        </p:par>
                        <p:par>
                          <p:cTn id="47" fill="hold">
                            <p:stCondLst>
                              <p:cond delay="1000"/>
                            </p:stCondLst>
                            <p:childTnLst>
                              <p:par>
                                <p:cTn id="48" presetID="9" presetClass="entr" presetSubtype="0" fill="hold" nodeType="after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dissolve">
                                      <p:cBhvr>
                                        <p:cTn id="50" dur="500"/>
                                        <p:tgtEl>
                                          <p:spTgt spid="5"/>
                                        </p:tgtEl>
                                      </p:cBhvr>
                                    </p:animEffect>
                                  </p:childTnLst>
                                </p:cTn>
                              </p:par>
                            </p:childTnLst>
                          </p:cTn>
                        </p:par>
                        <p:par>
                          <p:cTn id="51" fill="hold">
                            <p:stCondLst>
                              <p:cond delay="1500"/>
                            </p:stCondLst>
                            <p:childTnLst>
                              <p:par>
                                <p:cTn id="52" presetID="22" presetClass="entr" presetSubtype="8" fill="hold" grpId="0" nodeType="after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wipe(left)">
                                      <p:cBhvr>
                                        <p:cTn id="54" dur="500"/>
                                        <p:tgtEl>
                                          <p:spTgt spid="9"/>
                                        </p:tgtEl>
                                      </p:cBhvr>
                                    </p:animEffect>
                                  </p:childTnLst>
                                </p:cTn>
                              </p:par>
                            </p:childTnLst>
                          </p:cTn>
                        </p:par>
                        <p:par>
                          <p:cTn id="55" fill="hold">
                            <p:stCondLst>
                              <p:cond delay="2000"/>
                            </p:stCondLst>
                            <p:childTnLst>
                              <p:par>
                                <p:cTn id="56" presetID="22" presetClass="entr" presetSubtype="4" fill="hold" nodeType="after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wipe(down)">
                                      <p:cBhvr>
                                        <p:cTn id="58" dur="500"/>
                                        <p:tgtEl>
                                          <p:spTgt spid="17"/>
                                        </p:tgtEl>
                                      </p:cBhvr>
                                    </p:animEffect>
                                  </p:childTnLst>
                                </p:cTn>
                              </p:par>
                            </p:childTnLst>
                          </p:cTn>
                        </p:par>
                        <p:par>
                          <p:cTn id="59" fill="hold">
                            <p:stCondLst>
                              <p:cond delay="2500"/>
                            </p:stCondLst>
                            <p:childTnLst>
                              <p:par>
                                <p:cTn id="60" presetID="22" presetClass="entr" presetSubtype="4" fill="hold" grpId="0" nodeType="after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wipe(down)">
                                      <p:cBhvr>
                                        <p:cTn id="62" dur="500"/>
                                        <p:tgtEl>
                                          <p:spTgt spid="24"/>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dissolve">
                                      <p:cBhvr>
                                        <p:cTn id="67" dur="500"/>
                                        <p:tgtEl>
                                          <p:spTgt spid="11"/>
                                        </p:tgtEl>
                                      </p:cBhvr>
                                    </p:animEffect>
                                  </p:childTnLst>
                                </p:cTn>
                              </p:par>
                            </p:childTnLst>
                          </p:cTn>
                        </p:par>
                        <p:par>
                          <p:cTn id="68" fill="hold">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10"/>
                                        </p:tgtEl>
                                        <p:attrNameLst>
                                          <p:attrName>style.visibility</p:attrName>
                                        </p:attrNameLst>
                                      </p:cBhvr>
                                      <p:to>
                                        <p:strVal val="visible"/>
                                      </p:to>
                                    </p:set>
                                    <p:animEffect transition="in" filter="wipe(left)">
                                      <p:cBhvr>
                                        <p:cTn id="71" dur="500"/>
                                        <p:tgtEl>
                                          <p:spTgt spid="10"/>
                                        </p:tgtEl>
                                      </p:cBhvr>
                                    </p:animEffect>
                                  </p:childTnLst>
                                </p:cTn>
                              </p:par>
                            </p:childTnLst>
                          </p:cTn>
                        </p:par>
                        <p:par>
                          <p:cTn id="72" fill="hold">
                            <p:stCondLst>
                              <p:cond delay="1000"/>
                            </p:stCondLst>
                            <p:childTnLst>
                              <p:par>
                                <p:cTn id="73" presetID="9" presetClass="entr" presetSubtype="0" fill="hold" nodeType="afterEffect">
                                  <p:stCondLst>
                                    <p:cond delay="0"/>
                                  </p:stCondLst>
                                  <p:childTnLst>
                                    <p:set>
                                      <p:cBhvr>
                                        <p:cTn id="74" dur="1" fill="hold">
                                          <p:stCondLst>
                                            <p:cond delay="0"/>
                                          </p:stCondLst>
                                        </p:cTn>
                                        <p:tgtEl>
                                          <p:spTgt spid="14"/>
                                        </p:tgtEl>
                                        <p:attrNameLst>
                                          <p:attrName>style.visibility</p:attrName>
                                        </p:attrNameLst>
                                      </p:cBhvr>
                                      <p:to>
                                        <p:strVal val="visible"/>
                                      </p:to>
                                    </p:set>
                                    <p:animEffect transition="in" filter="dissolve">
                                      <p:cBhvr>
                                        <p:cTn id="75" dur="500"/>
                                        <p:tgtEl>
                                          <p:spTgt spid="14"/>
                                        </p:tgtEl>
                                      </p:cBhvr>
                                    </p:animEffect>
                                  </p:childTnLst>
                                </p:cTn>
                              </p:par>
                            </p:childTnLst>
                          </p:cTn>
                        </p:par>
                        <p:par>
                          <p:cTn id="76" fill="hold">
                            <p:stCondLst>
                              <p:cond delay="1500"/>
                            </p:stCondLst>
                            <p:childTnLst>
                              <p:par>
                                <p:cTn id="77" presetID="22" presetClass="entr" presetSubtype="8" fill="hold" grpId="0"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left)">
                                      <p:cBhvr>
                                        <p:cTn id="79" dur="500"/>
                                        <p:tgtEl>
                                          <p:spTgt spid="25"/>
                                        </p:tgtEl>
                                      </p:cBhvr>
                                    </p:animEffect>
                                  </p:childTnLst>
                                </p:cTn>
                              </p:par>
                            </p:childTnLst>
                          </p:cTn>
                        </p:par>
                        <p:par>
                          <p:cTn id="80" fill="hold">
                            <p:stCondLst>
                              <p:cond delay="2000"/>
                            </p:stCondLst>
                            <p:childTnLst>
                              <p:par>
                                <p:cTn id="81" presetID="22" presetClass="entr" presetSubtype="4" fill="hold" grpId="0" nodeType="after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wipe(down)">
                                      <p:cBhvr>
                                        <p:cTn id="83" dur="500"/>
                                        <p:tgtEl>
                                          <p:spTgt spid="18"/>
                                        </p:tgtEl>
                                      </p:cBhvr>
                                    </p:animEffect>
                                  </p:childTnLst>
                                </p:cTn>
                              </p:par>
                            </p:childTnLst>
                          </p:cTn>
                        </p:par>
                        <p:par>
                          <p:cTn id="84" fill="hold">
                            <p:stCondLst>
                              <p:cond delay="2500"/>
                            </p:stCondLst>
                            <p:childTnLst>
                              <p:par>
                                <p:cTn id="85" presetID="22" presetClass="entr" presetSubtype="4" fill="hold" grpId="0" nodeType="after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wipe(down)">
                                      <p:cBhvr>
                                        <p:cTn id="8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0" grpId="0" bldLvl="0" animBg="1"/>
      <p:bldP spid="24" grpId="0"/>
      <p:bldP spid="25" grpId="0" bldLvl="0" animBg="1"/>
      <p:bldP spid="18" grpId="0" animBg="1"/>
      <p:bldP spid="2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进程就是一个程序的运行实体</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6" name="内容占位符 2"/>
          <p:cNvSpPr>
            <a:spLocks noGrp="1"/>
          </p:cNvSpPr>
          <p:nvPr/>
        </p:nvSpPr>
        <p:spPr>
          <a:xfrm>
            <a:off x="633730" y="1476375"/>
            <a:ext cx="10876915" cy="2658745"/>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000000"/>
              </a:buClr>
              <a:buSzPct val="80000"/>
              <a:buFont typeface="Wingdings" panose="05000000000000000000" pitchFamily="2" charset="2"/>
              <a:buChar char="¢"/>
              <a:defRPr sz="2800">
                <a:solidFill>
                  <a:srgbClr val="003366"/>
                </a:solidFill>
                <a:latin typeface="Verdana" panose="020B0604030504040204" pitchFamily="34" charset="0"/>
                <a:ea typeface="+mn-ea"/>
                <a:cs typeface="+mn-ea"/>
              </a:defRPr>
            </a:lvl1pPr>
            <a:lvl2pPr marL="742950" indent="-285750" algn="l" rtl="0" eaLnBrk="0" fontAlgn="base" hangingPunct="0">
              <a:spcBef>
                <a:spcPct val="20000"/>
              </a:spcBef>
              <a:spcAft>
                <a:spcPct val="0"/>
              </a:spcAft>
              <a:buClr>
                <a:srgbClr val="C0C9F6"/>
              </a:buClr>
              <a:buSzPct val="80000"/>
              <a:buFont typeface="Wingdings" panose="05000000000000000000" pitchFamily="2" charset="2"/>
              <a:buChar char="l"/>
              <a:defRPr sz="2400">
                <a:solidFill>
                  <a:srgbClr val="000000"/>
                </a:solidFill>
                <a:latin typeface="Verdana" panose="020B0604030504040204" pitchFamily="34" charset="0"/>
              </a:defRPr>
            </a:lvl2pPr>
            <a:lvl3pPr marL="1143000" indent="-228600" algn="l" rtl="0" eaLnBrk="0" fontAlgn="base" hangingPunct="0">
              <a:spcBef>
                <a:spcPct val="20000"/>
              </a:spcBef>
              <a:spcAft>
                <a:spcPct val="0"/>
              </a:spcAft>
              <a:buClr>
                <a:srgbClr val="B2B2B2"/>
              </a:buClr>
              <a:buSzPct val="70000"/>
              <a:buFont typeface="Wingdings" panose="05000000000000000000" pitchFamily="2" charset="2"/>
              <a:buChar char="l"/>
              <a:defRPr sz="2400">
                <a:solidFill>
                  <a:srgbClr val="000000"/>
                </a:solidFill>
                <a:latin typeface="Verdana" panose="020B0604030504040204" pitchFamily="34" charset="0"/>
              </a:defRPr>
            </a:lvl3pPr>
            <a:lvl4pPr marL="1600200" indent="-228600" algn="l" rtl="0" eaLnBrk="0" fontAlgn="base" hangingPunct="0">
              <a:spcBef>
                <a:spcPct val="20000"/>
              </a:spcBef>
              <a:spcAft>
                <a:spcPct val="0"/>
              </a:spcAft>
              <a:buClr>
                <a:srgbClr val="000000"/>
              </a:buClr>
              <a:buSzPct val="60000"/>
              <a:buFont typeface="Wingdings" panose="05000000000000000000" pitchFamily="2" charset="2"/>
              <a:buChar char="l"/>
              <a:defRPr sz="2000">
                <a:solidFill>
                  <a:srgbClr val="000000"/>
                </a:solidFill>
                <a:latin typeface="Verdana" panose="020B0604030504040204" pitchFamily="34" charset="0"/>
              </a:defRPr>
            </a:lvl4pPr>
            <a:lvl5pPr marL="2057400" indent="-228600" algn="l" rtl="0" eaLnBrk="0" fontAlgn="base" hangingPunct="0">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5pPr>
            <a:lvl6pPr marL="25146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6pPr>
            <a:lvl7pPr marL="29718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7pPr>
            <a:lvl8pPr marL="34290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8pPr>
            <a:lvl9pPr marL="38862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9pPr>
          </a:lstStyle>
          <a:p>
            <a:pPr>
              <a:lnSpc>
                <a:spcPct val="120000"/>
              </a:lnSpc>
              <a:spcBef>
                <a:spcPts val="0"/>
              </a:spcBef>
            </a:pPr>
            <a:r>
              <a:rPr lang="en-US" altLang="zh-CN" dirty="0" err="1">
                <a:latin typeface="微软雅黑" panose="020B0503020204020204" pitchFamily="34" charset="-122"/>
                <a:ea typeface="微软雅黑" panose="020B0503020204020204" pitchFamily="34" charset="-122"/>
                <a:sym typeface="+mn-ea"/>
              </a:rPr>
              <a:t>可执行程序是什么</a:t>
            </a:r>
            <a:r>
              <a:rPr lang="en-US" altLang="zh-CN" dirty="0">
                <a:latin typeface="微软雅黑" panose="020B0503020204020204" pitchFamily="34" charset="-122"/>
                <a:ea typeface="微软雅黑" panose="020B0503020204020204" pitchFamily="34" charset="-122"/>
                <a:sym typeface="+mn-ea"/>
              </a:rPr>
              <a:t>？</a:t>
            </a:r>
          </a:p>
          <a:p>
            <a:pPr>
              <a:lnSpc>
                <a:spcPct val="120000"/>
              </a:lnSpc>
              <a:spcBef>
                <a:spcPts val="0"/>
              </a:spcBef>
            </a:pPr>
            <a:r>
              <a:rPr lang="en-US" altLang="zh-CN" dirty="0" err="1">
                <a:latin typeface="微软雅黑" panose="020B0503020204020204" pitchFamily="34" charset="-122"/>
                <a:ea typeface="微软雅黑" panose="020B0503020204020204" pitchFamily="34" charset="-122"/>
                <a:sym typeface="+mn-ea"/>
              </a:rPr>
              <a:t>一个可执行程序可不可以同时运行多次</a:t>
            </a:r>
            <a:r>
              <a:rPr lang="en-US" altLang="zh-CN" dirty="0">
                <a:latin typeface="微软雅黑" panose="020B0503020204020204" pitchFamily="34" charset="-122"/>
                <a:ea typeface="微软雅黑" panose="020B0503020204020204" pitchFamily="34" charset="-122"/>
                <a:sym typeface="+mn-ea"/>
              </a:rPr>
              <a:t>？</a:t>
            </a:r>
          </a:p>
          <a:p>
            <a:pPr>
              <a:lnSpc>
                <a:spcPct val="120000"/>
              </a:lnSpc>
              <a:spcBef>
                <a:spcPts val="0"/>
              </a:spcBef>
            </a:pPr>
            <a:r>
              <a:rPr lang="en-US" altLang="zh-CN" dirty="0" err="1">
                <a:latin typeface="微软雅黑" panose="020B0503020204020204" pitchFamily="34" charset="-122"/>
                <a:ea typeface="微软雅黑" panose="020B0503020204020204" pitchFamily="34" charset="-122"/>
                <a:sym typeface="+mn-ea"/>
              </a:rPr>
              <a:t>这多个同时运行的实例之间有什么影响</a:t>
            </a:r>
            <a:r>
              <a:rPr lang="en-US" altLang="zh-CN" dirty="0">
                <a:latin typeface="微软雅黑" panose="020B0503020204020204" pitchFamily="34" charset="-122"/>
                <a:ea typeface="微软雅黑" panose="020B0503020204020204" pitchFamily="34" charset="-122"/>
                <a:sym typeface="+mn-ea"/>
              </a:rPr>
              <a:t>？</a:t>
            </a:r>
          </a:p>
          <a:p>
            <a:pPr>
              <a:lnSpc>
                <a:spcPct val="120000"/>
              </a:lnSpc>
              <a:spcBef>
                <a:spcPts val="0"/>
              </a:spcBef>
            </a:pPr>
            <a:endParaRPr lang="en-US" altLang="zh-CN" dirty="0">
              <a:latin typeface="微软雅黑" panose="020B0503020204020204" pitchFamily="34" charset="-122"/>
              <a:ea typeface="微软雅黑" panose="020B0503020204020204" pitchFamily="34" charset="-122"/>
              <a:sym typeface="+mn-ea"/>
            </a:endParaRPr>
          </a:p>
          <a:p>
            <a:pPr>
              <a:lnSpc>
                <a:spcPct val="120000"/>
              </a:lnSpc>
              <a:spcBef>
                <a:spcPts val="0"/>
              </a:spcBef>
            </a:pPr>
            <a:r>
              <a:rPr lang="en-US" altLang="zh-CN" dirty="0">
                <a:latin typeface="微软雅黑" panose="020B0503020204020204" pitchFamily="34" charset="-122"/>
                <a:ea typeface="微软雅黑" panose="020B0503020204020204" pitchFamily="34" charset="-122"/>
                <a:sym typeface="+mn-ea"/>
              </a:rPr>
              <a:t>Demo with notepad.exe</a:t>
            </a:r>
          </a:p>
        </p:txBody>
      </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 calcmode="lin" valueType="num">
                                      <p:cBhvr additive="base">
                                        <p:cTn id="25"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Process VS Program</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6" name="内容占位符 2"/>
          <p:cNvSpPr>
            <a:spLocks noGrp="1"/>
          </p:cNvSpPr>
          <p:nvPr/>
        </p:nvSpPr>
        <p:spPr>
          <a:xfrm>
            <a:off x="633730" y="1413510"/>
            <a:ext cx="11235055" cy="5092065"/>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000000"/>
              </a:buClr>
              <a:buSzPct val="80000"/>
              <a:buFont typeface="Wingdings" panose="05000000000000000000" pitchFamily="2" charset="2"/>
              <a:buChar char="¢"/>
              <a:defRPr sz="2800">
                <a:solidFill>
                  <a:srgbClr val="003366"/>
                </a:solidFill>
                <a:latin typeface="Verdana" panose="020B0604030504040204" pitchFamily="34" charset="0"/>
                <a:ea typeface="+mn-ea"/>
                <a:cs typeface="+mn-ea"/>
              </a:defRPr>
            </a:lvl1pPr>
            <a:lvl2pPr marL="742950" indent="-285750" algn="l" rtl="0" eaLnBrk="0" fontAlgn="base" hangingPunct="0">
              <a:spcBef>
                <a:spcPct val="20000"/>
              </a:spcBef>
              <a:spcAft>
                <a:spcPct val="0"/>
              </a:spcAft>
              <a:buClr>
                <a:srgbClr val="C0C9F6"/>
              </a:buClr>
              <a:buSzPct val="80000"/>
              <a:buFont typeface="Wingdings" panose="05000000000000000000" pitchFamily="2" charset="2"/>
              <a:buChar char="l"/>
              <a:defRPr sz="2400">
                <a:solidFill>
                  <a:srgbClr val="000000"/>
                </a:solidFill>
                <a:latin typeface="Verdana" panose="020B0604030504040204" pitchFamily="34" charset="0"/>
              </a:defRPr>
            </a:lvl2pPr>
            <a:lvl3pPr marL="1143000" indent="-228600" algn="l" rtl="0" eaLnBrk="0" fontAlgn="base" hangingPunct="0">
              <a:spcBef>
                <a:spcPct val="20000"/>
              </a:spcBef>
              <a:spcAft>
                <a:spcPct val="0"/>
              </a:spcAft>
              <a:buClr>
                <a:srgbClr val="B2B2B2"/>
              </a:buClr>
              <a:buSzPct val="70000"/>
              <a:buFont typeface="Wingdings" panose="05000000000000000000" pitchFamily="2" charset="2"/>
              <a:buChar char="l"/>
              <a:defRPr sz="2400">
                <a:solidFill>
                  <a:srgbClr val="000000"/>
                </a:solidFill>
                <a:latin typeface="Verdana" panose="020B0604030504040204" pitchFamily="34" charset="0"/>
              </a:defRPr>
            </a:lvl3pPr>
            <a:lvl4pPr marL="1600200" indent="-228600" algn="l" rtl="0" eaLnBrk="0" fontAlgn="base" hangingPunct="0">
              <a:spcBef>
                <a:spcPct val="20000"/>
              </a:spcBef>
              <a:spcAft>
                <a:spcPct val="0"/>
              </a:spcAft>
              <a:buClr>
                <a:srgbClr val="000000"/>
              </a:buClr>
              <a:buSzPct val="60000"/>
              <a:buFont typeface="Wingdings" panose="05000000000000000000" pitchFamily="2" charset="2"/>
              <a:buChar char="l"/>
              <a:defRPr sz="2000">
                <a:solidFill>
                  <a:srgbClr val="000000"/>
                </a:solidFill>
                <a:latin typeface="Verdana" panose="020B0604030504040204" pitchFamily="34" charset="0"/>
              </a:defRPr>
            </a:lvl4pPr>
            <a:lvl5pPr marL="2057400" indent="-228600" algn="l" rtl="0" eaLnBrk="0" fontAlgn="base" hangingPunct="0">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5pPr>
            <a:lvl6pPr marL="25146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6pPr>
            <a:lvl7pPr marL="29718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7pPr>
            <a:lvl8pPr marL="34290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8pPr>
            <a:lvl9pPr marL="38862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9pPr>
          </a:lstStyle>
          <a:p>
            <a:pPr>
              <a:lnSpc>
                <a:spcPct val="130000"/>
              </a:lnSpc>
              <a:spcBef>
                <a:spcPct val="0"/>
              </a:spcBef>
              <a:buClrTx/>
              <a:buFont typeface="Wingdings" panose="05000000000000000000" pitchFamily="2" charset="2"/>
              <a:buNone/>
            </a:pPr>
            <a:r>
              <a:rPr kumimoji="1" lang="zh-CN" altLang="en-US" b="1">
                <a:solidFill>
                  <a:srgbClr val="000099"/>
                </a:solidFill>
                <a:latin typeface="微软雅黑" panose="020B0503020204020204" pitchFamily="34" charset="-122"/>
                <a:ea typeface="微软雅黑" panose="020B0503020204020204" pitchFamily="34" charset="-122"/>
                <a:sym typeface="+mn-ea"/>
              </a:rPr>
              <a:t>进程是动态的，程序是静态的</a:t>
            </a:r>
            <a:r>
              <a:rPr kumimoji="1" lang="zh-CN" altLang="en-US">
                <a:solidFill>
                  <a:srgbClr val="000099"/>
                </a:solidFill>
                <a:latin typeface="微软雅黑" panose="020B0503020204020204" pitchFamily="34" charset="-122"/>
                <a:ea typeface="微软雅黑" panose="020B0503020204020204" pitchFamily="34" charset="-122"/>
                <a:sym typeface="+mn-ea"/>
              </a:rPr>
              <a:t>：</a:t>
            </a:r>
            <a:r>
              <a:rPr kumimoji="1" lang="zh-CN" altLang="en-US">
                <a:solidFill>
                  <a:schemeClr val="tx1"/>
                </a:solidFill>
                <a:latin typeface="微软雅黑" panose="020B0503020204020204" pitchFamily="34" charset="-122"/>
                <a:ea typeface="微软雅黑" panose="020B0503020204020204" pitchFamily="34" charset="-122"/>
                <a:sym typeface="+mn-ea"/>
              </a:rPr>
              <a:t>程序是有序代码的集合；进程是程序的执行。通常进程不可在计算机之间迁移；而程序通常对应着文件、是静态的并可以复制。</a:t>
            </a:r>
            <a:endParaRPr kumimoji="1" lang="zh-CN" altLang="en-US">
              <a:solidFill>
                <a:schemeClr val="tx1"/>
              </a:solidFill>
              <a:latin typeface="微软雅黑" panose="020B0503020204020204" pitchFamily="34" charset="-122"/>
              <a:ea typeface="微软雅黑" panose="020B0503020204020204" pitchFamily="34" charset="-122"/>
            </a:endParaRPr>
          </a:p>
          <a:p>
            <a:pPr>
              <a:lnSpc>
                <a:spcPct val="130000"/>
              </a:lnSpc>
              <a:spcBef>
                <a:spcPct val="0"/>
              </a:spcBef>
              <a:buClrTx/>
              <a:buFont typeface="Wingdings" panose="05000000000000000000" pitchFamily="2" charset="2"/>
              <a:buNone/>
            </a:pPr>
            <a:r>
              <a:rPr kumimoji="1" lang="zh-CN" altLang="en-US" b="1">
                <a:solidFill>
                  <a:srgbClr val="000099"/>
                </a:solidFill>
                <a:latin typeface="微软雅黑" panose="020B0503020204020204" pitchFamily="34" charset="-122"/>
                <a:ea typeface="微软雅黑" panose="020B0503020204020204" pitchFamily="34" charset="-122"/>
                <a:sym typeface="+mn-ea"/>
              </a:rPr>
              <a:t>进程是暂时的，程序是永久的</a:t>
            </a:r>
            <a:r>
              <a:rPr kumimoji="1" lang="zh-CN" altLang="en-US">
                <a:solidFill>
                  <a:srgbClr val="000099"/>
                </a:solidFill>
                <a:latin typeface="微软雅黑" panose="020B0503020204020204" pitchFamily="34" charset="-122"/>
                <a:ea typeface="微软雅黑" panose="020B0503020204020204" pitchFamily="34" charset="-122"/>
                <a:sym typeface="+mn-ea"/>
              </a:rPr>
              <a:t>：</a:t>
            </a:r>
            <a:r>
              <a:rPr kumimoji="1" lang="zh-CN" altLang="en-US">
                <a:solidFill>
                  <a:schemeClr val="tx1"/>
                </a:solidFill>
                <a:latin typeface="微软雅黑" panose="020B0503020204020204" pitchFamily="34" charset="-122"/>
                <a:ea typeface="微软雅黑" panose="020B0503020204020204" pitchFamily="34" charset="-122"/>
                <a:sym typeface="+mn-ea"/>
              </a:rPr>
              <a:t>进程是一个状态变化的过程，程序可长久保存。</a:t>
            </a:r>
            <a:endParaRPr kumimoji="1" lang="zh-CN" altLang="en-US">
              <a:solidFill>
                <a:schemeClr val="tx1"/>
              </a:solidFill>
              <a:latin typeface="微软雅黑" panose="020B0503020204020204" pitchFamily="34" charset="-122"/>
              <a:ea typeface="微软雅黑" panose="020B0503020204020204" pitchFamily="34" charset="-122"/>
            </a:endParaRPr>
          </a:p>
          <a:p>
            <a:pPr>
              <a:lnSpc>
                <a:spcPct val="130000"/>
              </a:lnSpc>
              <a:spcBef>
                <a:spcPct val="0"/>
              </a:spcBef>
              <a:buClrTx/>
              <a:buFont typeface="Wingdings" panose="05000000000000000000" pitchFamily="2" charset="2"/>
              <a:buNone/>
            </a:pPr>
            <a:r>
              <a:rPr kumimoji="1" lang="zh-CN" altLang="en-US" b="1">
                <a:solidFill>
                  <a:srgbClr val="000099"/>
                </a:solidFill>
                <a:latin typeface="微软雅黑" panose="020B0503020204020204" pitchFamily="34" charset="-122"/>
                <a:ea typeface="微软雅黑" panose="020B0503020204020204" pitchFamily="34" charset="-122"/>
                <a:sym typeface="+mn-ea"/>
              </a:rPr>
              <a:t>进程与程序的组成不同</a:t>
            </a:r>
            <a:r>
              <a:rPr kumimoji="1" lang="zh-CN" altLang="en-US">
                <a:solidFill>
                  <a:srgbClr val="000099"/>
                </a:solidFill>
                <a:latin typeface="微软雅黑" panose="020B0503020204020204" pitchFamily="34" charset="-122"/>
                <a:ea typeface="微软雅黑" panose="020B0503020204020204" pitchFamily="34" charset="-122"/>
                <a:sym typeface="+mn-ea"/>
              </a:rPr>
              <a:t>：</a:t>
            </a:r>
            <a:r>
              <a:rPr kumimoji="1" lang="zh-CN" altLang="en-US">
                <a:solidFill>
                  <a:schemeClr val="tx1"/>
                </a:solidFill>
                <a:latin typeface="微软雅黑" panose="020B0503020204020204" pitchFamily="34" charset="-122"/>
                <a:ea typeface="微软雅黑" panose="020B0503020204020204" pitchFamily="34" charset="-122"/>
                <a:sym typeface="+mn-ea"/>
              </a:rPr>
              <a:t>进程的组成包括程序、数据和进程控制块。程序由语句和指令构成。</a:t>
            </a:r>
            <a:endParaRPr kumimoji="1" lang="zh-CN" altLang="en-US">
              <a:solidFill>
                <a:schemeClr val="tx1"/>
              </a:solidFill>
              <a:latin typeface="微软雅黑" panose="020B0503020204020204" pitchFamily="34" charset="-122"/>
              <a:ea typeface="微软雅黑" panose="020B0503020204020204" pitchFamily="34" charset="-122"/>
            </a:endParaRPr>
          </a:p>
          <a:p>
            <a:pPr>
              <a:lnSpc>
                <a:spcPct val="130000"/>
              </a:lnSpc>
              <a:spcBef>
                <a:spcPct val="0"/>
              </a:spcBef>
              <a:buClrTx/>
              <a:buFont typeface="Wingdings" panose="05000000000000000000" pitchFamily="2" charset="2"/>
              <a:buNone/>
            </a:pPr>
            <a:r>
              <a:rPr kumimoji="1" lang="zh-CN" altLang="en-US" b="1">
                <a:solidFill>
                  <a:srgbClr val="000099"/>
                </a:solidFill>
                <a:latin typeface="微软雅黑" panose="020B0503020204020204" pitchFamily="34" charset="-122"/>
                <a:ea typeface="微软雅黑" panose="020B0503020204020204" pitchFamily="34" charset="-122"/>
                <a:sym typeface="+mn-ea"/>
              </a:rPr>
              <a:t>进程与程序有对应关系</a:t>
            </a:r>
            <a:r>
              <a:rPr kumimoji="1" lang="zh-CN" altLang="en-US">
                <a:solidFill>
                  <a:srgbClr val="000099"/>
                </a:solidFill>
                <a:latin typeface="微软雅黑" panose="020B0503020204020204" pitchFamily="34" charset="-122"/>
                <a:ea typeface="微软雅黑" panose="020B0503020204020204" pitchFamily="34" charset="-122"/>
                <a:sym typeface="+mn-ea"/>
              </a:rPr>
              <a:t>：</a:t>
            </a:r>
            <a:r>
              <a:rPr kumimoji="1" lang="zh-CN" altLang="en-US">
                <a:solidFill>
                  <a:schemeClr val="tx1"/>
                </a:solidFill>
                <a:latin typeface="微软雅黑" panose="020B0503020204020204" pitchFamily="34" charset="-122"/>
                <a:ea typeface="微软雅黑" panose="020B0503020204020204" pitchFamily="34" charset="-122"/>
                <a:sym typeface="+mn-ea"/>
              </a:rPr>
              <a:t>通过多次执行，一个程序可对应多个进程；通过调用关系，一个进程可包括多个程序。</a:t>
            </a:r>
            <a:endParaRPr lang="en-US" altLang="zh-CN">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Process VS Program</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aphicFrame>
        <p:nvGraphicFramePr>
          <p:cNvPr id="32774" name="Object 2"/>
          <p:cNvGraphicFramePr>
            <a:graphicFrameLocks noGrp="1" noChangeAspect="1"/>
          </p:cNvGraphicFramePr>
          <p:nvPr>
            <p:ph idx="1"/>
          </p:nvPr>
        </p:nvGraphicFramePr>
        <p:xfrm>
          <a:off x="6155690" y="1573530"/>
          <a:ext cx="350838" cy="865188"/>
        </p:xfrm>
        <a:graphic>
          <a:graphicData uri="http://schemas.openxmlformats.org/presentationml/2006/ole">
            <mc:AlternateContent xmlns:mc="http://schemas.openxmlformats.org/markup-compatibility/2006">
              <mc:Choice xmlns:v="urn:schemas-microsoft-com:vml" Requires="v">
                <p:oleObj spid="_x0000_s3265" name="Visio" r:id="rId3" imgW="376555" imgH="905510" progId="Visio.Drawing.6">
                  <p:embed/>
                </p:oleObj>
              </mc:Choice>
              <mc:Fallback>
                <p:oleObj name="Visio" r:id="rId3" imgW="376555" imgH="905510" progId="Visio.Drawing.6">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5690" y="1573530"/>
                        <a:ext cx="350838"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Rectangle 4"/>
          <p:cNvSpPr>
            <a:spLocks noChangeArrowheads="1"/>
          </p:cNvSpPr>
          <p:nvPr/>
        </p:nvSpPr>
        <p:spPr bwMode="auto">
          <a:xfrm>
            <a:off x="3923665" y="3086418"/>
            <a:ext cx="1152525" cy="288925"/>
          </a:xfrm>
          <a:prstGeom prst="rect">
            <a:avLst/>
          </a:prstGeom>
          <a:solidFill>
            <a:srgbClr val="B5E0E3"/>
          </a:solidFill>
          <a:ln w="9525">
            <a:solidFill>
              <a:srgbClr val="000000"/>
            </a:solidFill>
            <a:miter lim="800000"/>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lang="zh-CN" altLang="en-US" sz="1400" b="1">
                <a:solidFill>
                  <a:schemeClr val="tx1"/>
                </a:solidFill>
              </a:rPr>
              <a:t>阅读菜谱</a:t>
            </a:r>
          </a:p>
        </p:txBody>
      </p:sp>
      <p:sp>
        <p:nvSpPr>
          <p:cNvPr id="11" name="Rectangle 5"/>
          <p:cNvSpPr>
            <a:spLocks noChangeArrowheads="1"/>
          </p:cNvSpPr>
          <p:nvPr/>
        </p:nvSpPr>
        <p:spPr bwMode="auto">
          <a:xfrm>
            <a:off x="3923665" y="3734118"/>
            <a:ext cx="1152525" cy="288925"/>
          </a:xfrm>
          <a:prstGeom prst="rect">
            <a:avLst/>
          </a:prstGeom>
          <a:solidFill>
            <a:srgbClr val="B5E0E3"/>
          </a:solidFill>
          <a:ln w="9525">
            <a:solidFill>
              <a:srgbClr val="000000"/>
            </a:solidFill>
            <a:miter lim="800000"/>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lang="zh-CN" altLang="en-US" sz="1400" b="1">
                <a:solidFill>
                  <a:schemeClr val="tx1"/>
                </a:solidFill>
              </a:rPr>
              <a:t>准备原料</a:t>
            </a:r>
          </a:p>
        </p:txBody>
      </p:sp>
      <p:sp>
        <p:nvSpPr>
          <p:cNvPr id="5" name="Rectangle 6"/>
          <p:cNvSpPr>
            <a:spLocks noChangeArrowheads="1"/>
          </p:cNvSpPr>
          <p:nvPr/>
        </p:nvSpPr>
        <p:spPr bwMode="auto">
          <a:xfrm>
            <a:off x="3923665" y="4381818"/>
            <a:ext cx="1152525" cy="288925"/>
          </a:xfrm>
          <a:prstGeom prst="rect">
            <a:avLst/>
          </a:prstGeom>
          <a:solidFill>
            <a:srgbClr val="B5E0E3"/>
          </a:solidFill>
          <a:ln w="9525">
            <a:solidFill>
              <a:srgbClr val="000000"/>
            </a:solidFill>
            <a:miter lim="800000"/>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lang="zh-CN" altLang="en-US" sz="1400" b="1">
                <a:solidFill>
                  <a:schemeClr val="tx1"/>
                </a:solidFill>
              </a:rPr>
              <a:t>烹制菜肴</a:t>
            </a:r>
          </a:p>
        </p:txBody>
      </p:sp>
      <p:sp>
        <p:nvSpPr>
          <p:cNvPr id="7" name="Oval 7"/>
          <p:cNvSpPr>
            <a:spLocks noChangeArrowheads="1"/>
          </p:cNvSpPr>
          <p:nvPr/>
        </p:nvSpPr>
        <p:spPr bwMode="auto">
          <a:xfrm>
            <a:off x="4068128" y="5102543"/>
            <a:ext cx="792162" cy="504825"/>
          </a:xfrm>
          <a:prstGeom prst="ellipse">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lang="zh-CN" altLang="en-US" sz="1400" b="1">
                <a:solidFill>
                  <a:schemeClr val="tx1"/>
                </a:solidFill>
              </a:rPr>
              <a:t>饭菜</a:t>
            </a:r>
          </a:p>
        </p:txBody>
      </p:sp>
      <p:sp>
        <p:nvSpPr>
          <p:cNvPr id="14" name="Rectangle 8"/>
          <p:cNvSpPr>
            <a:spLocks noChangeArrowheads="1"/>
          </p:cNvSpPr>
          <p:nvPr/>
        </p:nvSpPr>
        <p:spPr bwMode="auto">
          <a:xfrm>
            <a:off x="7524115" y="3086418"/>
            <a:ext cx="1296988" cy="288925"/>
          </a:xfrm>
          <a:prstGeom prst="rect">
            <a:avLst/>
          </a:prstGeom>
          <a:solidFill>
            <a:srgbClr val="B5E0E3"/>
          </a:solidFill>
          <a:ln w="9525">
            <a:solidFill>
              <a:srgbClr val="000000"/>
            </a:solidFill>
            <a:miter lim="800000"/>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lang="zh-CN" altLang="en-US" sz="1400" b="1">
                <a:solidFill>
                  <a:schemeClr val="tx1"/>
                </a:solidFill>
              </a:rPr>
              <a:t>阅读洗衣机手册</a:t>
            </a:r>
          </a:p>
        </p:txBody>
      </p:sp>
      <p:sp>
        <p:nvSpPr>
          <p:cNvPr id="15" name="Rectangle 9"/>
          <p:cNvSpPr>
            <a:spLocks noChangeArrowheads="1"/>
          </p:cNvSpPr>
          <p:nvPr/>
        </p:nvSpPr>
        <p:spPr bwMode="auto">
          <a:xfrm>
            <a:off x="7381240" y="3805555"/>
            <a:ext cx="1511300" cy="288925"/>
          </a:xfrm>
          <a:prstGeom prst="rect">
            <a:avLst/>
          </a:prstGeom>
          <a:solidFill>
            <a:srgbClr val="B5E0E3"/>
          </a:solidFill>
          <a:ln w="9525">
            <a:solidFill>
              <a:srgbClr val="000000"/>
            </a:solidFill>
            <a:miter lim="800000"/>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lang="zh-CN" altLang="en-US" sz="1400" b="1">
                <a:solidFill>
                  <a:schemeClr val="tx1"/>
                </a:solidFill>
              </a:rPr>
              <a:t>准备衣服、洗衣粉</a:t>
            </a:r>
          </a:p>
        </p:txBody>
      </p:sp>
      <p:sp>
        <p:nvSpPr>
          <p:cNvPr id="16" name="Rectangle 10"/>
          <p:cNvSpPr>
            <a:spLocks noChangeArrowheads="1"/>
          </p:cNvSpPr>
          <p:nvPr/>
        </p:nvSpPr>
        <p:spPr bwMode="auto">
          <a:xfrm>
            <a:off x="7381240" y="4526280"/>
            <a:ext cx="1512888" cy="288925"/>
          </a:xfrm>
          <a:prstGeom prst="rect">
            <a:avLst/>
          </a:prstGeom>
          <a:solidFill>
            <a:srgbClr val="B5E0E3"/>
          </a:solidFill>
          <a:ln w="9525">
            <a:solidFill>
              <a:srgbClr val="000000"/>
            </a:solidFill>
            <a:miter lim="800000"/>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lang="zh-CN" altLang="en-US" sz="1400" b="1">
                <a:solidFill>
                  <a:schemeClr val="tx1"/>
                </a:solidFill>
              </a:rPr>
              <a:t>设定参数，洗衣服</a:t>
            </a:r>
          </a:p>
        </p:txBody>
      </p:sp>
      <p:sp>
        <p:nvSpPr>
          <p:cNvPr id="17" name="Oval 11"/>
          <p:cNvSpPr>
            <a:spLocks noChangeArrowheads="1"/>
          </p:cNvSpPr>
          <p:nvPr/>
        </p:nvSpPr>
        <p:spPr bwMode="auto">
          <a:xfrm>
            <a:off x="7668578" y="5245418"/>
            <a:ext cx="792162" cy="504825"/>
          </a:xfrm>
          <a:prstGeom prst="ellipse">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lang="zh-CN" altLang="en-US" sz="1400" b="1">
                <a:solidFill>
                  <a:schemeClr val="tx1"/>
                </a:solidFill>
              </a:rPr>
              <a:t>干净衣服</a:t>
            </a:r>
          </a:p>
        </p:txBody>
      </p:sp>
      <p:sp>
        <p:nvSpPr>
          <p:cNvPr id="18" name="Line 12"/>
          <p:cNvSpPr>
            <a:spLocks noChangeShapeType="1"/>
          </p:cNvSpPr>
          <p:nvPr/>
        </p:nvSpPr>
        <p:spPr bwMode="auto">
          <a:xfrm>
            <a:off x="4499928" y="3446780"/>
            <a:ext cx="0" cy="287338"/>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 name="Line 13"/>
          <p:cNvSpPr>
            <a:spLocks noChangeShapeType="1"/>
          </p:cNvSpPr>
          <p:nvPr/>
        </p:nvSpPr>
        <p:spPr bwMode="auto">
          <a:xfrm>
            <a:off x="4499928" y="4094480"/>
            <a:ext cx="0" cy="287338"/>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 name="Line 14"/>
          <p:cNvSpPr>
            <a:spLocks noChangeShapeType="1"/>
          </p:cNvSpPr>
          <p:nvPr/>
        </p:nvSpPr>
        <p:spPr bwMode="auto">
          <a:xfrm>
            <a:off x="4499928" y="4742180"/>
            <a:ext cx="0" cy="287338"/>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 name="Line 15"/>
          <p:cNvSpPr>
            <a:spLocks noChangeShapeType="1"/>
          </p:cNvSpPr>
          <p:nvPr/>
        </p:nvSpPr>
        <p:spPr bwMode="auto">
          <a:xfrm>
            <a:off x="8100378" y="3446780"/>
            <a:ext cx="0" cy="287338"/>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 name="Line 16"/>
          <p:cNvSpPr>
            <a:spLocks noChangeShapeType="1"/>
          </p:cNvSpPr>
          <p:nvPr/>
        </p:nvSpPr>
        <p:spPr bwMode="auto">
          <a:xfrm>
            <a:off x="8100378" y="4167505"/>
            <a:ext cx="0" cy="287338"/>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 name="Line 17"/>
          <p:cNvSpPr>
            <a:spLocks noChangeShapeType="1"/>
          </p:cNvSpPr>
          <p:nvPr/>
        </p:nvSpPr>
        <p:spPr bwMode="auto">
          <a:xfrm>
            <a:off x="8100378" y="4886643"/>
            <a:ext cx="0" cy="287337"/>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 name="Line 18"/>
          <p:cNvSpPr>
            <a:spLocks noChangeShapeType="1"/>
          </p:cNvSpPr>
          <p:nvPr/>
        </p:nvSpPr>
        <p:spPr bwMode="auto">
          <a:xfrm flipH="1">
            <a:off x="4499928" y="2365693"/>
            <a:ext cx="1584325" cy="576262"/>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 name="Line 19"/>
          <p:cNvSpPr>
            <a:spLocks noChangeShapeType="1"/>
          </p:cNvSpPr>
          <p:nvPr/>
        </p:nvSpPr>
        <p:spPr bwMode="auto">
          <a:xfrm>
            <a:off x="6516053" y="2365693"/>
            <a:ext cx="1584325" cy="576262"/>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 name="Rectangle 20"/>
          <p:cNvSpPr>
            <a:spLocks noChangeArrowheads="1"/>
          </p:cNvSpPr>
          <p:nvPr/>
        </p:nvSpPr>
        <p:spPr bwMode="auto">
          <a:xfrm>
            <a:off x="3636328" y="3014980"/>
            <a:ext cx="1728787" cy="2663825"/>
          </a:xfrm>
          <a:prstGeom prst="rect">
            <a:avLst/>
          </a:prstGeom>
          <a:noFill/>
          <a:ln w="25400">
            <a:solidFill>
              <a:srgbClr val="000000"/>
            </a:solidFill>
            <a:prstDash val="dash"/>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nSpc>
                <a:spcPct val="80000"/>
              </a:lnSpc>
              <a:buClrTx/>
              <a:buFont typeface="Wingdings" panose="05000000000000000000" pitchFamily="2" charset="2"/>
              <a:buChar char="•"/>
            </a:pPr>
            <a:endParaRPr lang="zh-CN" altLang="en-US" sz="1800">
              <a:solidFill>
                <a:schemeClr val="tx1"/>
              </a:solidFill>
            </a:endParaRPr>
          </a:p>
        </p:txBody>
      </p:sp>
      <p:sp>
        <p:nvSpPr>
          <p:cNvPr id="27" name="Rectangle 21"/>
          <p:cNvSpPr>
            <a:spLocks noChangeArrowheads="1"/>
          </p:cNvSpPr>
          <p:nvPr/>
        </p:nvSpPr>
        <p:spPr bwMode="auto">
          <a:xfrm>
            <a:off x="7308215" y="3014980"/>
            <a:ext cx="1728788" cy="2808288"/>
          </a:xfrm>
          <a:prstGeom prst="rect">
            <a:avLst/>
          </a:prstGeom>
          <a:noFill/>
          <a:ln w="25400">
            <a:solidFill>
              <a:srgbClr val="000000"/>
            </a:solidFill>
            <a:prstDash val="dash"/>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nSpc>
                <a:spcPct val="80000"/>
              </a:lnSpc>
              <a:buClrTx/>
              <a:buFont typeface="Wingdings" panose="05000000000000000000" pitchFamily="2" charset="2"/>
              <a:buChar char="•"/>
            </a:pPr>
            <a:endParaRPr lang="zh-CN" altLang="en-US" sz="1800">
              <a:solidFill>
                <a:schemeClr val="tx1"/>
              </a:solidFill>
            </a:endParaRPr>
          </a:p>
        </p:txBody>
      </p:sp>
      <p:sp>
        <p:nvSpPr>
          <p:cNvPr id="28" name="AutoShape 22"/>
          <p:cNvSpPr>
            <a:spLocks noChangeArrowheads="1"/>
          </p:cNvSpPr>
          <p:nvPr/>
        </p:nvSpPr>
        <p:spPr bwMode="auto">
          <a:xfrm>
            <a:off x="2771140" y="2941955"/>
            <a:ext cx="720725" cy="287338"/>
          </a:xfrm>
          <a:prstGeom prst="wedgeRectCallout">
            <a:avLst>
              <a:gd name="adj1" fmla="val 102204"/>
              <a:gd name="adj2" fmla="val 25139"/>
            </a:avLst>
          </a:prstGeom>
          <a:solidFill>
            <a:srgbClr val="FFFFCC"/>
          </a:solidFill>
          <a:ln w="9525">
            <a:solidFill>
              <a:srgbClr val="000000"/>
            </a:solidFill>
            <a:miter lim="800000"/>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lang="zh-CN" altLang="en-US" sz="1400" b="1">
                <a:solidFill>
                  <a:srgbClr val="FF0000"/>
                </a:solidFill>
              </a:rPr>
              <a:t>程序</a:t>
            </a:r>
          </a:p>
        </p:txBody>
      </p:sp>
      <p:sp>
        <p:nvSpPr>
          <p:cNvPr id="29" name="AutoShape 23"/>
          <p:cNvSpPr>
            <a:spLocks noChangeArrowheads="1"/>
          </p:cNvSpPr>
          <p:nvPr/>
        </p:nvSpPr>
        <p:spPr bwMode="auto">
          <a:xfrm>
            <a:off x="2699703" y="3734118"/>
            <a:ext cx="720725" cy="287337"/>
          </a:xfrm>
          <a:prstGeom prst="wedgeRectCallout">
            <a:avLst>
              <a:gd name="adj1" fmla="val 113875"/>
              <a:gd name="adj2" fmla="val 4694"/>
            </a:avLst>
          </a:prstGeom>
          <a:solidFill>
            <a:srgbClr val="FFFFCC"/>
          </a:solidFill>
          <a:ln w="9525">
            <a:solidFill>
              <a:srgbClr val="000000"/>
            </a:solidFill>
            <a:miter lim="800000"/>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lang="zh-CN" altLang="en-US" sz="1400" b="1">
                <a:solidFill>
                  <a:srgbClr val="FF0000"/>
                </a:solidFill>
              </a:rPr>
              <a:t>输入</a:t>
            </a:r>
          </a:p>
        </p:txBody>
      </p:sp>
      <p:sp>
        <p:nvSpPr>
          <p:cNvPr id="30" name="AutoShape 24"/>
          <p:cNvSpPr>
            <a:spLocks noChangeArrowheads="1"/>
          </p:cNvSpPr>
          <p:nvPr/>
        </p:nvSpPr>
        <p:spPr bwMode="auto">
          <a:xfrm>
            <a:off x="2771140" y="4310380"/>
            <a:ext cx="720725" cy="287338"/>
          </a:xfrm>
          <a:prstGeom prst="wedgeRectCallout">
            <a:avLst>
              <a:gd name="adj1" fmla="val 105287"/>
              <a:gd name="adj2" fmla="val 16296"/>
            </a:avLst>
          </a:prstGeom>
          <a:solidFill>
            <a:srgbClr val="FFFFCC"/>
          </a:solidFill>
          <a:ln w="9525">
            <a:solidFill>
              <a:srgbClr val="000000"/>
            </a:solidFill>
            <a:miter lim="800000"/>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lang="zh-CN" altLang="en-US" sz="1400" b="1">
                <a:solidFill>
                  <a:srgbClr val="FF0000"/>
                </a:solidFill>
              </a:rPr>
              <a:t>运行</a:t>
            </a:r>
          </a:p>
        </p:txBody>
      </p:sp>
      <p:sp>
        <p:nvSpPr>
          <p:cNvPr id="31" name="AutoShape 25"/>
          <p:cNvSpPr>
            <a:spLocks noChangeArrowheads="1"/>
          </p:cNvSpPr>
          <p:nvPr/>
        </p:nvSpPr>
        <p:spPr bwMode="auto">
          <a:xfrm>
            <a:off x="2699703" y="5173980"/>
            <a:ext cx="720725" cy="287338"/>
          </a:xfrm>
          <a:prstGeom prst="wedgeRectCallout">
            <a:avLst>
              <a:gd name="adj1" fmla="val 131940"/>
              <a:gd name="adj2" fmla="val 11324"/>
            </a:avLst>
          </a:prstGeom>
          <a:solidFill>
            <a:srgbClr val="FFFFCC"/>
          </a:solidFill>
          <a:ln w="9525">
            <a:solidFill>
              <a:srgbClr val="000000"/>
            </a:solidFill>
            <a:miter lim="800000"/>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lang="zh-CN" altLang="en-US" sz="1400" b="1">
                <a:solidFill>
                  <a:srgbClr val="FF0000"/>
                </a:solidFill>
              </a:rPr>
              <a:t>输出</a:t>
            </a:r>
          </a:p>
        </p:txBody>
      </p:sp>
      <p:sp>
        <p:nvSpPr>
          <p:cNvPr id="32" name="AutoShape 26"/>
          <p:cNvSpPr>
            <a:spLocks noChangeArrowheads="1"/>
          </p:cNvSpPr>
          <p:nvPr/>
        </p:nvSpPr>
        <p:spPr bwMode="auto">
          <a:xfrm>
            <a:off x="9395778" y="3086418"/>
            <a:ext cx="720725" cy="287337"/>
          </a:xfrm>
          <a:prstGeom prst="wedgeRectCallout">
            <a:avLst>
              <a:gd name="adj1" fmla="val -123347"/>
              <a:gd name="adj2" fmla="val -829"/>
            </a:avLst>
          </a:prstGeom>
          <a:solidFill>
            <a:srgbClr val="FFFFCC"/>
          </a:solidFill>
          <a:ln w="9525">
            <a:solidFill>
              <a:srgbClr val="000000"/>
            </a:solidFill>
            <a:miter lim="800000"/>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lang="zh-CN" altLang="en-US" sz="1400" b="1">
                <a:solidFill>
                  <a:srgbClr val="FF0000"/>
                </a:solidFill>
              </a:rPr>
              <a:t>程序</a:t>
            </a:r>
          </a:p>
        </p:txBody>
      </p:sp>
      <p:sp>
        <p:nvSpPr>
          <p:cNvPr id="33" name="AutoShape 27"/>
          <p:cNvSpPr>
            <a:spLocks noChangeArrowheads="1"/>
          </p:cNvSpPr>
          <p:nvPr/>
        </p:nvSpPr>
        <p:spPr bwMode="auto">
          <a:xfrm>
            <a:off x="9324340" y="3878580"/>
            <a:ext cx="720725" cy="287338"/>
          </a:xfrm>
          <a:prstGeom prst="wedgeRectCallout">
            <a:avLst>
              <a:gd name="adj1" fmla="val -105287"/>
              <a:gd name="adj2" fmla="val -21269"/>
            </a:avLst>
          </a:prstGeom>
          <a:solidFill>
            <a:srgbClr val="FFFFCC"/>
          </a:solidFill>
          <a:ln w="9525">
            <a:solidFill>
              <a:srgbClr val="000000"/>
            </a:solidFill>
            <a:miter lim="800000"/>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lang="zh-CN" altLang="en-US" sz="1400" b="1">
                <a:solidFill>
                  <a:srgbClr val="FF0000"/>
                </a:solidFill>
              </a:rPr>
              <a:t>输入</a:t>
            </a:r>
          </a:p>
        </p:txBody>
      </p:sp>
      <p:sp>
        <p:nvSpPr>
          <p:cNvPr id="34" name="AutoShape 28"/>
          <p:cNvSpPr>
            <a:spLocks noChangeArrowheads="1"/>
          </p:cNvSpPr>
          <p:nvPr/>
        </p:nvSpPr>
        <p:spPr bwMode="auto">
          <a:xfrm>
            <a:off x="9395778" y="4454843"/>
            <a:ext cx="720725" cy="287337"/>
          </a:xfrm>
          <a:prstGeom prst="wedgeRectCallout">
            <a:avLst>
              <a:gd name="adj1" fmla="val -110134"/>
              <a:gd name="adj2" fmla="val 29560"/>
            </a:avLst>
          </a:prstGeom>
          <a:solidFill>
            <a:srgbClr val="FFFFCC"/>
          </a:solidFill>
          <a:ln w="9525">
            <a:solidFill>
              <a:srgbClr val="000000"/>
            </a:solidFill>
            <a:miter lim="800000"/>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lang="zh-CN" altLang="en-US" sz="1400" b="1">
                <a:solidFill>
                  <a:srgbClr val="FF0000"/>
                </a:solidFill>
              </a:rPr>
              <a:t>运行</a:t>
            </a:r>
          </a:p>
        </p:txBody>
      </p:sp>
      <p:sp>
        <p:nvSpPr>
          <p:cNvPr id="35" name="AutoShape 29"/>
          <p:cNvSpPr>
            <a:spLocks noChangeArrowheads="1"/>
          </p:cNvSpPr>
          <p:nvPr/>
        </p:nvSpPr>
        <p:spPr bwMode="auto">
          <a:xfrm>
            <a:off x="9324340" y="5318443"/>
            <a:ext cx="720725" cy="287337"/>
          </a:xfrm>
          <a:prstGeom prst="wedgeRectCallout">
            <a:avLst>
              <a:gd name="adj1" fmla="val -165417"/>
              <a:gd name="adj2" fmla="val 11324"/>
            </a:avLst>
          </a:prstGeom>
          <a:solidFill>
            <a:srgbClr val="FFFFCC"/>
          </a:solidFill>
          <a:ln w="9525">
            <a:solidFill>
              <a:srgbClr val="000000"/>
            </a:solidFill>
            <a:miter lim="800000"/>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lang="zh-CN" altLang="en-US" sz="1400" b="1">
                <a:solidFill>
                  <a:srgbClr val="FF0000"/>
                </a:solidFill>
              </a:rPr>
              <a:t>输出</a:t>
            </a:r>
          </a:p>
        </p:txBody>
      </p:sp>
      <p:sp>
        <p:nvSpPr>
          <p:cNvPr id="36" name="AutoShape 30"/>
          <p:cNvSpPr>
            <a:spLocks noChangeArrowheads="1"/>
          </p:cNvSpPr>
          <p:nvPr/>
        </p:nvSpPr>
        <p:spPr bwMode="auto">
          <a:xfrm>
            <a:off x="5795328" y="4165918"/>
            <a:ext cx="1152525" cy="503237"/>
          </a:xfrm>
          <a:prstGeom prst="leftRightArrow">
            <a:avLst>
              <a:gd name="adj1" fmla="val 50000"/>
              <a:gd name="adj2" fmla="val 45804"/>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lang="zh-CN" altLang="en-US" sz="1400" b="1">
                <a:solidFill>
                  <a:srgbClr val="C00000"/>
                </a:solidFill>
              </a:rPr>
              <a:t>分时切换</a:t>
            </a:r>
          </a:p>
        </p:txBody>
      </p:sp>
      <p:sp>
        <p:nvSpPr>
          <p:cNvPr id="37" name="Text Box 31"/>
          <p:cNvSpPr txBox="1">
            <a:spLocks noChangeArrowheads="1"/>
          </p:cNvSpPr>
          <p:nvPr/>
        </p:nvSpPr>
        <p:spPr bwMode="auto">
          <a:xfrm>
            <a:off x="7668578" y="5966143"/>
            <a:ext cx="1114425" cy="314325"/>
          </a:xfrm>
          <a:prstGeom prst="rect">
            <a:avLst/>
          </a:prstGeom>
          <a:noFill/>
          <a:ln w="9525">
            <a:noFill/>
            <a:miter lim="800000"/>
          </a:ln>
          <a:effectLst/>
        </p:spPr>
        <p:txBody>
          <a:bodyPr wrap="none">
            <a:spAutoFit/>
          </a:bodyPr>
          <a:lstStyle/>
          <a:p>
            <a:pPr>
              <a:lnSpc>
                <a:spcPct val="80000"/>
              </a:lnSpc>
              <a:spcBef>
                <a:spcPct val="20000"/>
              </a:spcBef>
              <a:buSzPct val="80000"/>
              <a:buFont typeface="Wingdings" panose="05000000000000000000" pitchFamily="2" charset="2"/>
              <a:buNone/>
              <a:defRPr/>
            </a:pPr>
            <a:r>
              <a:rPr lang="zh-CN" altLang="en-US" b="1" dirty="0">
                <a:solidFill>
                  <a:srgbClr val="9C4E00"/>
                </a:solidFill>
                <a:effectLst>
                  <a:outerShdw blurRad="38100" dist="38100" dir="2700000" algn="tl">
                    <a:srgbClr val="C0C0C0"/>
                  </a:outerShdw>
                </a:effectLst>
              </a:rPr>
              <a:t>洗衣进程</a:t>
            </a:r>
          </a:p>
        </p:txBody>
      </p:sp>
      <p:sp>
        <p:nvSpPr>
          <p:cNvPr id="38" name="Text Box 32"/>
          <p:cNvSpPr txBox="1">
            <a:spLocks noChangeArrowheads="1"/>
          </p:cNvSpPr>
          <p:nvPr/>
        </p:nvSpPr>
        <p:spPr bwMode="auto">
          <a:xfrm>
            <a:off x="3852228" y="5966143"/>
            <a:ext cx="1114425" cy="314325"/>
          </a:xfrm>
          <a:prstGeom prst="rect">
            <a:avLst/>
          </a:prstGeom>
          <a:noFill/>
          <a:ln w="9525">
            <a:noFill/>
            <a:miter lim="800000"/>
          </a:ln>
          <a:effectLst/>
        </p:spPr>
        <p:txBody>
          <a:bodyPr wrap="none">
            <a:spAutoFit/>
          </a:bodyPr>
          <a:lstStyle/>
          <a:p>
            <a:pPr>
              <a:lnSpc>
                <a:spcPct val="80000"/>
              </a:lnSpc>
              <a:spcBef>
                <a:spcPct val="20000"/>
              </a:spcBef>
              <a:buSzPct val="80000"/>
              <a:buFont typeface="Wingdings" panose="05000000000000000000" pitchFamily="2" charset="2"/>
              <a:buNone/>
              <a:defRPr/>
            </a:pPr>
            <a:r>
              <a:rPr lang="zh-CN" altLang="en-US" b="1" dirty="0">
                <a:solidFill>
                  <a:srgbClr val="9C4E00"/>
                </a:solidFill>
                <a:effectLst>
                  <a:outerShdw blurRad="38100" dist="38100" dir="2700000" algn="tl">
                    <a:srgbClr val="C0C0C0"/>
                  </a:outerShdw>
                </a:effectLst>
              </a:rPr>
              <a:t>做饭进程</a:t>
            </a:r>
          </a:p>
        </p:txBody>
      </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strips(downLeft)">
                                      <p:cBhvr>
                                        <p:cTn id="7" dur="500"/>
                                        <p:tgtEl>
                                          <p:spTgt spid="24"/>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dissolve">
                                      <p:cBhvr>
                                        <p:cTn id="11" dur="500"/>
                                        <p:tgtEl>
                                          <p:spTgt spid="10"/>
                                        </p:tgtEl>
                                      </p:cBhvr>
                                    </p:animEffect>
                                  </p:childTnLst>
                                </p:cTn>
                              </p:par>
                            </p:childTnLst>
                          </p:cTn>
                        </p:par>
                        <p:par>
                          <p:cTn id="12" fill="hold">
                            <p:stCondLst>
                              <p:cond delay="1000"/>
                            </p:stCondLst>
                            <p:childTnLst>
                              <p:par>
                                <p:cTn id="13" presetID="18" presetClass="entr" presetSubtype="12"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strips(downLeft)">
                                      <p:cBhvr>
                                        <p:cTn id="15" dur="500"/>
                                        <p:tgtEl>
                                          <p:spTgt spid="18"/>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par>
                          <p:cTn id="20" fill="hold">
                            <p:stCondLst>
                              <p:cond delay="2000"/>
                            </p:stCondLst>
                            <p:childTnLst>
                              <p:par>
                                <p:cTn id="21" presetID="18" presetClass="entr" presetSubtype="12"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strips(downLeft)">
                                      <p:cBhvr>
                                        <p:cTn id="23" dur="500"/>
                                        <p:tgtEl>
                                          <p:spTgt spid="19"/>
                                        </p:tgtEl>
                                      </p:cBhvr>
                                    </p:animEffect>
                                  </p:childTnLst>
                                </p:cTn>
                              </p:par>
                            </p:childTnLst>
                          </p:cTn>
                        </p:par>
                        <p:par>
                          <p:cTn id="24" fill="hold">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dissolve">
                                      <p:cBhvr>
                                        <p:cTn id="27" dur="500"/>
                                        <p:tgtEl>
                                          <p:spTgt spid="5"/>
                                        </p:tgtEl>
                                      </p:cBhvr>
                                    </p:animEffect>
                                  </p:childTnLst>
                                </p:cTn>
                              </p:par>
                            </p:childTnLst>
                          </p:cTn>
                        </p:par>
                        <p:par>
                          <p:cTn id="28" fill="hold">
                            <p:stCondLst>
                              <p:cond delay="3000"/>
                            </p:stCondLst>
                            <p:childTnLst>
                              <p:par>
                                <p:cTn id="29" presetID="18" presetClass="entr" presetSubtype="12"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strips(downLeft)">
                                      <p:cBhvr>
                                        <p:cTn id="31" dur="500"/>
                                        <p:tgtEl>
                                          <p:spTgt spid="20"/>
                                        </p:tgtEl>
                                      </p:cBhvr>
                                    </p:animEffect>
                                  </p:childTnLst>
                                </p:cTn>
                              </p:par>
                            </p:childTnLst>
                          </p:cTn>
                        </p:par>
                        <p:par>
                          <p:cTn id="32" fill="hold">
                            <p:stCondLst>
                              <p:cond delay="3500"/>
                            </p:stCondLst>
                            <p:childTnLst>
                              <p:par>
                                <p:cTn id="33" presetID="9" presetClass="entr" presetSubtype="0"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dissolv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8" presetClass="entr" presetSubtype="6" fill="hold"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strips(downRight)">
                                      <p:cBhvr>
                                        <p:cTn id="40" dur="500"/>
                                        <p:tgtEl>
                                          <p:spTgt spid="25"/>
                                        </p:tgtEl>
                                      </p:cBhvr>
                                    </p:animEffect>
                                  </p:childTnLst>
                                </p:cTn>
                              </p:par>
                            </p:childTnLst>
                          </p:cTn>
                        </p:par>
                        <p:par>
                          <p:cTn id="41" fill="hold">
                            <p:stCondLst>
                              <p:cond delay="500"/>
                            </p:stCondLst>
                            <p:childTnLst>
                              <p:par>
                                <p:cTn id="42" presetID="9" presetClass="entr" presetSubtype="0"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dissolve">
                                      <p:cBhvr>
                                        <p:cTn id="44" dur="500"/>
                                        <p:tgtEl>
                                          <p:spTgt spid="14"/>
                                        </p:tgtEl>
                                      </p:cBhvr>
                                    </p:animEffect>
                                  </p:childTnLst>
                                </p:cTn>
                              </p:par>
                            </p:childTnLst>
                          </p:cTn>
                        </p:par>
                        <p:par>
                          <p:cTn id="45" fill="hold">
                            <p:stCondLst>
                              <p:cond delay="1000"/>
                            </p:stCondLst>
                            <p:childTnLst>
                              <p:par>
                                <p:cTn id="46" presetID="18" presetClass="entr" presetSubtype="12" fill="hold" nodeType="after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strips(downLeft)">
                                      <p:cBhvr>
                                        <p:cTn id="48" dur="500"/>
                                        <p:tgtEl>
                                          <p:spTgt spid="21"/>
                                        </p:tgtEl>
                                      </p:cBhvr>
                                    </p:animEffect>
                                  </p:childTnLst>
                                </p:cTn>
                              </p:par>
                            </p:childTnLst>
                          </p:cTn>
                        </p:par>
                        <p:par>
                          <p:cTn id="49" fill="hold">
                            <p:stCondLst>
                              <p:cond delay="1500"/>
                            </p:stCondLst>
                            <p:childTnLst>
                              <p:par>
                                <p:cTn id="50" presetID="9" presetClass="entr" presetSubtype="0" fill="hold" grpId="0"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dissolve">
                                      <p:cBhvr>
                                        <p:cTn id="52" dur="500"/>
                                        <p:tgtEl>
                                          <p:spTgt spid="15"/>
                                        </p:tgtEl>
                                      </p:cBhvr>
                                    </p:animEffect>
                                  </p:childTnLst>
                                </p:cTn>
                              </p:par>
                            </p:childTnLst>
                          </p:cTn>
                        </p:par>
                        <p:par>
                          <p:cTn id="53" fill="hold">
                            <p:stCondLst>
                              <p:cond delay="2000"/>
                            </p:stCondLst>
                            <p:childTnLst>
                              <p:par>
                                <p:cTn id="54" presetID="18" presetClass="entr" presetSubtype="12" fill="hold" nodeType="after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strips(downLeft)">
                                      <p:cBhvr>
                                        <p:cTn id="56" dur="500"/>
                                        <p:tgtEl>
                                          <p:spTgt spid="22"/>
                                        </p:tgtEl>
                                      </p:cBhvr>
                                    </p:animEffect>
                                  </p:childTnLst>
                                </p:cTn>
                              </p:par>
                            </p:childTnLst>
                          </p:cTn>
                        </p:par>
                        <p:par>
                          <p:cTn id="57" fill="hold">
                            <p:stCondLst>
                              <p:cond delay="2500"/>
                            </p:stCondLst>
                            <p:childTnLst>
                              <p:par>
                                <p:cTn id="58" presetID="9" presetClass="entr" presetSubtype="0" fill="hold" grpId="0" nodeType="after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dissolve">
                                      <p:cBhvr>
                                        <p:cTn id="60" dur="500"/>
                                        <p:tgtEl>
                                          <p:spTgt spid="16"/>
                                        </p:tgtEl>
                                      </p:cBhvr>
                                    </p:animEffect>
                                  </p:childTnLst>
                                </p:cTn>
                              </p:par>
                            </p:childTnLst>
                          </p:cTn>
                        </p:par>
                        <p:par>
                          <p:cTn id="61" fill="hold">
                            <p:stCondLst>
                              <p:cond delay="3000"/>
                            </p:stCondLst>
                            <p:childTnLst>
                              <p:par>
                                <p:cTn id="62" presetID="18" presetClass="entr" presetSubtype="12" fill="hold" nodeType="after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strips(downLeft)">
                                      <p:cBhvr>
                                        <p:cTn id="64" dur="500"/>
                                        <p:tgtEl>
                                          <p:spTgt spid="23"/>
                                        </p:tgtEl>
                                      </p:cBhvr>
                                    </p:animEffect>
                                  </p:childTnLst>
                                </p:cTn>
                              </p:par>
                            </p:childTnLst>
                          </p:cTn>
                        </p:par>
                        <p:par>
                          <p:cTn id="65" fill="hold">
                            <p:stCondLst>
                              <p:cond delay="3500"/>
                            </p:stCondLst>
                            <p:childTnLst>
                              <p:par>
                                <p:cTn id="66" presetID="9" presetClass="entr" presetSubtype="0" fill="hold" grpId="0" nodeType="after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dissolve">
                                      <p:cBhvr>
                                        <p:cTn id="68" dur="500"/>
                                        <p:tgtEl>
                                          <p:spTgt spid="17"/>
                                        </p:tgtEl>
                                      </p:cBhvr>
                                    </p:animEffect>
                                  </p:childTnLst>
                                </p:cTn>
                              </p:par>
                            </p:childTnLst>
                          </p:cTn>
                        </p:par>
                      </p:childTnLst>
                    </p:cTn>
                  </p:par>
                  <p:par>
                    <p:cTn id="69" fill="hold">
                      <p:stCondLst>
                        <p:cond delay="indefinite"/>
                      </p:stCondLst>
                      <p:childTnLst>
                        <p:par>
                          <p:cTn id="70" fill="hold">
                            <p:stCondLst>
                              <p:cond delay="0"/>
                            </p:stCondLst>
                            <p:childTnLst>
                              <p:par>
                                <p:cTn id="71" presetID="18" presetClass="entr" presetSubtype="6" fill="hold" grpId="0"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strips(downRight)">
                                      <p:cBhvr>
                                        <p:cTn id="73" dur="500"/>
                                        <p:tgtEl>
                                          <p:spTgt spid="26"/>
                                        </p:tgtEl>
                                      </p:cBhvr>
                                    </p:animEffect>
                                  </p:childTnLst>
                                </p:cTn>
                              </p:par>
                            </p:childTnLst>
                          </p:cTn>
                        </p:par>
                        <p:par>
                          <p:cTn id="74" fill="hold">
                            <p:stCondLst>
                              <p:cond delay="500"/>
                            </p:stCondLst>
                            <p:childTnLst>
                              <p:par>
                                <p:cTn id="75" presetID="4" presetClass="entr" presetSubtype="16" fill="hold" grpId="0" nodeType="after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box(in)">
                                      <p:cBhvr>
                                        <p:cTn id="77" dur="500"/>
                                        <p:tgtEl>
                                          <p:spTgt spid="38"/>
                                        </p:tgtEl>
                                      </p:cBhvr>
                                    </p:animEffect>
                                  </p:childTnLst>
                                </p:cTn>
                              </p:par>
                            </p:childTnLst>
                          </p:cTn>
                        </p:par>
                        <p:par>
                          <p:cTn id="78" fill="hold">
                            <p:stCondLst>
                              <p:cond delay="1000"/>
                            </p:stCondLst>
                            <p:childTnLst>
                              <p:par>
                                <p:cTn id="79" presetID="18" presetClass="entr" presetSubtype="12" fill="hold" grpId="0" nodeType="after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strips(downLeft)">
                                      <p:cBhvr>
                                        <p:cTn id="81" dur="500"/>
                                        <p:tgtEl>
                                          <p:spTgt spid="27"/>
                                        </p:tgtEl>
                                      </p:cBhvr>
                                    </p:animEffect>
                                  </p:childTnLst>
                                </p:cTn>
                              </p:par>
                            </p:childTnLst>
                          </p:cTn>
                        </p:par>
                        <p:par>
                          <p:cTn id="82" fill="hold">
                            <p:stCondLst>
                              <p:cond delay="1500"/>
                            </p:stCondLst>
                            <p:childTnLst>
                              <p:par>
                                <p:cTn id="83" presetID="4" presetClass="entr" presetSubtype="16" fill="hold" grpId="0" nodeType="after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box(in)">
                                      <p:cBhvr>
                                        <p:cTn id="85" dur="500"/>
                                        <p:tgtEl>
                                          <p:spTgt spid="37"/>
                                        </p:tgtEl>
                                      </p:cBhvr>
                                    </p:animEffect>
                                  </p:childTnLst>
                                </p:cTn>
                              </p:par>
                            </p:childTnLst>
                          </p:cTn>
                        </p:par>
                      </p:childTnLst>
                    </p:cTn>
                  </p:par>
                  <p:par>
                    <p:cTn id="86" fill="hold">
                      <p:stCondLst>
                        <p:cond delay="indefinite"/>
                      </p:stCondLst>
                      <p:childTnLst>
                        <p:par>
                          <p:cTn id="87" fill="hold">
                            <p:stCondLst>
                              <p:cond delay="0"/>
                            </p:stCondLst>
                            <p:childTnLst>
                              <p:par>
                                <p:cTn id="88" presetID="8" presetClass="entr" presetSubtype="16" fill="hold" grpId="0" nodeType="click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diamond(in)">
                                      <p:cBhvr>
                                        <p:cTn id="90" dur="1000"/>
                                        <p:tgtEl>
                                          <p:spTgt spid="28"/>
                                        </p:tgtEl>
                                      </p:cBhvr>
                                    </p:animEffect>
                                  </p:childTnLst>
                                </p:cTn>
                              </p:par>
                            </p:childTnLst>
                          </p:cTn>
                        </p:par>
                        <p:par>
                          <p:cTn id="91" fill="hold">
                            <p:stCondLst>
                              <p:cond delay="1000"/>
                            </p:stCondLst>
                            <p:childTnLst>
                              <p:par>
                                <p:cTn id="92" presetID="8" presetClass="entr" presetSubtype="16" fill="hold" grpId="0" nodeType="after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diamond(in)">
                                      <p:cBhvr>
                                        <p:cTn id="94" dur="1000"/>
                                        <p:tgtEl>
                                          <p:spTgt spid="29"/>
                                        </p:tgtEl>
                                      </p:cBhvr>
                                    </p:animEffect>
                                  </p:childTnLst>
                                </p:cTn>
                              </p:par>
                            </p:childTnLst>
                          </p:cTn>
                        </p:par>
                        <p:par>
                          <p:cTn id="95" fill="hold">
                            <p:stCondLst>
                              <p:cond delay="2000"/>
                            </p:stCondLst>
                            <p:childTnLst>
                              <p:par>
                                <p:cTn id="96" presetID="8" presetClass="entr" presetSubtype="16" fill="hold" grpId="0" nodeType="afterEffect">
                                  <p:stCondLst>
                                    <p:cond delay="0"/>
                                  </p:stCondLst>
                                  <p:childTnLst>
                                    <p:set>
                                      <p:cBhvr>
                                        <p:cTn id="97" dur="1" fill="hold">
                                          <p:stCondLst>
                                            <p:cond delay="0"/>
                                          </p:stCondLst>
                                        </p:cTn>
                                        <p:tgtEl>
                                          <p:spTgt spid="30"/>
                                        </p:tgtEl>
                                        <p:attrNameLst>
                                          <p:attrName>style.visibility</p:attrName>
                                        </p:attrNameLst>
                                      </p:cBhvr>
                                      <p:to>
                                        <p:strVal val="visible"/>
                                      </p:to>
                                    </p:set>
                                    <p:animEffect transition="in" filter="diamond(in)">
                                      <p:cBhvr>
                                        <p:cTn id="98" dur="1000"/>
                                        <p:tgtEl>
                                          <p:spTgt spid="30"/>
                                        </p:tgtEl>
                                      </p:cBhvr>
                                    </p:animEffect>
                                  </p:childTnLst>
                                </p:cTn>
                              </p:par>
                            </p:childTnLst>
                          </p:cTn>
                        </p:par>
                        <p:par>
                          <p:cTn id="99" fill="hold">
                            <p:stCondLst>
                              <p:cond delay="3000"/>
                            </p:stCondLst>
                            <p:childTnLst>
                              <p:par>
                                <p:cTn id="100" presetID="8" presetClass="entr" presetSubtype="16" fill="hold" grpId="0" nodeType="afterEffect">
                                  <p:stCondLst>
                                    <p:cond delay="0"/>
                                  </p:stCondLst>
                                  <p:childTnLst>
                                    <p:set>
                                      <p:cBhvr>
                                        <p:cTn id="101" dur="1" fill="hold">
                                          <p:stCondLst>
                                            <p:cond delay="0"/>
                                          </p:stCondLst>
                                        </p:cTn>
                                        <p:tgtEl>
                                          <p:spTgt spid="31"/>
                                        </p:tgtEl>
                                        <p:attrNameLst>
                                          <p:attrName>style.visibility</p:attrName>
                                        </p:attrNameLst>
                                      </p:cBhvr>
                                      <p:to>
                                        <p:strVal val="visible"/>
                                      </p:to>
                                    </p:set>
                                    <p:animEffect transition="in" filter="diamond(in)">
                                      <p:cBhvr>
                                        <p:cTn id="102" dur="1000"/>
                                        <p:tgtEl>
                                          <p:spTgt spid="31"/>
                                        </p:tgtEl>
                                      </p:cBhvr>
                                    </p:animEffect>
                                  </p:childTnLst>
                                </p:cTn>
                              </p:par>
                            </p:childTnLst>
                          </p:cTn>
                        </p:par>
                      </p:childTnLst>
                    </p:cTn>
                  </p:par>
                  <p:par>
                    <p:cTn id="103" fill="hold">
                      <p:stCondLst>
                        <p:cond delay="indefinite"/>
                      </p:stCondLst>
                      <p:childTnLst>
                        <p:par>
                          <p:cTn id="104" fill="hold">
                            <p:stCondLst>
                              <p:cond delay="0"/>
                            </p:stCondLst>
                            <p:childTnLst>
                              <p:par>
                                <p:cTn id="105" presetID="8" presetClass="entr" presetSubtype="16" fill="hold" grpId="0" nodeType="clickEffect">
                                  <p:stCondLst>
                                    <p:cond delay="0"/>
                                  </p:stCondLst>
                                  <p:childTnLst>
                                    <p:set>
                                      <p:cBhvr>
                                        <p:cTn id="106" dur="1" fill="hold">
                                          <p:stCondLst>
                                            <p:cond delay="0"/>
                                          </p:stCondLst>
                                        </p:cTn>
                                        <p:tgtEl>
                                          <p:spTgt spid="32"/>
                                        </p:tgtEl>
                                        <p:attrNameLst>
                                          <p:attrName>style.visibility</p:attrName>
                                        </p:attrNameLst>
                                      </p:cBhvr>
                                      <p:to>
                                        <p:strVal val="visible"/>
                                      </p:to>
                                    </p:set>
                                    <p:animEffect transition="in" filter="diamond(in)">
                                      <p:cBhvr>
                                        <p:cTn id="107" dur="1000"/>
                                        <p:tgtEl>
                                          <p:spTgt spid="32"/>
                                        </p:tgtEl>
                                      </p:cBhvr>
                                    </p:animEffect>
                                  </p:childTnLst>
                                </p:cTn>
                              </p:par>
                            </p:childTnLst>
                          </p:cTn>
                        </p:par>
                        <p:par>
                          <p:cTn id="108" fill="hold">
                            <p:stCondLst>
                              <p:cond delay="1000"/>
                            </p:stCondLst>
                            <p:childTnLst>
                              <p:par>
                                <p:cTn id="109" presetID="8" presetClass="entr" presetSubtype="16" fill="hold" grpId="0" nodeType="afterEffect">
                                  <p:stCondLst>
                                    <p:cond delay="0"/>
                                  </p:stCondLst>
                                  <p:childTnLst>
                                    <p:set>
                                      <p:cBhvr>
                                        <p:cTn id="110" dur="1" fill="hold">
                                          <p:stCondLst>
                                            <p:cond delay="0"/>
                                          </p:stCondLst>
                                        </p:cTn>
                                        <p:tgtEl>
                                          <p:spTgt spid="33"/>
                                        </p:tgtEl>
                                        <p:attrNameLst>
                                          <p:attrName>style.visibility</p:attrName>
                                        </p:attrNameLst>
                                      </p:cBhvr>
                                      <p:to>
                                        <p:strVal val="visible"/>
                                      </p:to>
                                    </p:set>
                                    <p:animEffect transition="in" filter="diamond(in)">
                                      <p:cBhvr>
                                        <p:cTn id="111" dur="1000"/>
                                        <p:tgtEl>
                                          <p:spTgt spid="33"/>
                                        </p:tgtEl>
                                      </p:cBhvr>
                                    </p:animEffect>
                                  </p:childTnLst>
                                </p:cTn>
                              </p:par>
                            </p:childTnLst>
                          </p:cTn>
                        </p:par>
                        <p:par>
                          <p:cTn id="112" fill="hold">
                            <p:stCondLst>
                              <p:cond delay="2000"/>
                            </p:stCondLst>
                            <p:childTnLst>
                              <p:par>
                                <p:cTn id="113" presetID="8" presetClass="entr" presetSubtype="16" fill="hold" grpId="0" nodeType="after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diamond(in)">
                                      <p:cBhvr>
                                        <p:cTn id="115" dur="1000"/>
                                        <p:tgtEl>
                                          <p:spTgt spid="34"/>
                                        </p:tgtEl>
                                      </p:cBhvr>
                                    </p:animEffect>
                                  </p:childTnLst>
                                </p:cTn>
                              </p:par>
                            </p:childTnLst>
                          </p:cTn>
                        </p:par>
                        <p:par>
                          <p:cTn id="116" fill="hold">
                            <p:stCondLst>
                              <p:cond delay="3000"/>
                            </p:stCondLst>
                            <p:childTnLst>
                              <p:par>
                                <p:cTn id="117" presetID="8" presetClass="entr" presetSubtype="16" fill="hold" grpId="0" nodeType="afterEffect">
                                  <p:stCondLst>
                                    <p:cond delay="0"/>
                                  </p:stCondLst>
                                  <p:childTnLst>
                                    <p:set>
                                      <p:cBhvr>
                                        <p:cTn id="118" dur="1" fill="hold">
                                          <p:stCondLst>
                                            <p:cond delay="0"/>
                                          </p:stCondLst>
                                        </p:cTn>
                                        <p:tgtEl>
                                          <p:spTgt spid="35"/>
                                        </p:tgtEl>
                                        <p:attrNameLst>
                                          <p:attrName>style.visibility</p:attrName>
                                        </p:attrNameLst>
                                      </p:cBhvr>
                                      <p:to>
                                        <p:strVal val="visible"/>
                                      </p:to>
                                    </p:set>
                                    <p:animEffect transition="in" filter="diamond(in)">
                                      <p:cBhvr>
                                        <p:cTn id="119" dur="1000"/>
                                        <p:tgtEl>
                                          <p:spTgt spid="35"/>
                                        </p:tgtEl>
                                      </p:cBhvr>
                                    </p:animEffect>
                                  </p:childTnLst>
                                </p:cTn>
                              </p:par>
                            </p:childTnLst>
                          </p:cTn>
                        </p:par>
                      </p:childTnLst>
                    </p:cTn>
                  </p:par>
                  <p:par>
                    <p:cTn id="120" fill="hold">
                      <p:stCondLst>
                        <p:cond delay="indefinite"/>
                      </p:stCondLst>
                      <p:childTnLst>
                        <p:par>
                          <p:cTn id="121" fill="hold">
                            <p:stCondLst>
                              <p:cond delay="0"/>
                            </p:stCondLst>
                            <p:childTnLst>
                              <p:par>
                                <p:cTn id="122" presetID="18" presetClass="entr" presetSubtype="12" fill="hold" grpId="0" nodeType="clickEffect">
                                  <p:stCondLst>
                                    <p:cond delay="0"/>
                                  </p:stCondLst>
                                  <p:childTnLst>
                                    <p:set>
                                      <p:cBhvr>
                                        <p:cTn id="123" dur="1" fill="hold">
                                          <p:stCondLst>
                                            <p:cond delay="0"/>
                                          </p:stCondLst>
                                        </p:cTn>
                                        <p:tgtEl>
                                          <p:spTgt spid="36"/>
                                        </p:tgtEl>
                                        <p:attrNameLst>
                                          <p:attrName>style.visibility</p:attrName>
                                        </p:attrNameLst>
                                      </p:cBhvr>
                                      <p:to>
                                        <p:strVal val="visible"/>
                                      </p:to>
                                    </p:set>
                                    <p:animEffect transition="in" filter="strips(downLeft)">
                                      <p:cBhvr>
                                        <p:cTn id="12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P spid="5" grpId="0" bldLvl="0" animBg="1"/>
      <p:bldP spid="7" grpId="0" bldLvl="0" animBg="1"/>
      <p:bldP spid="14" grpId="0" bldLvl="0" animBg="1"/>
      <p:bldP spid="15" grpId="0" bldLvl="0" animBg="1"/>
      <p:bldP spid="16" grpId="0" bldLvl="0" animBg="1"/>
      <p:bldP spid="17" grpId="0" bldLvl="0" animBg="1"/>
      <p:bldP spid="26" grpId="0" bldLvl="0" animBg="1"/>
      <p:bldP spid="27" grpId="0" bldLvl="0" animBg="1"/>
      <p:bldP spid="28" grpId="0" bldLvl="0" animBg="1"/>
      <p:bldP spid="29" grpId="0" bldLvl="0" animBg="1"/>
      <p:bldP spid="30" grpId="0" bldLvl="0" animBg="1"/>
      <p:bldP spid="31" grpId="0" bldLvl="0" animBg="1"/>
      <p:bldP spid="32" grpId="0" bldLvl="0" animBg="1"/>
      <p:bldP spid="33" grpId="0" bldLvl="0" animBg="1"/>
      <p:bldP spid="34" grpId="0" bldLvl="0" animBg="1"/>
      <p:bldP spid="35" grpId="0" bldLvl="0" animBg="1"/>
      <p:bldP spid="36" grpId="0" bldLvl="0" animBg="1"/>
      <p:bldP spid="37" grpId="0" bldLvl="0" animBg="1"/>
      <p:bldP spid="38"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Definition of Process</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8" name="内容占位符 2"/>
          <p:cNvSpPr>
            <a:spLocks noGrp="1"/>
          </p:cNvSpPr>
          <p:nvPr/>
        </p:nvSpPr>
        <p:spPr>
          <a:xfrm>
            <a:off x="633730" y="1537335"/>
            <a:ext cx="8402320" cy="628650"/>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000000"/>
              </a:buClr>
              <a:buSzPct val="80000"/>
              <a:buFont typeface="Wingdings" panose="05000000000000000000" pitchFamily="2" charset="2"/>
              <a:buChar char="¢"/>
              <a:defRPr sz="2800">
                <a:solidFill>
                  <a:srgbClr val="003366"/>
                </a:solidFill>
                <a:latin typeface="Verdana" panose="020B0604030504040204" pitchFamily="34" charset="0"/>
                <a:ea typeface="+mn-ea"/>
                <a:cs typeface="+mn-ea"/>
              </a:defRPr>
            </a:lvl1pPr>
            <a:lvl2pPr marL="742950" indent="-285750" algn="l" rtl="0" eaLnBrk="0" fontAlgn="base" hangingPunct="0">
              <a:spcBef>
                <a:spcPct val="20000"/>
              </a:spcBef>
              <a:spcAft>
                <a:spcPct val="0"/>
              </a:spcAft>
              <a:buClr>
                <a:srgbClr val="C0C9F6"/>
              </a:buClr>
              <a:buSzPct val="80000"/>
              <a:buFont typeface="Wingdings" panose="05000000000000000000" pitchFamily="2" charset="2"/>
              <a:buChar char="l"/>
              <a:defRPr sz="2400">
                <a:solidFill>
                  <a:srgbClr val="000000"/>
                </a:solidFill>
                <a:latin typeface="Verdana" panose="020B0604030504040204" pitchFamily="34" charset="0"/>
              </a:defRPr>
            </a:lvl2pPr>
            <a:lvl3pPr marL="1143000" indent="-228600" algn="l" rtl="0" eaLnBrk="0" fontAlgn="base" hangingPunct="0">
              <a:spcBef>
                <a:spcPct val="20000"/>
              </a:spcBef>
              <a:spcAft>
                <a:spcPct val="0"/>
              </a:spcAft>
              <a:buClr>
                <a:srgbClr val="B2B2B2"/>
              </a:buClr>
              <a:buSzPct val="70000"/>
              <a:buFont typeface="Wingdings" panose="05000000000000000000" pitchFamily="2" charset="2"/>
              <a:buChar char="l"/>
              <a:defRPr sz="2400">
                <a:solidFill>
                  <a:srgbClr val="000000"/>
                </a:solidFill>
                <a:latin typeface="Verdana" panose="020B0604030504040204" pitchFamily="34" charset="0"/>
              </a:defRPr>
            </a:lvl3pPr>
            <a:lvl4pPr marL="1600200" indent="-228600" algn="l" rtl="0" eaLnBrk="0" fontAlgn="base" hangingPunct="0">
              <a:spcBef>
                <a:spcPct val="20000"/>
              </a:spcBef>
              <a:spcAft>
                <a:spcPct val="0"/>
              </a:spcAft>
              <a:buClr>
                <a:srgbClr val="000000"/>
              </a:buClr>
              <a:buSzPct val="60000"/>
              <a:buFont typeface="Wingdings" panose="05000000000000000000" pitchFamily="2" charset="2"/>
              <a:buChar char="l"/>
              <a:defRPr sz="2000">
                <a:solidFill>
                  <a:srgbClr val="000000"/>
                </a:solidFill>
                <a:latin typeface="Verdana" panose="020B0604030504040204" pitchFamily="34" charset="0"/>
              </a:defRPr>
            </a:lvl4pPr>
            <a:lvl5pPr marL="2057400" indent="-228600" algn="l" rtl="0" eaLnBrk="0" fontAlgn="base" hangingPunct="0">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5pPr>
            <a:lvl6pPr marL="25146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6pPr>
            <a:lvl7pPr marL="29718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7pPr>
            <a:lvl8pPr marL="34290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8pPr>
            <a:lvl9pPr marL="38862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9pPr>
          </a:lstStyle>
          <a:p>
            <a:pPr>
              <a:lnSpc>
                <a:spcPct val="120000"/>
              </a:lnSpc>
            </a:pPr>
            <a:r>
              <a:rPr lang="en-US" altLang="zh-CN">
                <a:ea typeface="宋体" panose="02010600030101010101" pitchFamily="2" charset="-122"/>
              </a:rPr>
              <a:t>What is process? </a:t>
            </a:r>
          </a:p>
        </p:txBody>
      </p:sp>
      <p:sp>
        <p:nvSpPr>
          <p:cNvPr id="39" name="Text Box 4"/>
          <p:cNvSpPr txBox="1">
            <a:spLocks noChangeArrowheads="1"/>
          </p:cNvSpPr>
          <p:nvPr/>
        </p:nvSpPr>
        <p:spPr bwMode="auto">
          <a:xfrm>
            <a:off x="633730" y="2237740"/>
            <a:ext cx="10871835" cy="1684020"/>
          </a:xfrm>
          <a:prstGeom prst="rect">
            <a:avLst/>
          </a:prstGeom>
          <a:solidFill>
            <a:srgbClr val="B5E0E3"/>
          </a:solidFill>
          <a:ln w="9525">
            <a:solidFill>
              <a:srgbClr val="000000"/>
            </a:solidFill>
            <a:miter lim="800000"/>
          </a:ln>
        </p:spPr>
        <p:txBody>
          <a:bodyPr wrap="square">
            <a:spAutoFit/>
          </a:bodyPr>
          <a:lstStyle>
            <a:lvl1pPr>
              <a:spcBef>
                <a:spcPct val="20000"/>
              </a:spcBef>
              <a:buClr>
                <a:srgbClr val="000000"/>
              </a:buClr>
              <a:buSzPct val="80000"/>
              <a:buFont typeface="Wingdings" panose="05000000000000000000" pitchFamily="2" charset="2"/>
              <a:buChar char="¢"/>
              <a:defRPr sz="2800">
                <a:solidFill>
                  <a:srgbClr val="003366"/>
                </a:solidFill>
                <a:latin typeface="Verdana" panose="020B0604030504040204" pitchFamily="34" charset="0"/>
              </a:defRPr>
            </a:lvl1pPr>
            <a:lvl2pPr marL="742950" indent="-285750">
              <a:spcBef>
                <a:spcPct val="20000"/>
              </a:spcBef>
              <a:buClr>
                <a:srgbClr val="C0C9F6"/>
              </a:buClr>
              <a:buSzPct val="80000"/>
              <a:buFont typeface="Wingdings" panose="05000000000000000000" pitchFamily="2" charset="2"/>
              <a:buChar char="l"/>
              <a:defRPr sz="2400">
                <a:solidFill>
                  <a:srgbClr val="000000"/>
                </a:solidFill>
                <a:latin typeface="Verdana" panose="020B0604030504040204" pitchFamily="34" charset="0"/>
              </a:defRPr>
            </a:lvl2pPr>
            <a:lvl3pPr marL="1143000" indent="-228600">
              <a:spcBef>
                <a:spcPct val="20000"/>
              </a:spcBef>
              <a:buClr>
                <a:srgbClr val="B2B2B2"/>
              </a:buClr>
              <a:buSzPct val="70000"/>
              <a:buFont typeface="Wingdings" panose="05000000000000000000" pitchFamily="2" charset="2"/>
              <a:buChar char="l"/>
              <a:defRPr sz="2400">
                <a:solidFill>
                  <a:srgbClr val="000000"/>
                </a:solidFill>
                <a:latin typeface="Verdana" panose="020B0604030504040204" pitchFamily="34" charset="0"/>
              </a:defRPr>
            </a:lvl3pPr>
            <a:lvl4pPr marL="1600200" indent="-228600">
              <a:spcBef>
                <a:spcPct val="20000"/>
              </a:spcBef>
              <a:buClr>
                <a:srgbClr val="000000"/>
              </a:buClr>
              <a:buSzPct val="60000"/>
              <a:buFont typeface="Wingdings" panose="05000000000000000000" pitchFamily="2" charset="2"/>
              <a:buChar char="l"/>
              <a:defRPr sz="2000">
                <a:solidFill>
                  <a:srgbClr val="000000"/>
                </a:solidFill>
                <a:latin typeface="Verdana" panose="020B0604030504040204" pitchFamily="34" charset="0"/>
              </a:defRPr>
            </a:lvl4pPr>
            <a:lvl5pPr marL="2057400" indent="-228600">
              <a:spcBef>
                <a:spcPct val="20000"/>
              </a:spcBef>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5pPr>
            <a:lvl6pPr marL="2514600" indent="-228600" eaLnBrk="0" fontAlgn="base" hangingPunct="0">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6pPr>
            <a:lvl7pPr marL="2971800" indent="-228600" eaLnBrk="0" fontAlgn="base" hangingPunct="0">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7pPr>
            <a:lvl8pPr marL="3429000" indent="-228600" eaLnBrk="0" fontAlgn="base" hangingPunct="0">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8pPr>
            <a:lvl9pPr marL="3886200" indent="-228600" eaLnBrk="0" fontAlgn="base" hangingPunct="0">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9pPr>
          </a:lstStyle>
          <a:p>
            <a:pPr>
              <a:lnSpc>
                <a:spcPct val="80000"/>
              </a:lnSpc>
              <a:spcBef>
                <a:spcPct val="50000"/>
              </a:spcBef>
              <a:buClrTx/>
              <a:buFont typeface="Wingdings" panose="05000000000000000000" pitchFamily="2" charset="2"/>
              <a:buNone/>
            </a:pPr>
            <a:r>
              <a:rPr lang="en-US" altLang="zh-CN" b="1">
                <a:solidFill>
                  <a:srgbClr val="C00000"/>
                </a:solidFill>
                <a:latin typeface="宋体" panose="02010600030101010101" pitchFamily="2" charset="-122"/>
              </a:rPr>
              <a:t>Process is the running procedure of specified program, it contains input, output, program and status</a:t>
            </a:r>
            <a:endParaRPr lang="zh-CN" altLang="en-US" b="1">
              <a:solidFill>
                <a:srgbClr val="C00000"/>
              </a:solidFill>
              <a:latin typeface="宋体" panose="02010600030101010101" pitchFamily="2" charset="-122"/>
            </a:endParaRPr>
          </a:p>
          <a:p>
            <a:pPr>
              <a:lnSpc>
                <a:spcPct val="80000"/>
              </a:lnSpc>
              <a:spcBef>
                <a:spcPct val="50000"/>
              </a:spcBef>
              <a:buClrTx/>
              <a:buFont typeface="Wingdings" panose="05000000000000000000" pitchFamily="2" charset="2"/>
              <a:buNone/>
            </a:pPr>
            <a:r>
              <a:rPr lang="en-US" altLang="zh-CN" b="1">
                <a:solidFill>
                  <a:srgbClr val="C00000"/>
                </a:solidFill>
                <a:latin typeface="宋体" panose="02010600030101010101" pitchFamily="2" charset="-122"/>
              </a:rPr>
              <a:t>In time-sharing OS, CPU is shared by multiple processes, different algorithms are used to schedule processes</a:t>
            </a:r>
          </a:p>
        </p:txBody>
      </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500"/>
                                        <p:tgtEl>
                                          <p:spTgt spid="39"/>
                                        </p:tgtEl>
                                        <p:attrNameLst>
                                          <p:attrName>ppt_y</p:attrName>
                                        </p:attrNameLst>
                                      </p:cBhvr>
                                      <p:tavLst>
                                        <p:tav tm="0">
                                          <p:val>
                                            <p:strVal val="#ppt_y+#ppt_h*1.125000"/>
                                          </p:val>
                                        </p:tav>
                                        <p:tav tm="100000">
                                          <p:val>
                                            <p:strVal val="#ppt_y"/>
                                          </p:val>
                                        </p:tav>
                                      </p:tavLst>
                                    </p:anim>
                                    <p:animEffect transition="in" filter="wipe(up)">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1732915" y="303974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zh-CN" altLang="en-US" sz="3600" dirty="0">
                <a:latin typeface="微软雅黑" panose="020B0503020204020204" pitchFamily="34" charset="-122"/>
                <a:ea typeface="微软雅黑" panose="020B0503020204020204" pitchFamily="34" charset="-122"/>
              </a:rPr>
              <a:t>进程的数据结构设计</a:t>
            </a:r>
          </a:p>
        </p:txBody>
      </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pic>
        <p:nvPicPr>
          <p:cNvPr id="5" name="图片 4">
            <a:extLst>
              <a:ext uri="{FF2B5EF4-FFF2-40B4-BE49-F238E27FC236}">
                <a16:creationId xmlns:a16="http://schemas.microsoft.com/office/drawing/2014/main" id="{58495132-63D2-4F6B-A82B-4B13B607EF11}"/>
              </a:ext>
            </a:extLst>
          </p:cNvPr>
          <p:cNvPicPr>
            <a:picLocks noChangeAspect="1"/>
          </p:cNvPicPr>
          <p:nvPr/>
        </p:nvPicPr>
        <p:blipFill>
          <a:blip r:embed="rId2"/>
          <a:stretch>
            <a:fillRect/>
          </a:stretch>
        </p:blipFill>
        <p:spPr>
          <a:xfrm>
            <a:off x="299066" y="1873274"/>
            <a:ext cx="5175472" cy="3635566"/>
          </a:xfrm>
          <a:prstGeom prst="rect">
            <a:avLst/>
          </a:prstGeom>
        </p:spPr>
      </p:pic>
      <p:pic>
        <p:nvPicPr>
          <p:cNvPr id="7" name="图片 6">
            <a:extLst>
              <a:ext uri="{FF2B5EF4-FFF2-40B4-BE49-F238E27FC236}">
                <a16:creationId xmlns:a16="http://schemas.microsoft.com/office/drawing/2014/main" id="{4A907276-57AE-4F43-BC02-E40D39FA3A30}"/>
              </a:ext>
            </a:extLst>
          </p:cNvPr>
          <p:cNvPicPr>
            <a:picLocks noChangeAspect="1"/>
          </p:cNvPicPr>
          <p:nvPr/>
        </p:nvPicPr>
        <p:blipFill>
          <a:blip r:embed="rId3"/>
          <a:stretch>
            <a:fillRect/>
          </a:stretch>
        </p:blipFill>
        <p:spPr>
          <a:xfrm>
            <a:off x="5996367" y="1873273"/>
            <a:ext cx="5560979" cy="3635565"/>
          </a:xfrm>
          <a:prstGeom prst="rect">
            <a:avLst/>
          </a:prstGeom>
        </p:spPr>
      </p:pic>
    </p:spTree>
    <p:extLst>
      <p:ext uri="{BB962C8B-B14F-4D97-AF65-F5344CB8AC3E}">
        <p14:creationId xmlns:p14="http://schemas.microsoft.com/office/powerpoint/2010/main" val="1961498491"/>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Data Structure of Process</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8" name="内容占位符 2"/>
          <p:cNvSpPr>
            <a:spLocks noGrp="1"/>
          </p:cNvSpPr>
          <p:nvPr/>
        </p:nvSpPr>
        <p:spPr>
          <a:xfrm>
            <a:off x="633730" y="1663700"/>
            <a:ext cx="11010265" cy="4578350"/>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000000"/>
              </a:buClr>
              <a:buSzPct val="80000"/>
              <a:buFont typeface="Wingdings" panose="05000000000000000000" pitchFamily="2" charset="2"/>
              <a:buChar char="¢"/>
              <a:defRPr sz="2800">
                <a:solidFill>
                  <a:srgbClr val="003366"/>
                </a:solidFill>
                <a:latin typeface="Verdana" panose="020B0604030504040204" pitchFamily="34" charset="0"/>
                <a:ea typeface="+mn-ea"/>
                <a:cs typeface="+mn-ea"/>
              </a:defRPr>
            </a:lvl1pPr>
            <a:lvl2pPr marL="742950" indent="-285750" algn="l" rtl="0" eaLnBrk="0" fontAlgn="base" hangingPunct="0">
              <a:spcBef>
                <a:spcPct val="20000"/>
              </a:spcBef>
              <a:spcAft>
                <a:spcPct val="0"/>
              </a:spcAft>
              <a:buClr>
                <a:srgbClr val="C0C9F6"/>
              </a:buClr>
              <a:buSzPct val="80000"/>
              <a:buFont typeface="Wingdings" panose="05000000000000000000" pitchFamily="2" charset="2"/>
              <a:buChar char="l"/>
              <a:defRPr sz="2400">
                <a:solidFill>
                  <a:srgbClr val="000000"/>
                </a:solidFill>
                <a:latin typeface="Verdana" panose="020B0604030504040204" pitchFamily="34" charset="0"/>
              </a:defRPr>
            </a:lvl2pPr>
            <a:lvl3pPr marL="1143000" indent="-228600" algn="l" rtl="0" eaLnBrk="0" fontAlgn="base" hangingPunct="0">
              <a:spcBef>
                <a:spcPct val="20000"/>
              </a:spcBef>
              <a:spcAft>
                <a:spcPct val="0"/>
              </a:spcAft>
              <a:buClr>
                <a:srgbClr val="B2B2B2"/>
              </a:buClr>
              <a:buSzPct val="70000"/>
              <a:buFont typeface="Wingdings" panose="05000000000000000000" pitchFamily="2" charset="2"/>
              <a:buChar char="l"/>
              <a:defRPr sz="2400">
                <a:solidFill>
                  <a:srgbClr val="000000"/>
                </a:solidFill>
                <a:latin typeface="Verdana" panose="020B0604030504040204" pitchFamily="34" charset="0"/>
              </a:defRPr>
            </a:lvl3pPr>
            <a:lvl4pPr marL="1600200" indent="-228600" algn="l" rtl="0" eaLnBrk="0" fontAlgn="base" hangingPunct="0">
              <a:spcBef>
                <a:spcPct val="20000"/>
              </a:spcBef>
              <a:spcAft>
                <a:spcPct val="0"/>
              </a:spcAft>
              <a:buClr>
                <a:srgbClr val="000000"/>
              </a:buClr>
              <a:buSzPct val="60000"/>
              <a:buFont typeface="Wingdings" panose="05000000000000000000" pitchFamily="2" charset="2"/>
              <a:buChar char="l"/>
              <a:defRPr sz="2000">
                <a:solidFill>
                  <a:srgbClr val="000000"/>
                </a:solidFill>
                <a:latin typeface="Verdana" panose="020B0604030504040204" pitchFamily="34" charset="0"/>
              </a:defRPr>
            </a:lvl4pPr>
            <a:lvl5pPr marL="2057400" indent="-228600" algn="l" rtl="0" eaLnBrk="0" fontAlgn="base" hangingPunct="0">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5pPr>
            <a:lvl6pPr marL="25146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6pPr>
            <a:lvl7pPr marL="29718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7pPr>
            <a:lvl8pPr marL="34290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8pPr>
            <a:lvl9pPr marL="38862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9pPr>
          </a:lstStyle>
          <a:p>
            <a:pPr>
              <a:lnSpc>
                <a:spcPct val="110000"/>
              </a:lnSpc>
              <a:defRPr/>
            </a:pPr>
            <a:r>
              <a:rPr lang="en-US" altLang="zh-CN" sz="2400" dirty="0">
                <a:ea typeface="宋体" panose="02010600030101010101" pitchFamily="2" charset="-122"/>
                <a:sym typeface="+mn-ea"/>
              </a:rPr>
              <a:t>Process Control Block (PCB)</a:t>
            </a:r>
            <a:endParaRPr lang="en-US" altLang="zh-CN" sz="2400" dirty="0">
              <a:ea typeface="宋体" panose="02010600030101010101" pitchFamily="2" charset="-122"/>
            </a:endParaRPr>
          </a:p>
          <a:p>
            <a:pPr lvl="1">
              <a:lnSpc>
                <a:spcPct val="110000"/>
              </a:lnSpc>
              <a:defRPr/>
            </a:pPr>
            <a:r>
              <a:rPr lang="en-US" dirty="0">
                <a:sym typeface="+mn-ea"/>
              </a:rPr>
              <a:t>Data structure designed for process</a:t>
            </a:r>
            <a:endParaRPr lang="en-US" dirty="0"/>
          </a:p>
          <a:p>
            <a:pPr lvl="1">
              <a:lnSpc>
                <a:spcPct val="110000"/>
              </a:lnSpc>
              <a:defRPr/>
            </a:pPr>
            <a:r>
              <a:rPr lang="en-US" altLang="zh-CN" dirty="0">
                <a:ea typeface="宋体" panose="02010600030101010101" pitchFamily="2" charset="-122"/>
                <a:sym typeface="+mn-ea"/>
              </a:rPr>
              <a:t>Maintained by OS kernel, user can’t modify it directly</a:t>
            </a:r>
            <a:endParaRPr lang="en-US" altLang="zh-CN" dirty="0">
              <a:ea typeface="宋体" panose="02010600030101010101" pitchFamily="2" charset="-122"/>
            </a:endParaRPr>
          </a:p>
          <a:p>
            <a:pPr lvl="1">
              <a:lnSpc>
                <a:spcPct val="110000"/>
              </a:lnSpc>
              <a:defRPr/>
            </a:pPr>
            <a:r>
              <a:rPr lang="en-US" altLang="zh-CN" dirty="0">
                <a:ea typeface="宋体" panose="02010600030101010101" pitchFamily="2" charset="-122"/>
                <a:sym typeface="+mn-ea"/>
              </a:rPr>
              <a:t>Other names: process descriptor, process attribute</a:t>
            </a:r>
            <a:endParaRPr lang="en-US" altLang="zh-CN" dirty="0">
              <a:ea typeface="宋体" panose="02010600030101010101" pitchFamily="2" charset="-122"/>
            </a:endParaRPr>
          </a:p>
          <a:p>
            <a:pPr>
              <a:lnSpc>
                <a:spcPct val="110000"/>
              </a:lnSpc>
              <a:defRPr/>
            </a:pPr>
            <a:r>
              <a:rPr lang="en-US" altLang="zh-CN" sz="2400" dirty="0">
                <a:ea typeface="宋体" panose="02010600030101010101" pitchFamily="2" charset="-122"/>
                <a:sym typeface="+mn-ea"/>
              </a:rPr>
              <a:t>PCB Table or PCB List</a:t>
            </a:r>
            <a:endParaRPr lang="en-US" altLang="zh-CN" sz="2400" dirty="0">
              <a:ea typeface="宋体" panose="02010600030101010101" pitchFamily="2" charset="-122"/>
            </a:endParaRPr>
          </a:p>
          <a:p>
            <a:pPr lvl="1">
              <a:lnSpc>
                <a:spcPct val="110000"/>
              </a:lnSpc>
              <a:defRPr/>
            </a:pPr>
            <a:r>
              <a:rPr lang="en-US" altLang="zh-CN" dirty="0">
                <a:ea typeface="宋体" panose="02010600030101010101" pitchFamily="2" charset="-122"/>
                <a:sym typeface="+mn-ea"/>
              </a:rPr>
              <a:t>PCBs of all processes are managed and stored in specified memory region, name PCB table/list</a:t>
            </a:r>
            <a:endParaRPr lang="en-US" altLang="zh-CN" dirty="0">
              <a:ea typeface="宋体" panose="02010600030101010101" pitchFamily="2" charset="-122"/>
            </a:endParaRPr>
          </a:p>
          <a:p>
            <a:pPr lvl="1">
              <a:lnSpc>
                <a:spcPct val="110000"/>
              </a:lnSpc>
              <a:defRPr/>
            </a:pPr>
            <a:r>
              <a:rPr lang="en-US" altLang="zh-CN" dirty="0">
                <a:ea typeface="宋体" panose="02010600030101010101" pitchFamily="2" charset="-122"/>
                <a:sym typeface="+mn-ea"/>
              </a:rPr>
              <a:t>The size of PCB table determines concurrency degree </a:t>
            </a:r>
            <a:endParaRPr lang="en-US" altLang="zh-CN" dirty="0">
              <a:ea typeface="宋体" panose="02010600030101010101" pitchFamily="2" charset="-122"/>
            </a:endParaRPr>
          </a:p>
          <a:p>
            <a:pPr lvl="1">
              <a:lnSpc>
                <a:spcPct val="110000"/>
              </a:lnSpc>
              <a:defRPr/>
            </a:pPr>
            <a:r>
              <a:rPr lang="en-US" altLang="zh-CN" dirty="0">
                <a:ea typeface="宋体" panose="02010600030101010101" pitchFamily="2" charset="-122"/>
                <a:sym typeface="+mn-ea"/>
              </a:rPr>
              <a:t>Processes with different states are stored in different PCB tables</a:t>
            </a:r>
            <a:endParaRPr lang="en-US" altLang="zh-CN" dirty="0">
              <a:ea typeface="宋体" panose="02010600030101010101" pitchFamily="2" charset="-122"/>
            </a:endParaRPr>
          </a:p>
          <a:p>
            <a:pPr>
              <a:lnSpc>
                <a:spcPct val="110000"/>
              </a:lnSpc>
              <a:defRPr/>
            </a:pPr>
            <a:endParaRPr lang="en-US" altLang="zh-CN" dirty="0">
              <a:ea typeface="宋体" panose="02010600030101010101" pitchFamily="2" charset="-122"/>
            </a:endParaRPr>
          </a:p>
        </p:txBody>
      </p:sp>
      <p:pic>
        <p:nvPicPr>
          <p:cNvPr id="6" name="图片 5">
            <a:extLst>
              <a:ext uri="{FF2B5EF4-FFF2-40B4-BE49-F238E27FC236}">
                <a16:creationId xmlns:a16="http://schemas.microsoft.com/office/drawing/2014/main" id="{CA54923B-3B54-4C05-ACE3-0A3AB9ADD16A}"/>
              </a:ext>
            </a:extLst>
          </p:cNvPr>
          <p:cNvPicPr>
            <a:picLocks noChangeAspect="1"/>
          </p:cNvPicPr>
          <p:nvPr/>
        </p:nvPicPr>
        <p:blipFill>
          <a:blip r:embed="rId2"/>
          <a:stretch>
            <a:fillRect/>
          </a:stretch>
        </p:blipFill>
        <p:spPr>
          <a:xfrm>
            <a:off x="8415355" y="0"/>
            <a:ext cx="3776645" cy="271653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3" presetClass="entr" presetSubtype="10" fill="hold" nodeType="after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blinds(horizontal)">
                                      <p:cBhvr>
                                        <p:cTn id="12" dur="500"/>
                                        <p:tgtEl>
                                          <p:spTgt spid="8">
                                            <p:txEl>
                                              <p:pRg st="1" end="1"/>
                                            </p:txEl>
                                          </p:spTgt>
                                        </p:tgtEl>
                                      </p:cBhvr>
                                    </p:animEffect>
                                  </p:childTnLst>
                                </p:cTn>
                              </p:par>
                            </p:childTnLst>
                          </p:cTn>
                        </p:par>
                        <p:par>
                          <p:cTn id="13" fill="hold">
                            <p:stCondLst>
                              <p:cond delay="1000"/>
                            </p:stCondLst>
                            <p:childTnLst>
                              <p:par>
                                <p:cTn id="14" presetID="3" presetClass="entr" presetSubtype="10" fill="hold" nodeType="afterEffect">
                                  <p:stCondLst>
                                    <p:cond delay="0"/>
                                  </p:stCondLst>
                                  <p:childTnLst>
                                    <p:set>
                                      <p:cBhvr>
                                        <p:cTn id="15" dur="1" fill="hold">
                                          <p:stCondLst>
                                            <p:cond delay="0"/>
                                          </p:stCondLst>
                                        </p:cTn>
                                        <p:tgtEl>
                                          <p:spTgt spid="8">
                                            <p:txEl>
                                              <p:pRg st="2" end="2"/>
                                            </p:txEl>
                                          </p:spTgt>
                                        </p:tgtEl>
                                        <p:attrNameLst>
                                          <p:attrName>style.visibility</p:attrName>
                                        </p:attrNameLst>
                                      </p:cBhvr>
                                      <p:to>
                                        <p:strVal val="visible"/>
                                      </p:to>
                                    </p:set>
                                    <p:animEffect transition="in" filter="blinds(horizontal)">
                                      <p:cBhvr>
                                        <p:cTn id="16" dur="500"/>
                                        <p:tgtEl>
                                          <p:spTgt spid="8">
                                            <p:txEl>
                                              <p:pRg st="2" end="2"/>
                                            </p:txEl>
                                          </p:spTgt>
                                        </p:tgtEl>
                                      </p:cBhvr>
                                    </p:animEffect>
                                  </p:childTnLst>
                                </p:cTn>
                              </p:par>
                            </p:childTnLst>
                          </p:cTn>
                        </p:par>
                        <p:par>
                          <p:cTn id="17" fill="hold">
                            <p:stCondLst>
                              <p:cond delay="1500"/>
                            </p:stCondLst>
                            <p:childTnLst>
                              <p:par>
                                <p:cTn id="18" presetID="3" presetClass="entr" presetSubtype="10" fill="hold" nodeType="after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animEffect transition="in" filter="blinds(horizontal)">
                                      <p:cBhvr>
                                        <p:cTn id="20" dur="500"/>
                                        <p:tgtEl>
                                          <p:spTgt spid="8">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 calcmode="lin" valueType="num">
                                      <p:cBhvr additive="base">
                                        <p:cTn id="25"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par>
                          <p:cTn id="27" fill="hold">
                            <p:stCondLst>
                              <p:cond delay="500"/>
                            </p:stCondLst>
                            <p:childTnLst>
                              <p:par>
                                <p:cTn id="28" presetID="3" presetClass="entr" presetSubtype="10" fill="hold" nodeType="afterEffect">
                                  <p:stCondLst>
                                    <p:cond delay="0"/>
                                  </p:stCondLst>
                                  <p:childTnLst>
                                    <p:set>
                                      <p:cBhvr>
                                        <p:cTn id="29" dur="1" fill="hold">
                                          <p:stCondLst>
                                            <p:cond delay="0"/>
                                          </p:stCondLst>
                                        </p:cTn>
                                        <p:tgtEl>
                                          <p:spTgt spid="8">
                                            <p:txEl>
                                              <p:pRg st="5" end="5"/>
                                            </p:txEl>
                                          </p:spTgt>
                                        </p:tgtEl>
                                        <p:attrNameLst>
                                          <p:attrName>style.visibility</p:attrName>
                                        </p:attrNameLst>
                                      </p:cBhvr>
                                      <p:to>
                                        <p:strVal val="visible"/>
                                      </p:to>
                                    </p:set>
                                    <p:animEffect transition="in" filter="blinds(horizontal)">
                                      <p:cBhvr>
                                        <p:cTn id="30" dur="500"/>
                                        <p:tgtEl>
                                          <p:spTgt spid="8">
                                            <p:txEl>
                                              <p:pRg st="5" end="5"/>
                                            </p:txEl>
                                          </p:spTgt>
                                        </p:tgtEl>
                                      </p:cBhvr>
                                    </p:animEffect>
                                  </p:childTnLst>
                                </p:cTn>
                              </p:par>
                            </p:childTnLst>
                          </p:cTn>
                        </p:par>
                        <p:par>
                          <p:cTn id="31" fill="hold">
                            <p:stCondLst>
                              <p:cond delay="1000"/>
                            </p:stCondLst>
                            <p:childTnLst>
                              <p:par>
                                <p:cTn id="32" presetID="3" presetClass="entr" presetSubtype="10" fill="hold" nodeType="afterEffect">
                                  <p:stCondLst>
                                    <p:cond delay="0"/>
                                  </p:stCondLst>
                                  <p:childTnLst>
                                    <p:set>
                                      <p:cBhvr>
                                        <p:cTn id="33" dur="1" fill="hold">
                                          <p:stCondLst>
                                            <p:cond delay="0"/>
                                          </p:stCondLst>
                                        </p:cTn>
                                        <p:tgtEl>
                                          <p:spTgt spid="8">
                                            <p:txEl>
                                              <p:pRg st="6" end="6"/>
                                            </p:txEl>
                                          </p:spTgt>
                                        </p:tgtEl>
                                        <p:attrNameLst>
                                          <p:attrName>style.visibility</p:attrName>
                                        </p:attrNameLst>
                                      </p:cBhvr>
                                      <p:to>
                                        <p:strVal val="visible"/>
                                      </p:to>
                                    </p:set>
                                    <p:animEffect transition="in" filter="blinds(horizontal)">
                                      <p:cBhvr>
                                        <p:cTn id="34" dur="500"/>
                                        <p:tgtEl>
                                          <p:spTgt spid="8">
                                            <p:txEl>
                                              <p:pRg st="6" end="6"/>
                                            </p:txEl>
                                          </p:spTgt>
                                        </p:tgtEl>
                                      </p:cBhvr>
                                    </p:animEffect>
                                  </p:childTnLst>
                                </p:cTn>
                              </p:par>
                            </p:childTnLst>
                          </p:cTn>
                        </p:par>
                        <p:par>
                          <p:cTn id="35" fill="hold">
                            <p:stCondLst>
                              <p:cond delay="1500"/>
                            </p:stCondLst>
                            <p:childTnLst>
                              <p:par>
                                <p:cTn id="36" presetID="3" presetClass="entr" presetSubtype="10" fill="hold" nodeType="afterEffect">
                                  <p:stCondLst>
                                    <p:cond delay="0"/>
                                  </p:stCondLst>
                                  <p:childTnLst>
                                    <p:set>
                                      <p:cBhvr>
                                        <p:cTn id="37" dur="1" fill="hold">
                                          <p:stCondLst>
                                            <p:cond delay="0"/>
                                          </p:stCondLst>
                                        </p:cTn>
                                        <p:tgtEl>
                                          <p:spTgt spid="8">
                                            <p:txEl>
                                              <p:pRg st="7" end="7"/>
                                            </p:txEl>
                                          </p:spTgt>
                                        </p:tgtEl>
                                        <p:attrNameLst>
                                          <p:attrName>style.visibility</p:attrName>
                                        </p:attrNameLst>
                                      </p:cBhvr>
                                      <p:to>
                                        <p:strVal val="visible"/>
                                      </p:to>
                                    </p:set>
                                    <p:animEffect transition="in" filter="blinds(horizontal)">
                                      <p:cBhvr>
                                        <p:cTn id="38"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Content of PCB</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pic>
        <p:nvPicPr>
          <p:cNvPr id="65542"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89760" y="1663383"/>
            <a:ext cx="8196263" cy="4572000"/>
          </a:xfrm>
          <a:noFill/>
        </p:spPr>
      </p:pic>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Task_Struct in Linux</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pic>
        <p:nvPicPr>
          <p:cNvPr id="6" name="图片 5" descr="taskstructoflinux.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29585" y="1573530"/>
            <a:ext cx="5325110" cy="4826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计算机一种宝贵的社会资源</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10" name="内容占位符 2"/>
          <p:cNvSpPr>
            <a:spLocks noGrp="1"/>
          </p:cNvSpPr>
          <p:nvPr/>
        </p:nvSpPr>
        <p:spPr>
          <a:xfrm>
            <a:off x="634365" y="1574165"/>
            <a:ext cx="10889615" cy="4807585"/>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000000"/>
              </a:buClr>
              <a:buSzPct val="80000"/>
              <a:buFont typeface="Wingdings" panose="05000000000000000000" pitchFamily="2" charset="2"/>
              <a:buChar char="¢"/>
              <a:defRPr sz="2800">
                <a:solidFill>
                  <a:srgbClr val="003366"/>
                </a:solidFill>
                <a:latin typeface="Verdana" panose="020B0604030504040204" pitchFamily="34" charset="0"/>
                <a:ea typeface="+mn-ea"/>
                <a:cs typeface="+mn-ea"/>
              </a:defRPr>
            </a:lvl1pPr>
            <a:lvl2pPr marL="742950" indent="-285750" algn="l" rtl="0" eaLnBrk="0" fontAlgn="base" hangingPunct="0">
              <a:spcBef>
                <a:spcPct val="20000"/>
              </a:spcBef>
              <a:spcAft>
                <a:spcPct val="0"/>
              </a:spcAft>
              <a:buClr>
                <a:srgbClr val="C0C9F6"/>
              </a:buClr>
              <a:buSzPct val="80000"/>
              <a:buFont typeface="Wingdings" panose="05000000000000000000" pitchFamily="2" charset="2"/>
              <a:buChar char="l"/>
              <a:defRPr sz="2400">
                <a:solidFill>
                  <a:srgbClr val="000000"/>
                </a:solidFill>
                <a:latin typeface="Verdana" panose="020B0604030504040204" pitchFamily="34" charset="0"/>
              </a:defRPr>
            </a:lvl2pPr>
            <a:lvl3pPr marL="1143000" indent="-228600" algn="l" rtl="0" eaLnBrk="0" fontAlgn="base" hangingPunct="0">
              <a:spcBef>
                <a:spcPct val="20000"/>
              </a:spcBef>
              <a:spcAft>
                <a:spcPct val="0"/>
              </a:spcAft>
              <a:buClr>
                <a:srgbClr val="B2B2B2"/>
              </a:buClr>
              <a:buSzPct val="70000"/>
              <a:buFont typeface="Wingdings" panose="05000000000000000000" pitchFamily="2" charset="2"/>
              <a:buChar char="l"/>
              <a:defRPr sz="2400">
                <a:solidFill>
                  <a:srgbClr val="000000"/>
                </a:solidFill>
                <a:latin typeface="Verdana" panose="020B0604030504040204" pitchFamily="34" charset="0"/>
              </a:defRPr>
            </a:lvl3pPr>
            <a:lvl4pPr marL="1600200" indent="-228600" algn="l" rtl="0" eaLnBrk="0" fontAlgn="base" hangingPunct="0">
              <a:spcBef>
                <a:spcPct val="20000"/>
              </a:spcBef>
              <a:spcAft>
                <a:spcPct val="0"/>
              </a:spcAft>
              <a:buClr>
                <a:srgbClr val="000000"/>
              </a:buClr>
              <a:buSzPct val="60000"/>
              <a:buFont typeface="Wingdings" panose="05000000000000000000" pitchFamily="2" charset="2"/>
              <a:buChar char="l"/>
              <a:defRPr sz="2000">
                <a:solidFill>
                  <a:srgbClr val="000000"/>
                </a:solidFill>
                <a:latin typeface="Verdana" panose="020B0604030504040204" pitchFamily="34" charset="0"/>
              </a:defRPr>
            </a:lvl4pPr>
            <a:lvl5pPr marL="2057400" indent="-228600" algn="l" rtl="0" eaLnBrk="0" fontAlgn="base" hangingPunct="0">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5pPr>
            <a:lvl6pPr marL="25146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6pPr>
            <a:lvl7pPr marL="29718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7pPr>
            <a:lvl8pPr marL="34290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8pPr>
            <a:lvl9pPr marL="38862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9pPr>
          </a:lstStyle>
          <a:p>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ENIAC</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长</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30.48</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米，宽</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6</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米，高</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2.4</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米，占地面积约</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170</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平方米，</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30</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个操作台，重达</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30</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英吨，耗电量</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150</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千瓦，造价</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48</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万美元（</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1946</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年，约合黄金</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390</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千克）。</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6324" name="Picture 4" descr="https://bkimg.cdn.bcebos.com/pic/242dd42a2834349bd386df3ec9ea15ce37d3be8d?x-bce-process=image/watermark,image_d2F0ZXIvYmFpa2U5Mg==,g_7,xp_5,yp_5/format,f_au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6035" y="3056255"/>
            <a:ext cx="4486275" cy="33254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进程控制块PCB：内核的进程状态记录</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5" name="组合 4"/>
          <p:cNvGrpSpPr/>
          <p:nvPr/>
        </p:nvGrpSpPr>
        <p:grpSpPr>
          <a:xfrm>
            <a:off x="634162" y="1551929"/>
            <a:ext cx="8390890" cy="428734"/>
            <a:chOff x="635343" y="845174"/>
            <a:chExt cx="8390890" cy="428734"/>
          </a:xfrm>
        </p:grpSpPr>
        <p:sp>
          <p:nvSpPr>
            <p:cNvPr id="9" name="内容占位符 2"/>
            <p:cNvSpPr txBox="1"/>
            <p:nvPr/>
          </p:nvSpPr>
          <p:spPr>
            <a:xfrm>
              <a:off x="951573" y="845174"/>
              <a:ext cx="8074660" cy="428625"/>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indent="0">
                <a:spcBef>
                  <a:spcPct val="20000"/>
                </a:spcBef>
              </a:pPr>
              <a:r>
                <a:rPr lang="zh-CN" altLang="en-US" sz="2800" dirty="0"/>
                <a:t>内核为每个进程维护了对应的进程控制块（PCB</a:t>
              </a:r>
              <a:r>
                <a:rPr lang="en-US" altLang="zh-CN" sz="2800" dirty="0"/>
                <a:t>)</a:t>
              </a:r>
            </a:p>
          </p:txBody>
        </p:sp>
        <p:sp>
          <p:nvSpPr>
            <p:cNvPr id="7" name="TextBox 11"/>
            <p:cNvSpPr txBox="1"/>
            <p:nvPr/>
          </p:nvSpPr>
          <p:spPr>
            <a:xfrm>
              <a:off x="635343" y="873798"/>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634364" y="2210435"/>
            <a:ext cx="10470637" cy="494129"/>
            <a:chOff x="635343" y="1107749"/>
            <a:chExt cx="6185269" cy="494132"/>
          </a:xfrm>
        </p:grpSpPr>
        <p:sp>
          <p:nvSpPr>
            <p:cNvPr id="15" name="内容占位符 2"/>
            <p:cNvSpPr txBox="1"/>
            <p:nvPr/>
          </p:nvSpPr>
          <p:spPr>
            <a:xfrm>
              <a:off x="891258" y="1107749"/>
              <a:ext cx="5929354"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lvl="0">
                <a:spcBef>
                  <a:spcPct val="20000"/>
                </a:spcBef>
              </a:pPr>
              <a:r>
                <a:rPr lang="zh-CN" altLang="en-US" sz="2800" dirty="0"/>
                <a:t>系统中存在不定数量的进程，因此内核进程的PCB组织为链表</a:t>
              </a:r>
            </a:p>
          </p:txBody>
        </p:sp>
        <p:sp>
          <p:nvSpPr>
            <p:cNvPr id="16" name="TextBox 15"/>
            <p:cNvSpPr txBox="1"/>
            <p:nvPr/>
          </p:nvSpPr>
          <p:spPr>
            <a:xfrm>
              <a:off x="635343" y="1203098"/>
              <a:ext cx="433390" cy="398783"/>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3226323" y="3616852"/>
            <a:ext cx="4875970" cy="785815"/>
            <a:chOff x="3131840" y="1924047"/>
            <a:chExt cx="4875970" cy="785815"/>
          </a:xfrm>
        </p:grpSpPr>
        <p:grpSp>
          <p:nvGrpSpPr>
            <p:cNvPr id="68" name="组合 67"/>
            <p:cNvGrpSpPr/>
            <p:nvPr/>
          </p:nvGrpSpPr>
          <p:grpSpPr>
            <a:xfrm>
              <a:off x="3890663" y="1924047"/>
              <a:ext cx="648000" cy="404813"/>
              <a:chOff x="2714612" y="2871791"/>
              <a:chExt cx="648000" cy="404813"/>
            </a:xfrm>
          </p:grpSpPr>
          <p:grpSp>
            <p:nvGrpSpPr>
              <p:cNvPr id="69" name="组合 68"/>
              <p:cNvGrpSpPr/>
              <p:nvPr/>
            </p:nvGrpSpPr>
            <p:grpSpPr>
              <a:xfrm>
                <a:off x="2714612" y="2928940"/>
                <a:ext cx="648000" cy="285334"/>
                <a:chOff x="3571868" y="2538416"/>
                <a:chExt cx="648000" cy="285334"/>
              </a:xfrm>
            </p:grpSpPr>
            <p:sp>
              <p:nvSpPr>
                <p:cNvPr id="72" name="矩形 71"/>
                <p:cNvSpPr/>
                <p:nvPr/>
              </p:nvSpPr>
              <p:spPr>
                <a:xfrm>
                  <a:off x="3571868" y="2538416"/>
                  <a:ext cx="648000" cy="144000"/>
                </a:xfrm>
                <a:prstGeom prst="rect">
                  <a:avLst/>
                </a:prstGeom>
                <a:gradFill>
                  <a:gsLst>
                    <a:gs pos="100000">
                      <a:srgbClr val="11576A"/>
                    </a:gs>
                    <a:gs pos="0">
                      <a:srgbClr val="0EB1C8"/>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3" name="矩形 72"/>
                <p:cNvSpPr/>
                <p:nvPr/>
              </p:nvSpPr>
              <p:spPr>
                <a:xfrm>
                  <a:off x="3571868" y="2679750"/>
                  <a:ext cx="648000" cy="144000"/>
                </a:xfrm>
                <a:prstGeom prst="rect">
                  <a:avLst/>
                </a:prstGeom>
                <a:gradFill>
                  <a:gsLst>
                    <a:gs pos="100000">
                      <a:srgbClr val="FF9900"/>
                    </a:gs>
                    <a:gs pos="0">
                      <a:srgbClr val="FFCC66"/>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70" name="TextBox 69"/>
              <p:cNvSpPr txBox="1"/>
              <p:nvPr/>
            </p:nvSpPr>
            <p:spPr>
              <a:xfrm>
                <a:off x="2776524" y="2871791"/>
                <a:ext cx="554960" cy="253916"/>
              </a:xfrm>
              <a:prstGeom prst="rect">
                <a:avLst/>
              </a:prstGeom>
              <a:noFill/>
            </p:spPr>
            <p:txBody>
              <a:bodyPr wrap="none" rtlCol="0">
                <a:spAutoFit/>
              </a:bodyPr>
              <a:lstStyle/>
              <a:p>
                <a:r>
                  <a:rPr lang="en-US" altLang="zh-CN" sz="1050" b="1">
                    <a:solidFill>
                      <a:schemeClr val="bg1"/>
                    </a:solidFill>
                    <a:latin typeface="+mn-ea"/>
                  </a:rPr>
                  <a:t>head</a:t>
                </a:r>
                <a:endParaRPr lang="zh-CN" altLang="en-US" sz="1050" b="1">
                  <a:solidFill>
                    <a:schemeClr val="bg1"/>
                  </a:solidFill>
                  <a:latin typeface="+mn-ea"/>
                </a:endParaRPr>
              </a:p>
            </p:txBody>
          </p:sp>
          <p:sp>
            <p:nvSpPr>
              <p:cNvPr id="71" name="TextBox 70"/>
              <p:cNvSpPr txBox="1"/>
              <p:nvPr/>
            </p:nvSpPr>
            <p:spPr>
              <a:xfrm>
                <a:off x="2833680" y="3022688"/>
                <a:ext cx="428322" cy="253916"/>
              </a:xfrm>
              <a:prstGeom prst="rect">
                <a:avLst/>
              </a:prstGeom>
              <a:noFill/>
            </p:spPr>
            <p:txBody>
              <a:bodyPr wrap="none" rtlCol="0">
                <a:spAutoFit/>
              </a:bodyPr>
              <a:lstStyle/>
              <a:p>
                <a:r>
                  <a:rPr lang="en-US" altLang="zh-CN" sz="1050" b="1">
                    <a:solidFill>
                      <a:srgbClr val="11576A"/>
                    </a:solidFill>
                    <a:latin typeface="+mn-ea"/>
                  </a:rPr>
                  <a:t>tail</a:t>
                </a:r>
                <a:endParaRPr lang="zh-CN" altLang="en-US" sz="1050" b="1">
                  <a:solidFill>
                    <a:srgbClr val="11576A"/>
                  </a:solidFill>
                  <a:latin typeface="+mn-ea"/>
                </a:endParaRPr>
              </a:p>
            </p:txBody>
          </p:sp>
        </p:grpSp>
        <p:grpSp>
          <p:nvGrpSpPr>
            <p:cNvPr id="84" name="组合 83"/>
            <p:cNvGrpSpPr/>
            <p:nvPr/>
          </p:nvGrpSpPr>
          <p:grpSpPr>
            <a:xfrm>
              <a:off x="5476366" y="1995485"/>
              <a:ext cx="662368" cy="593529"/>
              <a:chOff x="3657516" y="2786064"/>
              <a:chExt cx="662368" cy="593529"/>
            </a:xfrm>
          </p:grpSpPr>
          <p:sp>
            <p:nvSpPr>
              <p:cNvPr id="78" name="矩形 77"/>
              <p:cNvSpPr/>
              <p:nvPr/>
            </p:nvSpPr>
            <p:spPr>
              <a:xfrm>
                <a:off x="3671884" y="2786064"/>
                <a:ext cx="648000" cy="144000"/>
              </a:xfrm>
              <a:prstGeom prst="rect">
                <a:avLst/>
              </a:prstGeom>
              <a:gradFill>
                <a:gsLst>
                  <a:gs pos="100000">
                    <a:srgbClr val="11576A"/>
                  </a:gs>
                  <a:gs pos="0">
                    <a:srgbClr val="0EB1C8"/>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0" name="矩形 79"/>
              <p:cNvSpPr/>
              <p:nvPr/>
            </p:nvSpPr>
            <p:spPr>
              <a:xfrm>
                <a:off x="3671884" y="2928940"/>
                <a:ext cx="648000" cy="432000"/>
              </a:xfrm>
              <a:prstGeom prst="rect">
                <a:avLst/>
              </a:prstGeom>
              <a:gradFill>
                <a:gsLst>
                  <a:gs pos="100000">
                    <a:srgbClr val="FF9900"/>
                  </a:gs>
                  <a:gs pos="0">
                    <a:srgbClr val="FFCC66"/>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82" name="直接连接符 81"/>
              <p:cNvCxnSpPr/>
              <p:nvPr/>
            </p:nvCxnSpPr>
            <p:spPr>
              <a:xfrm rot="10800000" flipH="1">
                <a:off x="3671884" y="3073495"/>
                <a:ext cx="648000" cy="1588"/>
              </a:xfrm>
              <a:prstGeom prst="line">
                <a:avLst/>
              </a:prstGeom>
              <a:ln w="15875">
                <a:solidFill>
                  <a:srgbClr val="11576A"/>
                </a:solidFill>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3657516" y="2897375"/>
                <a:ext cx="659155" cy="230832"/>
              </a:xfrm>
              <a:prstGeom prst="rect">
                <a:avLst/>
              </a:prstGeom>
              <a:noFill/>
            </p:spPr>
            <p:txBody>
              <a:bodyPr wrap="none" rtlCol="0">
                <a:spAutoFit/>
              </a:bodyPr>
              <a:lstStyle/>
              <a:p>
                <a:r>
                  <a:rPr lang="zh-CN" altLang="en-US" sz="900" b="1" dirty="0">
                    <a:solidFill>
                      <a:srgbClr val="11576A"/>
                    </a:solidFill>
                    <a:latin typeface="+mn-ea"/>
                  </a:rPr>
                  <a:t>寄存器组</a:t>
                </a:r>
              </a:p>
            </p:txBody>
          </p:sp>
          <p:sp>
            <p:nvSpPr>
              <p:cNvPr id="83" name="TextBox 82"/>
              <p:cNvSpPr txBox="1"/>
              <p:nvPr/>
            </p:nvSpPr>
            <p:spPr>
              <a:xfrm>
                <a:off x="3800471" y="3071816"/>
                <a:ext cx="377026" cy="307777"/>
              </a:xfrm>
              <a:prstGeom prst="rect">
                <a:avLst/>
              </a:prstGeom>
              <a:noFill/>
              <a:scene3d>
                <a:camera prst="orthographicFront">
                  <a:rot lat="0" lon="0" rev="5400000"/>
                </a:camera>
                <a:lightRig rig="threePt" dir="t"/>
              </a:scene3d>
            </p:spPr>
            <p:txBody>
              <a:bodyPr wrap="none" rtlCol="0">
                <a:spAutoFit/>
              </a:bodyPr>
              <a:lstStyle/>
              <a:p>
                <a:r>
                  <a:rPr lang="en-US" altLang="zh-CN" sz="1400" b="1" spc="100">
                    <a:solidFill>
                      <a:srgbClr val="11576A"/>
                    </a:solidFill>
                    <a:latin typeface="华文琥珀" panose="02010800040101010101" pitchFamily="2" charset="-122"/>
                    <a:ea typeface="华文琥珀" panose="02010800040101010101" pitchFamily="2" charset="-122"/>
                  </a:rPr>
                  <a:t>…</a:t>
                </a:r>
              </a:p>
            </p:txBody>
          </p:sp>
        </p:grpSp>
        <p:grpSp>
          <p:nvGrpSpPr>
            <p:cNvPr id="92" name="组合 91"/>
            <p:cNvGrpSpPr/>
            <p:nvPr/>
          </p:nvGrpSpPr>
          <p:grpSpPr>
            <a:xfrm>
              <a:off x="7013345" y="1995485"/>
              <a:ext cx="651911" cy="593529"/>
              <a:chOff x="3667973" y="2786064"/>
              <a:chExt cx="651911" cy="593529"/>
            </a:xfrm>
          </p:grpSpPr>
          <p:sp>
            <p:nvSpPr>
              <p:cNvPr id="93" name="矩形 92"/>
              <p:cNvSpPr/>
              <p:nvPr/>
            </p:nvSpPr>
            <p:spPr>
              <a:xfrm>
                <a:off x="3671884" y="2786064"/>
                <a:ext cx="648000" cy="144000"/>
              </a:xfrm>
              <a:prstGeom prst="rect">
                <a:avLst/>
              </a:prstGeom>
              <a:gradFill>
                <a:gsLst>
                  <a:gs pos="100000">
                    <a:srgbClr val="11576A"/>
                  </a:gs>
                  <a:gs pos="0">
                    <a:srgbClr val="0EB1C8"/>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4" name="矩形 93"/>
              <p:cNvSpPr/>
              <p:nvPr/>
            </p:nvSpPr>
            <p:spPr>
              <a:xfrm>
                <a:off x="3671884" y="2928940"/>
                <a:ext cx="648000" cy="432000"/>
              </a:xfrm>
              <a:prstGeom prst="rect">
                <a:avLst/>
              </a:prstGeom>
              <a:gradFill>
                <a:gsLst>
                  <a:gs pos="100000">
                    <a:srgbClr val="FF9900"/>
                  </a:gs>
                  <a:gs pos="0">
                    <a:srgbClr val="FFCC66"/>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95" name="直接连接符 94"/>
              <p:cNvCxnSpPr/>
              <p:nvPr/>
            </p:nvCxnSpPr>
            <p:spPr>
              <a:xfrm rot="10800000" flipH="1">
                <a:off x="3671884" y="3073495"/>
                <a:ext cx="648000" cy="1588"/>
              </a:xfrm>
              <a:prstGeom prst="line">
                <a:avLst/>
              </a:prstGeom>
              <a:ln w="15875">
                <a:solidFill>
                  <a:srgbClr val="11576A"/>
                </a:solidFill>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3667973" y="2880511"/>
                <a:ext cx="646331" cy="230832"/>
              </a:xfrm>
              <a:prstGeom prst="rect">
                <a:avLst/>
              </a:prstGeom>
              <a:noFill/>
            </p:spPr>
            <p:txBody>
              <a:bodyPr wrap="none" rtlCol="0">
                <a:spAutoFit/>
              </a:bodyPr>
              <a:lstStyle/>
              <a:p>
                <a:r>
                  <a:rPr lang="zh-CN" altLang="en-US" sz="900" b="1" dirty="0">
                    <a:solidFill>
                      <a:srgbClr val="11576A"/>
                    </a:solidFill>
                    <a:latin typeface="+mn-ea"/>
                  </a:rPr>
                  <a:t>寄存器组</a:t>
                </a:r>
              </a:p>
            </p:txBody>
          </p:sp>
          <p:sp>
            <p:nvSpPr>
              <p:cNvPr id="97" name="TextBox 96"/>
              <p:cNvSpPr txBox="1"/>
              <p:nvPr/>
            </p:nvSpPr>
            <p:spPr>
              <a:xfrm>
                <a:off x="3800471" y="3071816"/>
                <a:ext cx="377026" cy="307777"/>
              </a:xfrm>
              <a:prstGeom prst="rect">
                <a:avLst/>
              </a:prstGeom>
              <a:noFill/>
              <a:scene3d>
                <a:camera prst="orthographicFront">
                  <a:rot lat="0" lon="0" rev="5400000"/>
                </a:camera>
                <a:lightRig rig="threePt" dir="t"/>
              </a:scene3d>
            </p:spPr>
            <p:txBody>
              <a:bodyPr wrap="none" rtlCol="0">
                <a:spAutoFit/>
              </a:bodyPr>
              <a:lstStyle/>
              <a:p>
                <a:r>
                  <a:rPr lang="en-US" altLang="zh-CN" sz="1400" b="1" spc="100">
                    <a:solidFill>
                      <a:srgbClr val="11576A"/>
                    </a:solidFill>
                    <a:latin typeface="华文琥珀" panose="02010800040101010101" pitchFamily="2" charset="-122"/>
                    <a:ea typeface="华文琥珀" panose="02010800040101010101" pitchFamily="2" charset="-122"/>
                  </a:rPr>
                  <a:t>…</a:t>
                </a:r>
              </a:p>
            </p:txBody>
          </p:sp>
        </p:grpSp>
        <p:cxnSp>
          <p:nvCxnSpPr>
            <p:cNvPr id="140" name="直接箭头连接符 139"/>
            <p:cNvCxnSpPr/>
            <p:nvPr/>
          </p:nvCxnSpPr>
          <p:spPr>
            <a:xfrm>
              <a:off x="4485093" y="2054852"/>
              <a:ext cx="1005641" cy="0"/>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接箭头连接符 140"/>
            <p:cNvCxnSpPr/>
            <p:nvPr/>
          </p:nvCxnSpPr>
          <p:spPr>
            <a:xfrm>
              <a:off x="6019809" y="2054852"/>
              <a:ext cx="1005641" cy="0"/>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grpSp>
          <p:nvGrpSpPr>
            <p:cNvPr id="147" name="组合 146"/>
            <p:cNvGrpSpPr/>
            <p:nvPr/>
          </p:nvGrpSpPr>
          <p:grpSpPr>
            <a:xfrm>
              <a:off x="7610497" y="2066923"/>
              <a:ext cx="397313" cy="73026"/>
              <a:chOff x="4589868" y="2795588"/>
              <a:chExt cx="397313" cy="73026"/>
            </a:xfrm>
          </p:grpSpPr>
          <p:cxnSp>
            <p:nvCxnSpPr>
              <p:cNvPr id="148" name="直接连接符 147"/>
              <p:cNvCxnSpPr/>
              <p:nvPr/>
            </p:nvCxnSpPr>
            <p:spPr>
              <a:xfrm flipV="1">
                <a:off x="4589868" y="2795588"/>
                <a:ext cx="358370" cy="0"/>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rot="5400000">
                <a:off x="4921508" y="2813588"/>
                <a:ext cx="36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4879181" y="2836073"/>
                <a:ext cx="108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4895294" y="2867026"/>
                <a:ext cx="72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grpSp>
        <p:sp>
          <p:nvSpPr>
            <p:cNvPr id="162" name="任意多边形 161"/>
            <p:cNvSpPr/>
            <p:nvPr/>
          </p:nvSpPr>
          <p:spPr>
            <a:xfrm>
              <a:off x="4448175" y="2190750"/>
              <a:ext cx="2543175" cy="519112"/>
            </a:xfrm>
            <a:custGeom>
              <a:avLst/>
              <a:gdLst>
                <a:gd name="connsiteX0" fmla="*/ 0 w 2543175"/>
                <a:gd name="connsiteY0" fmla="*/ 0 h 519112"/>
                <a:gd name="connsiteX1" fmla="*/ 1371600 w 2543175"/>
                <a:gd name="connsiteY1" fmla="*/ 476250 h 519112"/>
                <a:gd name="connsiteX2" fmla="*/ 2543175 w 2543175"/>
                <a:gd name="connsiteY2" fmla="*/ 257175 h 519112"/>
              </a:gdLst>
              <a:ahLst/>
              <a:cxnLst>
                <a:cxn ang="0">
                  <a:pos x="connsiteX0" y="connsiteY0"/>
                </a:cxn>
                <a:cxn ang="0">
                  <a:pos x="connsiteX1" y="connsiteY1"/>
                </a:cxn>
                <a:cxn ang="0">
                  <a:pos x="connsiteX2" y="connsiteY2"/>
                </a:cxn>
              </a:cxnLst>
              <a:rect l="l" t="t" r="r" b="b"/>
              <a:pathLst>
                <a:path w="2543175" h="519112">
                  <a:moveTo>
                    <a:pt x="0" y="0"/>
                  </a:moveTo>
                  <a:cubicBezTo>
                    <a:pt x="473869" y="216694"/>
                    <a:pt x="947738" y="433388"/>
                    <a:pt x="1371600" y="476250"/>
                  </a:cubicBezTo>
                  <a:cubicBezTo>
                    <a:pt x="1795462" y="519112"/>
                    <a:pt x="2346325" y="296863"/>
                    <a:pt x="2543175" y="257175"/>
                  </a:cubicBezTo>
                </a:path>
              </a:pathLst>
            </a:cu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9" name="TextBox 168"/>
            <p:cNvSpPr txBox="1"/>
            <p:nvPr/>
          </p:nvSpPr>
          <p:spPr>
            <a:xfrm>
              <a:off x="3131840" y="1981733"/>
              <a:ext cx="800219" cy="229615"/>
            </a:xfrm>
            <a:prstGeom prst="rect">
              <a:avLst/>
            </a:prstGeom>
            <a:noFill/>
          </p:spPr>
          <p:txBody>
            <a:bodyPr wrap="none" rtlCol="0">
              <a:spAutoFit/>
            </a:bodyPr>
            <a:lstStyle/>
            <a:p>
              <a:pPr>
                <a:lnSpc>
                  <a:spcPts val="1000"/>
                </a:lnSpc>
              </a:pPr>
              <a:r>
                <a:rPr lang="zh-CN" altLang="en-US" b="1" baseline="-25000" dirty="0">
                  <a:solidFill>
                    <a:srgbClr val="11576A"/>
                  </a:solidFill>
                  <a:latin typeface="+mn-ea"/>
                </a:rPr>
                <a:t>进程队列</a:t>
              </a:r>
            </a:p>
          </p:txBody>
        </p:sp>
      </p:grpSp>
      <p:grpSp>
        <p:nvGrpSpPr>
          <p:cNvPr id="22" name="组合 21"/>
          <p:cNvGrpSpPr/>
          <p:nvPr/>
        </p:nvGrpSpPr>
        <p:grpSpPr>
          <a:xfrm>
            <a:off x="3775890" y="3278712"/>
            <a:ext cx="4024756" cy="360165"/>
            <a:chOff x="3681407" y="1585907"/>
            <a:chExt cx="4024756" cy="360165"/>
          </a:xfrm>
        </p:grpSpPr>
        <p:sp>
          <p:nvSpPr>
            <p:cNvPr id="139" name="TextBox 76"/>
            <p:cNvSpPr txBox="1"/>
            <p:nvPr/>
          </p:nvSpPr>
          <p:spPr>
            <a:xfrm>
              <a:off x="5467357" y="1638295"/>
              <a:ext cx="667170" cy="307777"/>
            </a:xfrm>
            <a:prstGeom prst="rect">
              <a:avLst/>
            </a:prstGeom>
            <a:noFill/>
          </p:spPr>
          <p:txBody>
            <a:bodyPr wrap="none" rtlCol="0">
              <a:spAutoFit/>
            </a:bodyPr>
            <a:lstStyle/>
            <a:p>
              <a:r>
                <a:rPr lang="en-US" altLang="zh-CN" sz="1400" b="1" dirty="0">
                  <a:solidFill>
                    <a:srgbClr val="11576A"/>
                  </a:solidFill>
                  <a:latin typeface="+mn-ea"/>
                </a:rPr>
                <a:t>PCB</a:t>
              </a:r>
              <a:r>
                <a:rPr lang="en-US" altLang="zh-CN" sz="1400" b="1" baseline="-25000" dirty="0">
                  <a:solidFill>
                    <a:srgbClr val="11576A"/>
                  </a:solidFill>
                  <a:latin typeface="+mn-ea"/>
                </a:rPr>
                <a:t>7</a:t>
              </a:r>
              <a:endParaRPr lang="zh-CN" altLang="en-US" sz="1400" b="1" baseline="-25000" dirty="0">
                <a:solidFill>
                  <a:srgbClr val="11576A"/>
                </a:solidFill>
                <a:latin typeface="+mn-ea"/>
              </a:endParaRPr>
            </a:p>
          </p:txBody>
        </p:sp>
        <p:sp>
          <p:nvSpPr>
            <p:cNvPr id="154" name="TextBox 162"/>
            <p:cNvSpPr txBox="1"/>
            <p:nvPr/>
          </p:nvSpPr>
          <p:spPr>
            <a:xfrm>
              <a:off x="7038993" y="1638295"/>
              <a:ext cx="667170" cy="307777"/>
            </a:xfrm>
            <a:prstGeom prst="rect">
              <a:avLst/>
            </a:prstGeom>
            <a:noFill/>
          </p:spPr>
          <p:txBody>
            <a:bodyPr wrap="none" rtlCol="0">
              <a:spAutoFit/>
            </a:bodyPr>
            <a:lstStyle/>
            <a:p>
              <a:r>
                <a:rPr lang="en-US" altLang="zh-CN" sz="1400" b="1">
                  <a:solidFill>
                    <a:srgbClr val="11576A"/>
                  </a:solidFill>
                  <a:latin typeface="+mn-ea"/>
                </a:rPr>
                <a:t>PCB</a:t>
              </a:r>
              <a:r>
                <a:rPr lang="en-US" altLang="zh-CN" sz="1400" b="1" baseline="-25000">
                  <a:solidFill>
                    <a:srgbClr val="11576A"/>
                  </a:solidFill>
                  <a:latin typeface="+mn-ea"/>
                </a:rPr>
                <a:t>2</a:t>
              </a:r>
              <a:endParaRPr lang="zh-CN" altLang="en-US" sz="1400" b="1" baseline="-25000">
                <a:solidFill>
                  <a:srgbClr val="11576A"/>
                </a:solidFill>
                <a:latin typeface="+mn-ea"/>
              </a:endParaRPr>
            </a:p>
          </p:txBody>
        </p:sp>
        <p:sp>
          <p:nvSpPr>
            <p:cNvPr id="156" name="TextBox 167"/>
            <p:cNvSpPr txBox="1"/>
            <p:nvPr/>
          </p:nvSpPr>
          <p:spPr>
            <a:xfrm>
              <a:off x="3681407" y="1585907"/>
              <a:ext cx="659155" cy="276999"/>
            </a:xfrm>
            <a:prstGeom prst="rect">
              <a:avLst/>
            </a:prstGeom>
            <a:noFill/>
          </p:spPr>
          <p:txBody>
            <a:bodyPr wrap="none" rtlCol="0">
              <a:spAutoFit/>
            </a:bodyPr>
            <a:lstStyle/>
            <a:p>
              <a:r>
                <a:rPr lang="zh-CN" altLang="en-US" b="1" baseline="-25000" dirty="0">
                  <a:solidFill>
                    <a:srgbClr val="11576A"/>
                  </a:solidFill>
                  <a:latin typeface="+mn-ea"/>
                </a:rPr>
                <a:t>队列头</a:t>
              </a:r>
            </a:p>
          </p:txBody>
        </p:sp>
      </p:gr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par>
                                <p:cTn id="13" presetID="22" presetClass="entr" presetSubtype="8"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par>
                                <p:cTn id="16" presetID="22" presetClass="entr" presetSubtype="8"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left)">
                                      <p:cBhvr>
                                        <p:cTn id="1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进程切换</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6" name="组合 5"/>
          <p:cNvGrpSpPr/>
          <p:nvPr/>
        </p:nvGrpSpPr>
        <p:grpSpPr>
          <a:xfrm>
            <a:off x="844894" y="3105146"/>
            <a:ext cx="8023441" cy="1428760"/>
            <a:chOff x="844893" y="1962146"/>
            <a:chExt cx="8023441" cy="1428760"/>
          </a:xfrm>
        </p:grpSpPr>
        <p:sp>
          <p:nvSpPr>
            <p:cNvPr id="23" name="内容占位符 2"/>
            <p:cNvSpPr txBox="1"/>
            <p:nvPr/>
          </p:nvSpPr>
          <p:spPr>
            <a:xfrm>
              <a:off x="1142976" y="1962146"/>
              <a:ext cx="7725358"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a:spcBef>
                  <a:spcPct val="20000"/>
                </a:spcBef>
              </a:pPr>
              <a:r>
                <a:rPr lang="zh-CN" altLang="en-US" sz="2400" dirty="0"/>
                <a:t>进程切换的要求</a:t>
              </a:r>
              <a:r>
                <a:rPr lang="en-US" altLang="zh-CN" sz="2400" dirty="0"/>
                <a:t>(</a:t>
              </a:r>
              <a:r>
                <a:rPr lang="zh-CN" altLang="en-US" sz="2400" dirty="0"/>
                <a:t>进程的“存档”被称为上下文 </a:t>
              </a:r>
              <a:r>
                <a:rPr lang="en-US" altLang="zh-CN" sz="2400" dirty="0"/>
                <a:t>context)</a:t>
              </a:r>
            </a:p>
            <a:p>
              <a:pPr lvl="0">
                <a:spcBef>
                  <a:spcPct val="20000"/>
                </a:spcBef>
              </a:pPr>
              <a:endParaRPr lang="zh-CN" altLang="en-US" sz="2400" dirty="0"/>
            </a:p>
          </p:txBody>
        </p:sp>
        <p:sp>
          <p:nvSpPr>
            <p:cNvPr id="24" name="TextBox 15"/>
            <p:cNvSpPr txBox="1"/>
            <p:nvPr/>
          </p:nvSpPr>
          <p:spPr>
            <a:xfrm>
              <a:off x="844893" y="1970307"/>
              <a:ext cx="433390" cy="460375"/>
            </a:xfrm>
            <a:prstGeom prst="rect">
              <a:avLst/>
            </a:prstGeom>
            <a:noFill/>
            <a:effectLst/>
          </p:spPr>
          <p:txBody>
            <a:bodyPr wrap="square" rtlCol="0">
              <a:spAutoFit/>
            </a:bodyPr>
            <a:lstStyle/>
            <a:p>
              <a:pPr marL="342900" indent="-342900">
                <a:spcBef>
                  <a:spcPct val="20000"/>
                </a:spcBef>
              </a:pPr>
              <a:r>
                <a:rPr lang="zh-CN" altLang="en-US" sz="2400" b="1" dirty="0">
                  <a:solidFill>
                    <a:srgbClr val="11576A"/>
                  </a:solidFill>
                  <a:latin typeface="张海山锐谐体2.0-授权联系：Samtype@QQ.com" pitchFamily="2" charset="-122"/>
                  <a:ea typeface="张海山锐谐体2.0-授权联系：Samtype@QQ.com" pitchFamily="2" charset="-122"/>
                </a:rPr>
                <a:t>■</a:t>
              </a:r>
            </a:p>
          </p:txBody>
        </p:sp>
        <p:pic>
          <p:nvPicPr>
            <p:cNvPr id="25" name="图片 24" descr="小点1.png"/>
            <p:cNvPicPr>
              <a:picLocks noChangeAspect="1"/>
            </p:cNvPicPr>
            <p:nvPr/>
          </p:nvPicPr>
          <p:blipFill>
            <a:blip r:embed="rId3" cstate="print"/>
            <a:stretch>
              <a:fillRect/>
            </a:stretch>
          </p:blipFill>
          <p:spPr>
            <a:xfrm>
              <a:off x="1262422" y="2441574"/>
              <a:ext cx="151066" cy="148997"/>
            </a:xfrm>
            <a:prstGeom prst="rect">
              <a:avLst/>
            </a:prstGeom>
            <a:effectLst/>
          </p:spPr>
        </p:pic>
        <p:sp>
          <p:nvSpPr>
            <p:cNvPr id="26" name="内容占位符 2"/>
            <p:cNvSpPr txBox="1"/>
            <p:nvPr/>
          </p:nvSpPr>
          <p:spPr>
            <a:xfrm>
              <a:off x="1394803" y="2298696"/>
              <a:ext cx="4700905" cy="428625"/>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lvl="0">
                <a:spcBef>
                  <a:spcPct val="20000"/>
                </a:spcBef>
              </a:pPr>
              <a:r>
                <a:rPr lang="zh-CN" altLang="en-US" sz="2400" dirty="0"/>
                <a:t>切换前，保存进程上下文</a:t>
              </a:r>
            </a:p>
          </p:txBody>
        </p:sp>
        <p:pic>
          <p:nvPicPr>
            <p:cNvPr id="27" name="图片 26" descr="小点1.png"/>
            <p:cNvPicPr>
              <a:picLocks noChangeAspect="1"/>
            </p:cNvPicPr>
            <p:nvPr/>
          </p:nvPicPr>
          <p:blipFill>
            <a:blip r:embed="rId3" cstate="print"/>
            <a:stretch>
              <a:fillRect/>
            </a:stretch>
          </p:blipFill>
          <p:spPr>
            <a:xfrm>
              <a:off x="1262422" y="2778126"/>
              <a:ext cx="151066" cy="148997"/>
            </a:xfrm>
            <a:prstGeom prst="rect">
              <a:avLst/>
            </a:prstGeom>
            <a:effectLst/>
          </p:spPr>
        </p:pic>
        <p:sp>
          <p:nvSpPr>
            <p:cNvPr id="28" name="内容占位符 2"/>
            <p:cNvSpPr txBox="1"/>
            <p:nvPr/>
          </p:nvSpPr>
          <p:spPr>
            <a:xfrm>
              <a:off x="1394803" y="2635246"/>
              <a:ext cx="4700905" cy="428625"/>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lvl="0">
                <a:spcBef>
                  <a:spcPct val="20000"/>
                </a:spcBef>
              </a:pPr>
              <a:r>
                <a:rPr lang="zh-CN" altLang="en-US" sz="2400" dirty="0"/>
                <a:t>切换后，恢复进程上下文</a:t>
              </a:r>
            </a:p>
          </p:txBody>
        </p:sp>
        <p:pic>
          <p:nvPicPr>
            <p:cNvPr id="35" name="图片 34" descr="小点1.png"/>
            <p:cNvPicPr>
              <a:picLocks noChangeAspect="1"/>
            </p:cNvPicPr>
            <p:nvPr/>
          </p:nvPicPr>
          <p:blipFill>
            <a:blip r:embed="rId3" cstate="print"/>
            <a:stretch>
              <a:fillRect/>
            </a:stretch>
          </p:blipFill>
          <p:spPr>
            <a:xfrm>
              <a:off x="1262422" y="3105154"/>
              <a:ext cx="151066" cy="148997"/>
            </a:xfrm>
            <a:prstGeom prst="rect">
              <a:avLst/>
            </a:prstGeom>
            <a:effectLst/>
          </p:spPr>
        </p:pic>
        <p:sp>
          <p:nvSpPr>
            <p:cNvPr id="36" name="内容占位符 2"/>
            <p:cNvSpPr txBox="1"/>
            <p:nvPr/>
          </p:nvSpPr>
          <p:spPr>
            <a:xfrm>
              <a:off x="1394986" y="2962278"/>
              <a:ext cx="4105708"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lvl="0">
                <a:spcBef>
                  <a:spcPct val="20000"/>
                </a:spcBef>
              </a:pPr>
              <a:r>
                <a:rPr lang="zh-CN" altLang="en-US" sz="2400" dirty="0"/>
                <a:t>快速切换</a:t>
              </a:r>
            </a:p>
          </p:txBody>
        </p:sp>
      </p:grpSp>
      <p:grpSp>
        <p:nvGrpSpPr>
          <p:cNvPr id="37" name="组合 36"/>
          <p:cNvGrpSpPr/>
          <p:nvPr/>
        </p:nvGrpSpPr>
        <p:grpSpPr>
          <a:xfrm>
            <a:off x="844893" y="1663176"/>
            <a:ext cx="8292465" cy="1171979"/>
            <a:chOff x="844893" y="805925"/>
            <a:chExt cx="8292465" cy="1171979"/>
          </a:xfrm>
        </p:grpSpPr>
        <p:sp>
          <p:nvSpPr>
            <p:cNvPr id="38" name="内容占位符 2"/>
            <p:cNvSpPr txBox="1"/>
            <p:nvPr/>
          </p:nvSpPr>
          <p:spPr>
            <a:xfrm>
              <a:off x="1163663" y="805925"/>
              <a:ext cx="7973695" cy="1000125"/>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indent="0">
                <a:spcBef>
                  <a:spcPct val="20000"/>
                </a:spcBef>
              </a:pPr>
              <a:r>
                <a:rPr lang="zh-CN" altLang="en-US" sz="2400" dirty="0"/>
                <a:t>进程切换   暂停当前运行进程</a:t>
              </a:r>
              <a:endParaRPr lang="en-US" altLang="zh-CN" sz="2400" dirty="0"/>
            </a:p>
            <a:p>
              <a:pPr marL="0" indent="0">
                <a:spcBef>
                  <a:spcPct val="20000"/>
                </a:spcBef>
              </a:pPr>
              <a:r>
                <a:rPr lang="zh-CN" altLang="en-US" sz="2400" dirty="0"/>
                <a:t>   选择一个可以运行的进程来运行</a:t>
              </a:r>
            </a:p>
          </p:txBody>
        </p:sp>
        <p:sp>
          <p:nvSpPr>
            <p:cNvPr id="39" name="TextBox 11"/>
            <p:cNvSpPr txBox="1"/>
            <p:nvPr/>
          </p:nvSpPr>
          <p:spPr>
            <a:xfrm>
              <a:off x="844893" y="817238"/>
              <a:ext cx="433390" cy="460375"/>
            </a:xfrm>
            <a:prstGeom prst="rect">
              <a:avLst/>
            </a:prstGeom>
            <a:noFill/>
            <a:effectLst/>
          </p:spPr>
          <p:txBody>
            <a:bodyPr wrap="square" rtlCol="0">
              <a:spAutoFit/>
            </a:bodyPr>
            <a:lstStyle/>
            <a:p>
              <a:pPr marL="342900" indent="-342900">
                <a:spcBef>
                  <a:spcPct val="20000"/>
                </a:spcBef>
              </a:pPr>
              <a:r>
                <a:rPr lang="zh-CN" altLang="en-US" sz="2400" b="1" dirty="0">
                  <a:solidFill>
                    <a:srgbClr val="11576A"/>
                  </a:solidFill>
                  <a:latin typeface="张海山锐谐体2.0-授权联系：Samtype@QQ.com" pitchFamily="2" charset="-122"/>
                  <a:ea typeface="张海山锐谐体2.0-授权联系：Samtype@QQ.com" pitchFamily="2" charset="-122"/>
                </a:rPr>
                <a:t>■</a:t>
              </a:r>
            </a:p>
          </p:txBody>
        </p:sp>
        <p:pic>
          <p:nvPicPr>
            <p:cNvPr id="40" name="图片 39" descr="小点1.png"/>
            <p:cNvPicPr>
              <a:picLocks noChangeAspect="1"/>
            </p:cNvPicPr>
            <p:nvPr/>
          </p:nvPicPr>
          <p:blipFill>
            <a:blip r:embed="rId3" cstate="print"/>
            <a:stretch>
              <a:fillRect/>
            </a:stretch>
          </p:blipFill>
          <p:spPr>
            <a:xfrm>
              <a:off x="1262422" y="1420291"/>
              <a:ext cx="151066" cy="148997"/>
            </a:xfrm>
            <a:prstGeom prst="rect">
              <a:avLst/>
            </a:prstGeom>
            <a:effectLst/>
          </p:spPr>
        </p:pic>
        <p:pic>
          <p:nvPicPr>
            <p:cNvPr id="41" name="图片 40" descr="小点1.png"/>
            <p:cNvPicPr>
              <a:picLocks noChangeAspect="1"/>
            </p:cNvPicPr>
            <p:nvPr/>
          </p:nvPicPr>
          <p:blipFill>
            <a:blip r:embed="rId3" cstate="print"/>
            <a:stretch>
              <a:fillRect/>
            </a:stretch>
          </p:blipFill>
          <p:spPr>
            <a:xfrm>
              <a:off x="1262422" y="1828907"/>
              <a:ext cx="151066" cy="148997"/>
            </a:xfrm>
            <a:prstGeom prst="rect">
              <a:avLst/>
            </a:prstGeom>
            <a:effectLst/>
          </p:spPr>
        </p:pic>
      </p:grpSp>
      <p:grpSp>
        <p:nvGrpSpPr>
          <p:cNvPr id="113" name="组合 112"/>
          <p:cNvGrpSpPr/>
          <p:nvPr/>
        </p:nvGrpSpPr>
        <p:grpSpPr>
          <a:xfrm>
            <a:off x="845185" y="4654550"/>
            <a:ext cx="7834630" cy="1500505"/>
            <a:chOff x="1331" y="7330"/>
            <a:chExt cx="12338" cy="2363"/>
          </a:xfrm>
        </p:grpSpPr>
        <p:sp>
          <p:nvSpPr>
            <p:cNvPr id="43" name="内容占位符 2"/>
            <p:cNvSpPr txBox="1"/>
            <p:nvPr/>
          </p:nvSpPr>
          <p:spPr>
            <a:xfrm>
              <a:off x="1800" y="7330"/>
              <a:ext cx="11869" cy="675"/>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lvl="0">
                <a:spcBef>
                  <a:spcPct val="20000"/>
                </a:spcBef>
              </a:pPr>
              <a:r>
                <a:rPr lang="zh-CN" altLang="en-US" sz="2400" dirty="0"/>
                <a:t>上下文中包含了进程运行状态相关的信息</a:t>
              </a:r>
            </a:p>
          </p:txBody>
        </p:sp>
        <p:sp>
          <p:nvSpPr>
            <p:cNvPr id="74" name="TextBox 17"/>
            <p:cNvSpPr txBox="1"/>
            <p:nvPr/>
          </p:nvSpPr>
          <p:spPr>
            <a:xfrm>
              <a:off x="1331" y="7351"/>
              <a:ext cx="683" cy="725"/>
            </a:xfrm>
            <a:prstGeom prst="rect">
              <a:avLst/>
            </a:prstGeom>
            <a:noFill/>
            <a:effectLst/>
          </p:spPr>
          <p:txBody>
            <a:bodyPr wrap="square" rtlCol="0">
              <a:spAutoFit/>
            </a:bodyPr>
            <a:lstStyle/>
            <a:p>
              <a:pPr marL="342900" indent="-342900">
                <a:spcBef>
                  <a:spcPct val="20000"/>
                </a:spcBef>
              </a:pPr>
              <a:r>
                <a:rPr lang="zh-CN" altLang="en-US" sz="2400" b="1" dirty="0">
                  <a:solidFill>
                    <a:srgbClr val="11576A"/>
                  </a:solidFill>
                  <a:latin typeface="张海山锐谐体2.0-授权联系：Samtype@QQ.com" pitchFamily="2" charset="-122"/>
                  <a:ea typeface="张海山锐谐体2.0-授权联系：Samtype@QQ.com" pitchFamily="2" charset="-122"/>
                </a:rPr>
                <a:t>■</a:t>
              </a:r>
            </a:p>
          </p:txBody>
        </p:sp>
        <p:pic>
          <p:nvPicPr>
            <p:cNvPr id="75" name="图片 74" descr="小点1.png"/>
            <p:cNvPicPr>
              <a:picLocks noChangeAspect="1"/>
            </p:cNvPicPr>
            <p:nvPr/>
          </p:nvPicPr>
          <p:blipFill>
            <a:blip r:embed="rId3" cstate="print"/>
            <a:stretch>
              <a:fillRect/>
            </a:stretch>
          </p:blipFill>
          <p:spPr>
            <a:xfrm>
              <a:off x="1988" y="8108"/>
              <a:ext cx="238" cy="235"/>
            </a:xfrm>
            <a:prstGeom prst="rect">
              <a:avLst/>
            </a:prstGeom>
            <a:effectLst/>
          </p:spPr>
        </p:pic>
        <p:sp>
          <p:nvSpPr>
            <p:cNvPr id="77" name="内容占位符 2"/>
            <p:cNvSpPr txBox="1"/>
            <p:nvPr/>
          </p:nvSpPr>
          <p:spPr>
            <a:xfrm>
              <a:off x="2197" y="7908"/>
              <a:ext cx="10395" cy="675"/>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lvl="0">
                <a:spcBef>
                  <a:spcPct val="20000"/>
                </a:spcBef>
              </a:pPr>
              <a:r>
                <a:rPr lang="zh-CN" altLang="en-US" sz="2400" dirty="0"/>
                <a:t>寄存器 (PC, SP, …</a:t>
              </a:r>
              <a:r>
                <a:rPr lang="en-US" altLang="zh-CN" sz="2400" dirty="0"/>
                <a:t>)</a:t>
              </a:r>
            </a:p>
          </p:txBody>
        </p:sp>
        <p:pic>
          <p:nvPicPr>
            <p:cNvPr id="79" name="图片 78" descr="小点1.png"/>
            <p:cNvPicPr>
              <a:picLocks noChangeAspect="1"/>
            </p:cNvPicPr>
            <p:nvPr/>
          </p:nvPicPr>
          <p:blipFill>
            <a:blip r:embed="rId3" cstate="print"/>
            <a:stretch>
              <a:fillRect/>
            </a:stretch>
          </p:blipFill>
          <p:spPr>
            <a:xfrm>
              <a:off x="1988" y="8698"/>
              <a:ext cx="238" cy="235"/>
            </a:xfrm>
            <a:prstGeom prst="rect">
              <a:avLst/>
            </a:prstGeom>
            <a:effectLst/>
          </p:spPr>
        </p:pic>
        <p:sp>
          <p:nvSpPr>
            <p:cNvPr id="81" name="内容占位符 2"/>
            <p:cNvSpPr txBox="1"/>
            <p:nvPr/>
          </p:nvSpPr>
          <p:spPr>
            <a:xfrm>
              <a:off x="2197" y="8450"/>
              <a:ext cx="7643" cy="680"/>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lvl="0">
                <a:spcBef>
                  <a:spcPct val="20000"/>
                </a:spcBef>
              </a:pPr>
              <a:r>
                <a:rPr lang="zh-CN" altLang="en-US" sz="2400" dirty="0"/>
                <a:t>CPU状态</a:t>
              </a:r>
              <a:endParaRPr lang="en-US" altLang="zh-CN" sz="2400" dirty="0"/>
            </a:p>
            <a:p>
              <a:pPr lvl="0">
                <a:spcBef>
                  <a:spcPct val="20000"/>
                </a:spcBef>
              </a:pPr>
              <a:endParaRPr lang="zh-CN" altLang="en-US" sz="2400" dirty="0"/>
            </a:p>
          </p:txBody>
        </p:sp>
        <p:pic>
          <p:nvPicPr>
            <p:cNvPr id="89" name="图片 88" descr="小点1.png"/>
            <p:cNvPicPr>
              <a:picLocks noChangeAspect="1"/>
            </p:cNvPicPr>
            <p:nvPr/>
          </p:nvPicPr>
          <p:blipFill>
            <a:blip r:embed="rId3" cstate="print"/>
            <a:stretch>
              <a:fillRect/>
            </a:stretch>
          </p:blipFill>
          <p:spPr>
            <a:xfrm>
              <a:off x="1988" y="9280"/>
              <a:ext cx="238" cy="235"/>
            </a:xfrm>
            <a:prstGeom prst="rect">
              <a:avLst/>
            </a:prstGeom>
            <a:effectLst/>
          </p:spPr>
        </p:pic>
        <p:sp>
          <p:nvSpPr>
            <p:cNvPr id="111" name="内容占位符 2"/>
            <p:cNvSpPr txBox="1"/>
            <p:nvPr/>
          </p:nvSpPr>
          <p:spPr>
            <a:xfrm>
              <a:off x="2202" y="9013"/>
              <a:ext cx="7643" cy="680"/>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lvl="0">
                <a:spcBef>
                  <a:spcPct val="20000"/>
                </a:spcBef>
              </a:pPr>
              <a:r>
                <a:rPr lang="zh-CN" altLang="en-US" sz="2400" dirty="0"/>
                <a:t>内存地址空间</a:t>
              </a:r>
            </a:p>
          </p:txBody>
        </p:sp>
      </p:gr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3"/>
                                        </p:tgtEl>
                                        <p:attrNameLst>
                                          <p:attrName>style.visibility</p:attrName>
                                        </p:attrNameLst>
                                      </p:cBhvr>
                                      <p:to>
                                        <p:strVal val="visible"/>
                                      </p:to>
                                    </p:set>
                                    <p:animEffect transition="in" filter="wipe(left)">
                                      <p:cBhvr>
                                        <p:cTn id="17"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进程切换</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118" name="标题 1"/>
          <p:cNvSpPr txBox="1"/>
          <p:nvPr/>
        </p:nvSpPr>
        <p:spPr>
          <a:xfrm>
            <a:off x="1677641" y="1683370"/>
            <a:ext cx="8229600" cy="508383"/>
          </a:xfrm>
          <a:prstGeom prst="rect">
            <a:avLst/>
          </a:prstGeom>
        </p:spPr>
        <p:txBody>
          <a:bodyPr/>
          <a:lstStyle>
            <a:lvl1pPr>
              <a:defRPr sz="3000" b="1">
                <a:solidFill>
                  <a:srgbClr val="11576A"/>
                </a:solidFill>
                <a:latin typeface="微软雅黑" panose="020B0503020204020204" pitchFamily="34" charset="-122"/>
                <a:ea typeface="微软雅黑" panose="020B0503020204020204" pitchFamily="34" charset="-122"/>
              </a:defRPr>
            </a:lvl1pPr>
          </a:lstStyle>
          <a:p>
            <a:pPr lvl="0" algn="ctr">
              <a:spcBef>
                <a:spcPct val="0"/>
              </a:spcBef>
            </a:pPr>
            <a:r>
              <a:rPr lang="zh-CN" altLang="en-US" dirty="0"/>
              <a:t>上下文切换图示</a:t>
            </a:r>
            <a:endParaRPr lang="zh-CN" altLang="en-US" dirty="0">
              <a:cs typeface="+mj-cs"/>
            </a:endParaRPr>
          </a:p>
        </p:txBody>
      </p:sp>
      <p:grpSp>
        <p:nvGrpSpPr>
          <p:cNvPr id="121" name="组合 120"/>
          <p:cNvGrpSpPr/>
          <p:nvPr/>
        </p:nvGrpSpPr>
        <p:grpSpPr>
          <a:xfrm>
            <a:off x="7656840" y="4064952"/>
            <a:ext cx="705903" cy="756000"/>
            <a:chOff x="5857884" y="2495232"/>
            <a:chExt cx="705903" cy="756000"/>
          </a:xfrm>
        </p:grpSpPr>
        <p:sp>
          <p:nvSpPr>
            <p:cNvPr id="122" name="TextBox 8"/>
            <p:cNvSpPr txBox="1"/>
            <p:nvPr/>
          </p:nvSpPr>
          <p:spPr>
            <a:xfrm>
              <a:off x="5942282" y="2705878"/>
              <a:ext cx="621505" cy="307777"/>
            </a:xfrm>
            <a:prstGeom prst="rect">
              <a:avLst/>
            </a:prstGeom>
            <a:noFill/>
          </p:spPr>
          <p:txBody>
            <a:bodyPr wrap="square" rtlCol="0">
              <a:spAutoFit/>
            </a:bodyPr>
            <a:lstStyle/>
            <a:p>
              <a:r>
                <a:rPr lang="zh-CN" altLang="en-US" sz="1400" b="1" dirty="0">
                  <a:solidFill>
                    <a:srgbClr val="11576A"/>
                  </a:solidFill>
                  <a:latin typeface="+mn-ea"/>
                </a:rPr>
                <a:t>运行</a:t>
              </a:r>
            </a:p>
          </p:txBody>
        </p:sp>
        <p:sp>
          <p:nvSpPr>
            <p:cNvPr id="131" name="下箭头 130"/>
            <p:cNvSpPr/>
            <p:nvPr/>
          </p:nvSpPr>
          <p:spPr>
            <a:xfrm>
              <a:off x="5857884" y="2495232"/>
              <a:ext cx="142876" cy="756000"/>
            </a:xfrm>
            <a:prstGeom prst="downArrow">
              <a:avLst/>
            </a:prstGeom>
            <a:gradFill>
              <a:gsLst>
                <a:gs pos="100000">
                  <a:srgbClr val="11576A"/>
                </a:gs>
                <a:gs pos="0">
                  <a:srgbClr val="0EB1C8"/>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32" name="组合 131"/>
          <p:cNvGrpSpPr/>
          <p:nvPr/>
        </p:nvGrpSpPr>
        <p:grpSpPr>
          <a:xfrm>
            <a:off x="2798908" y="3076642"/>
            <a:ext cx="956657" cy="2636469"/>
            <a:chOff x="999952" y="1506921"/>
            <a:chExt cx="956657" cy="2636469"/>
          </a:xfrm>
        </p:grpSpPr>
        <p:grpSp>
          <p:nvGrpSpPr>
            <p:cNvPr id="140" name="组合 139"/>
            <p:cNvGrpSpPr/>
            <p:nvPr/>
          </p:nvGrpSpPr>
          <p:grpSpPr>
            <a:xfrm>
              <a:off x="1770678" y="1637136"/>
              <a:ext cx="185931" cy="2501613"/>
              <a:chOff x="2199306" y="1637136"/>
              <a:chExt cx="185931" cy="2501613"/>
            </a:xfrm>
          </p:grpSpPr>
          <p:cxnSp>
            <p:nvCxnSpPr>
              <p:cNvPr id="141" name="直接连接符 140"/>
              <p:cNvCxnSpPr/>
              <p:nvPr/>
            </p:nvCxnSpPr>
            <p:spPr>
              <a:xfrm>
                <a:off x="2285984" y="1637136"/>
                <a:ext cx="0" cy="2500025"/>
              </a:xfrm>
              <a:prstGeom prst="line">
                <a:avLst/>
              </a:prstGeom>
              <a:ln w="508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a:off x="2205237" y="1643056"/>
                <a:ext cx="180000" cy="158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2199306" y="4137161"/>
                <a:ext cx="180000" cy="158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151" name="右大括号 150"/>
            <p:cNvSpPr/>
            <p:nvPr/>
          </p:nvSpPr>
          <p:spPr>
            <a:xfrm flipH="1">
              <a:off x="1506527" y="1506921"/>
              <a:ext cx="229406" cy="2636469"/>
            </a:xfrm>
            <a:prstGeom prst="rightBrace">
              <a:avLst>
                <a:gd name="adj1" fmla="val 48192"/>
                <a:gd name="adj2" fmla="val 50000"/>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2" name="TextBox 37"/>
            <p:cNvSpPr txBox="1"/>
            <p:nvPr/>
          </p:nvSpPr>
          <p:spPr>
            <a:xfrm>
              <a:off x="999952" y="2669737"/>
              <a:ext cx="543739" cy="307777"/>
            </a:xfrm>
            <a:prstGeom prst="rect">
              <a:avLst/>
            </a:prstGeom>
            <a:noFill/>
          </p:spPr>
          <p:txBody>
            <a:bodyPr wrap="none" rtlCol="0">
              <a:spAutoFit/>
            </a:bodyPr>
            <a:lstStyle/>
            <a:p>
              <a:r>
                <a:rPr lang="zh-CN" altLang="en-US" sz="1400" b="1" dirty="0">
                  <a:solidFill>
                    <a:srgbClr val="11576A"/>
                  </a:solidFill>
                  <a:latin typeface="+mn-ea"/>
                </a:rPr>
                <a:t>空闲</a:t>
              </a:r>
            </a:p>
          </p:txBody>
        </p:sp>
      </p:grpSp>
      <p:grpSp>
        <p:nvGrpSpPr>
          <p:cNvPr id="153" name="组合 152"/>
          <p:cNvGrpSpPr/>
          <p:nvPr/>
        </p:nvGrpSpPr>
        <p:grpSpPr>
          <a:xfrm>
            <a:off x="3108401" y="2744735"/>
            <a:ext cx="619349" cy="455933"/>
            <a:chOff x="1310607" y="1378523"/>
            <a:chExt cx="619349" cy="455933"/>
          </a:xfrm>
        </p:grpSpPr>
        <p:sp>
          <p:nvSpPr>
            <p:cNvPr id="154" name="下箭头 153"/>
            <p:cNvSpPr/>
            <p:nvPr/>
          </p:nvSpPr>
          <p:spPr>
            <a:xfrm>
              <a:off x="1798618" y="1400775"/>
              <a:ext cx="131338" cy="433681"/>
            </a:xfrm>
            <a:prstGeom prst="downArrow">
              <a:avLst/>
            </a:prstGeom>
            <a:gradFill>
              <a:gsLst>
                <a:gs pos="100000">
                  <a:srgbClr val="11576A"/>
                </a:gs>
                <a:gs pos="0">
                  <a:srgbClr val="0EB1C8"/>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6" name="TextBox 39"/>
            <p:cNvSpPr txBox="1"/>
            <p:nvPr/>
          </p:nvSpPr>
          <p:spPr>
            <a:xfrm>
              <a:off x="1310607" y="1378523"/>
              <a:ext cx="554678" cy="307777"/>
            </a:xfrm>
            <a:prstGeom prst="rect">
              <a:avLst/>
            </a:prstGeom>
            <a:noFill/>
          </p:spPr>
          <p:txBody>
            <a:bodyPr wrap="square" rtlCol="0">
              <a:spAutoFit/>
            </a:bodyPr>
            <a:lstStyle/>
            <a:p>
              <a:r>
                <a:rPr lang="zh-CN" altLang="en-US" sz="1400" b="1" dirty="0">
                  <a:solidFill>
                    <a:srgbClr val="11576A"/>
                  </a:solidFill>
                  <a:latin typeface="+mn-ea"/>
                </a:rPr>
                <a:t>运行</a:t>
              </a:r>
            </a:p>
          </p:txBody>
        </p:sp>
      </p:grpSp>
      <p:grpSp>
        <p:nvGrpSpPr>
          <p:cNvPr id="157" name="组合 156"/>
          <p:cNvGrpSpPr/>
          <p:nvPr/>
        </p:nvGrpSpPr>
        <p:grpSpPr>
          <a:xfrm>
            <a:off x="3081642" y="5708671"/>
            <a:ext cx="642943" cy="313718"/>
            <a:chOff x="1285851" y="4143386"/>
            <a:chExt cx="642943" cy="313718"/>
          </a:xfrm>
        </p:grpSpPr>
        <p:sp>
          <p:nvSpPr>
            <p:cNvPr id="164" name="下箭头 163"/>
            <p:cNvSpPr/>
            <p:nvPr/>
          </p:nvSpPr>
          <p:spPr>
            <a:xfrm>
              <a:off x="1785918" y="4169104"/>
              <a:ext cx="142876" cy="288000"/>
            </a:xfrm>
            <a:prstGeom prst="downArrow">
              <a:avLst/>
            </a:prstGeom>
            <a:gradFill>
              <a:gsLst>
                <a:gs pos="100000">
                  <a:srgbClr val="11576A"/>
                </a:gs>
                <a:gs pos="0">
                  <a:srgbClr val="0EB1C8"/>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5" name="TextBox 40"/>
            <p:cNvSpPr txBox="1"/>
            <p:nvPr/>
          </p:nvSpPr>
          <p:spPr>
            <a:xfrm>
              <a:off x="1285851" y="4143386"/>
              <a:ext cx="579434" cy="307777"/>
            </a:xfrm>
            <a:prstGeom prst="rect">
              <a:avLst/>
            </a:prstGeom>
            <a:noFill/>
          </p:spPr>
          <p:txBody>
            <a:bodyPr wrap="square" rtlCol="0">
              <a:spAutoFit/>
            </a:bodyPr>
            <a:lstStyle/>
            <a:p>
              <a:r>
                <a:rPr lang="zh-CN" altLang="en-US" sz="1400" b="1" dirty="0">
                  <a:solidFill>
                    <a:srgbClr val="11576A"/>
                  </a:solidFill>
                  <a:latin typeface="+mn-ea"/>
                </a:rPr>
                <a:t>运行</a:t>
              </a:r>
            </a:p>
          </p:txBody>
        </p:sp>
      </p:grpSp>
      <p:grpSp>
        <p:nvGrpSpPr>
          <p:cNvPr id="166" name="组合 165"/>
          <p:cNvGrpSpPr/>
          <p:nvPr/>
        </p:nvGrpSpPr>
        <p:grpSpPr>
          <a:xfrm>
            <a:off x="3810745" y="3069900"/>
            <a:ext cx="2007756" cy="176220"/>
            <a:chOff x="2011790" y="1500180"/>
            <a:chExt cx="2007756" cy="176220"/>
          </a:xfrm>
        </p:grpSpPr>
        <p:cxnSp>
          <p:nvCxnSpPr>
            <p:cNvPr id="167" name="直接连接符 166"/>
            <p:cNvCxnSpPr/>
            <p:nvPr/>
          </p:nvCxnSpPr>
          <p:spPr>
            <a:xfrm>
              <a:off x="3022649" y="1501768"/>
              <a:ext cx="996897" cy="0"/>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68" name="直接箭头连接符 167"/>
            <p:cNvCxnSpPr/>
            <p:nvPr/>
          </p:nvCxnSpPr>
          <p:spPr>
            <a:xfrm rot="16200000" flipH="1">
              <a:off x="3919420" y="1588289"/>
              <a:ext cx="176220" cy="1"/>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flipV="1">
              <a:off x="2011790" y="1506922"/>
              <a:ext cx="1045730" cy="134359"/>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grpSp>
      <p:grpSp>
        <p:nvGrpSpPr>
          <p:cNvPr id="170" name="组合 169"/>
          <p:cNvGrpSpPr/>
          <p:nvPr/>
        </p:nvGrpSpPr>
        <p:grpSpPr>
          <a:xfrm>
            <a:off x="5799453" y="4070033"/>
            <a:ext cx="1728793" cy="242685"/>
            <a:chOff x="4000497" y="2500312"/>
            <a:chExt cx="1728793" cy="242685"/>
          </a:xfrm>
        </p:grpSpPr>
        <p:cxnSp>
          <p:nvCxnSpPr>
            <p:cNvPr id="171" name="直接连接符 170"/>
            <p:cNvCxnSpPr/>
            <p:nvPr/>
          </p:nvCxnSpPr>
          <p:spPr>
            <a:xfrm rot="5400000">
              <a:off x="3912874" y="2652997"/>
              <a:ext cx="180000" cy="0"/>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p:nvPr/>
          </p:nvCxnSpPr>
          <p:spPr>
            <a:xfrm rot="5400000" flipH="1" flipV="1">
              <a:off x="4396170" y="2318953"/>
              <a:ext cx="8753" cy="800100"/>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73" name="直接箭头连接符 172"/>
            <p:cNvCxnSpPr/>
            <p:nvPr/>
          </p:nvCxnSpPr>
          <p:spPr>
            <a:xfrm flipV="1">
              <a:off x="4800596" y="2500312"/>
              <a:ext cx="928694" cy="214314"/>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4" name="组合 173"/>
          <p:cNvGrpSpPr/>
          <p:nvPr/>
        </p:nvGrpSpPr>
        <p:grpSpPr>
          <a:xfrm>
            <a:off x="5794693" y="4628836"/>
            <a:ext cx="1744670" cy="214309"/>
            <a:chOff x="3995738" y="3059115"/>
            <a:chExt cx="1744670" cy="214309"/>
          </a:xfrm>
        </p:grpSpPr>
        <p:cxnSp>
          <p:nvCxnSpPr>
            <p:cNvPr id="175" name="直接连接符 174"/>
            <p:cNvCxnSpPr/>
            <p:nvPr/>
          </p:nvCxnSpPr>
          <p:spPr>
            <a:xfrm rot="10800000">
              <a:off x="4840408" y="3071132"/>
              <a:ext cx="900000" cy="142876"/>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rot="10800000">
              <a:off x="3995738" y="3071132"/>
              <a:ext cx="857256"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77" name="直接箭头连接符 176"/>
            <p:cNvCxnSpPr/>
            <p:nvPr/>
          </p:nvCxnSpPr>
          <p:spPr>
            <a:xfrm rot="16200000" flipH="1">
              <a:off x="3890966" y="3163888"/>
              <a:ext cx="214309" cy="4764"/>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8" name="组合 177"/>
          <p:cNvGrpSpPr/>
          <p:nvPr/>
        </p:nvGrpSpPr>
        <p:grpSpPr>
          <a:xfrm>
            <a:off x="3749635" y="5706882"/>
            <a:ext cx="2114907" cy="223552"/>
            <a:chOff x="1950679" y="4167311"/>
            <a:chExt cx="2114907" cy="223552"/>
          </a:xfrm>
        </p:grpSpPr>
        <p:cxnSp>
          <p:nvCxnSpPr>
            <p:cNvPr id="179" name="直接连接符 178"/>
            <p:cNvCxnSpPr>
              <a:stCxn id="193" idx="2"/>
            </p:cNvCxnSpPr>
            <p:nvPr/>
          </p:nvCxnSpPr>
          <p:spPr>
            <a:xfrm>
              <a:off x="4052735" y="4202883"/>
              <a:ext cx="815" cy="181792"/>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flipH="1" flipV="1">
              <a:off x="3057520" y="4384675"/>
              <a:ext cx="1008066" cy="6188"/>
            </a:xfrm>
            <a:prstGeom prst="line">
              <a:avLst/>
            </a:prstGeom>
            <a:ln w="28575">
              <a:solidFill>
                <a:srgbClr val="11576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flipH="1" flipV="1">
              <a:off x="1950679" y="4167311"/>
              <a:ext cx="1128630" cy="217364"/>
            </a:xfrm>
            <a:prstGeom prst="line">
              <a:avLst/>
            </a:prstGeom>
            <a:ln w="28575">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82" name="组合 181"/>
          <p:cNvGrpSpPr/>
          <p:nvPr/>
        </p:nvGrpSpPr>
        <p:grpSpPr>
          <a:xfrm>
            <a:off x="4942196" y="3855719"/>
            <a:ext cx="1809765" cy="276999"/>
            <a:chOff x="3643306" y="1895467"/>
            <a:chExt cx="1809765" cy="276999"/>
          </a:xfrm>
        </p:grpSpPr>
        <p:sp>
          <p:nvSpPr>
            <p:cNvPr id="183" name="矩形 182"/>
            <p:cNvSpPr/>
            <p:nvPr/>
          </p:nvSpPr>
          <p:spPr>
            <a:xfrm>
              <a:off x="3643306" y="1928808"/>
              <a:ext cx="1785950" cy="214314"/>
            </a:xfrm>
            <a:prstGeom prst="rect">
              <a:avLst/>
            </a:prstGeom>
            <a:gradFill>
              <a:gsLst>
                <a:gs pos="100000">
                  <a:srgbClr val="11576A"/>
                </a:gs>
                <a:gs pos="0">
                  <a:srgbClr val="0EB1C8"/>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4" name="TextBox 23"/>
            <p:cNvSpPr txBox="1"/>
            <p:nvPr/>
          </p:nvSpPr>
          <p:spPr>
            <a:xfrm>
              <a:off x="3667121" y="1895467"/>
              <a:ext cx="1785950" cy="276999"/>
            </a:xfrm>
            <a:prstGeom prst="rect">
              <a:avLst/>
            </a:prstGeom>
            <a:noFill/>
          </p:spPr>
          <p:txBody>
            <a:bodyPr wrap="square" rtlCol="0">
              <a:spAutoFit/>
            </a:bodyPr>
            <a:lstStyle/>
            <a:p>
              <a:r>
                <a:rPr lang="zh-CN" altLang="en-US" sz="1200" b="1" spc="-60" dirty="0">
                  <a:solidFill>
                    <a:schemeClr val="bg1"/>
                  </a:solidFill>
                  <a:latin typeface="+mn-ea"/>
                </a:rPr>
                <a:t>从</a:t>
              </a:r>
              <a:r>
                <a:rPr lang="en-US" altLang="zh-CN" sz="1200" b="1" spc="-60" dirty="0">
                  <a:solidFill>
                    <a:schemeClr val="bg1"/>
                  </a:solidFill>
                  <a:latin typeface="+mn-ea"/>
                </a:rPr>
                <a:t>PCB</a:t>
              </a:r>
              <a:r>
                <a:rPr lang="en-US" altLang="zh-CN" sz="1200" b="1" spc="-60" baseline="-25000" dirty="0">
                  <a:solidFill>
                    <a:schemeClr val="bg1"/>
                  </a:solidFill>
                  <a:latin typeface="+mn-ea"/>
                </a:rPr>
                <a:t>1</a:t>
              </a:r>
              <a:r>
                <a:rPr lang="zh-CN" altLang="en-US" sz="1200" b="1" dirty="0">
                  <a:solidFill>
                    <a:schemeClr val="bg1"/>
                  </a:solidFill>
                  <a:latin typeface="+mn-ea"/>
                </a:rPr>
                <a:t>恢复进程状态</a:t>
              </a:r>
              <a:endParaRPr lang="zh-CN" altLang="en-US" sz="1200" b="1" spc="-60" dirty="0">
                <a:solidFill>
                  <a:schemeClr val="bg1"/>
                </a:solidFill>
                <a:latin typeface="+mn-ea"/>
              </a:endParaRPr>
            </a:p>
          </p:txBody>
        </p:sp>
      </p:grpSp>
      <p:grpSp>
        <p:nvGrpSpPr>
          <p:cNvPr id="185" name="组合 184"/>
          <p:cNvGrpSpPr/>
          <p:nvPr/>
        </p:nvGrpSpPr>
        <p:grpSpPr>
          <a:xfrm>
            <a:off x="4856476" y="2760334"/>
            <a:ext cx="1895485" cy="1107527"/>
            <a:chOff x="3057520" y="1190613"/>
            <a:chExt cx="1895485" cy="1107527"/>
          </a:xfrm>
        </p:grpSpPr>
        <p:grpSp>
          <p:nvGrpSpPr>
            <p:cNvPr id="186" name="组合 185"/>
            <p:cNvGrpSpPr/>
            <p:nvPr/>
          </p:nvGrpSpPr>
          <p:grpSpPr>
            <a:xfrm>
              <a:off x="3143240" y="1643056"/>
              <a:ext cx="1809765" cy="276999"/>
              <a:chOff x="3643306" y="1895467"/>
              <a:chExt cx="1809765" cy="276999"/>
            </a:xfrm>
          </p:grpSpPr>
          <p:sp>
            <p:nvSpPr>
              <p:cNvPr id="187" name="矩形 186"/>
              <p:cNvSpPr/>
              <p:nvPr/>
            </p:nvSpPr>
            <p:spPr>
              <a:xfrm>
                <a:off x="3643306" y="1928808"/>
                <a:ext cx="1785950" cy="214314"/>
              </a:xfrm>
              <a:prstGeom prst="rect">
                <a:avLst/>
              </a:prstGeom>
              <a:gradFill>
                <a:gsLst>
                  <a:gs pos="100000">
                    <a:srgbClr val="11576A"/>
                  </a:gs>
                  <a:gs pos="0">
                    <a:srgbClr val="0EB1C8"/>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8" name="TextBox 19"/>
              <p:cNvSpPr txBox="1"/>
              <p:nvPr/>
            </p:nvSpPr>
            <p:spPr>
              <a:xfrm>
                <a:off x="3667121" y="1895467"/>
                <a:ext cx="1785950" cy="276999"/>
              </a:xfrm>
              <a:prstGeom prst="rect">
                <a:avLst/>
              </a:prstGeom>
              <a:noFill/>
            </p:spPr>
            <p:txBody>
              <a:bodyPr wrap="square" rtlCol="0">
                <a:spAutoFit/>
              </a:bodyPr>
              <a:lstStyle/>
              <a:p>
                <a:r>
                  <a:rPr lang="zh-CN" altLang="en-US" sz="1200" b="1" dirty="0">
                    <a:solidFill>
                      <a:schemeClr val="bg1"/>
                    </a:solidFill>
                    <a:latin typeface="+mn-ea"/>
                  </a:rPr>
                  <a:t>保存进程状态到</a:t>
                </a:r>
                <a:r>
                  <a:rPr lang="en-US" altLang="zh-CN" sz="1200" b="1" dirty="0">
                    <a:solidFill>
                      <a:schemeClr val="bg1"/>
                    </a:solidFill>
                    <a:latin typeface="+mn-ea"/>
                  </a:rPr>
                  <a:t>PCB</a:t>
                </a:r>
                <a:r>
                  <a:rPr lang="en-US" altLang="zh-CN" sz="1200" b="1" baseline="-25000" dirty="0">
                    <a:solidFill>
                      <a:schemeClr val="bg1"/>
                    </a:solidFill>
                    <a:latin typeface="+mn-ea"/>
                  </a:rPr>
                  <a:t>0</a:t>
                </a:r>
                <a:endParaRPr lang="zh-CN" altLang="en-US" sz="1200" b="1" dirty="0">
                  <a:solidFill>
                    <a:schemeClr val="bg1"/>
                  </a:solidFill>
                  <a:latin typeface="+mn-ea"/>
                </a:endParaRPr>
              </a:p>
            </p:txBody>
          </p:sp>
        </p:grpSp>
        <p:sp>
          <p:nvSpPr>
            <p:cNvPr id="189" name="TextBox 27"/>
            <p:cNvSpPr txBox="1"/>
            <p:nvPr/>
          </p:nvSpPr>
          <p:spPr>
            <a:xfrm>
              <a:off x="3057520" y="1190613"/>
              <a:ext cx="1658496" cy="276999"/>
            </a:xfrm>
            <a:prstGeom prst="rect">
              <a:avLst/>
            </a:prstGeom>
            <a:noFill/>
          </p:spPr>
          <p:txBody>
            <a:bodyPr wrap="square" rtlCol="0">
              <a:spAutoFit/>
            </a:bodyPr>
            <a:lstStyle/>
            <a:p>
              <a:r>
                <a:rPr lang="zh-CN" altLang="en-US" sz="1200" b="1" dirty="0">
                  <a:solidFill>
                    <a:srgbClr val="11576A"/>
                  </a:solidFill>
                  <a:latin typeface="+mn-ea"/>
                </a:rPr>
                <a:t>中断或系统调用</a:t>
              </a:r>
            </a:p>
          </p:txBody>
        </p:sp>
        <p:sp>
          <p:nvSpPr>
            <p:cNvPr id="190" name="TextBox 71"/>
            <p:cNvSpPr txBox="1"/>
            <p:nvPr/>
          </p:nvSpPr>
          <p:spPr>
            <a:xfrm>
              <a:off x="3779832" y="1928808"/>
              <a:ext cx="428322" cy="369332"/>
            </a:xfrm>
            <a:prstGeom prst="rect">
              <a:avLst/>
            </a:prstGeom>
            <a:noFill/>
            <a:scene3d>
              <a:camera prst="orthographicFront">
                <a:rot lat="0" lon="0" rev="5400000"/>
              </a:camera>
              <a:lightRig rig="threePt" dir="t"/>
            </a:scene3d>
          </p:spPr>
          <p:txBody>
            <a:bodyPr wrap="none" rtlCol="0">
              <a:spAutoFit/>
            </a:bodyPr>
            <a:lstStyle/>
            <a:p>
              <a:r>
                <a:rPr lang="en-US" altLang="zh-CN" b="1" spc="100">
                  <a:solidFill>
                    <a:srgbClr val="11576A"/>
                  </a:solidFill>
                  <a:latin typeface="华文琥珀" panose="02010800040101010101" pitchFamily="2" charset="-122"/>
                  <a:ea typeface="华文琥珀" panose="02010800040101010101" pitchFamily="2" charset="-122"/>
                </a:rPr>
                <a:t>…</a:t>
              </a:r>
            </a:p>
          </p:txBody>
        </p:sp>
      </p:grpSp>
      <p:grpSp>
        <p:nvGrpSpPr>
          <p:cNvPr id="191" name="组合 190"/>
          <p:cNvGrpSpPr/>
          <p:nvPr/>
        </p:nvGrpSpPr>
        <p:grpSpPr>
          <a:xfrm>
            <a:off x="4934266" y="5465456"/>
            <a:ext cx="1809765" cy="276999"/>
            <a:chOff x="3643306" y="1895467"/>
            <a:chExt cx="1809765" cy="276999"/>
          </a:xfrm>
        </p:grpSpPr>
        <p:sp>
          <p:nvSpPr>
            <p:cNvPr id="192" name="矩形 191"/>
            <p:cNvSpPr/>
            <p:nvPr/>
          </p:nvSpPr>
          <p:spPr>
            <a:xfrm>
              <a:off x="3643306" y="1928808"/>
              <a:ext cx="1785950" cy="214314"/>
            </a:xfrm>
            <a:prstGeom prst="rect">
              <a:avLst/>
            </a:prstGeom>
            <a:gradFill>
              <a:gsLst>
                <a:gs pos="100000">
                  <a:srgbClr val="11576A"/>
                </a:gs>
                <a:gs pos="0">
                  <a:srgbClr val="0EB1C8"/>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3" name="TextBox 31"/>
            <p:cNvSpPr txBox="1"/>
            <p:nvPr/>
          </p:nvSpPr>
          <p:spPr>
            <a:xfrm>
              <a:off x="3667121" y="1895467"/>
              <a:ext cx="1785950" cy="276999"/>
            </a:xfrm>
            <a:prstGeom prst="rect">
              <a:avLst/>
            </a:prstGeom>
            <a:noFill/>
          </p:spPr>
          <p:txBody>
            <a:bodyPr wrap="square" rtlCol="0">
              <a:spAutoFit/>
            </a:bodyPr>
            <a:lstStyle/>
            <a:p>
              <a:r>
                <a:rPr lang="zh-CN" altLang="en-US" sz="1200" b="1" spc="-60" dirty="0">
                  <a:solidFill>
                    <a:schemeClr val="bg1"/>
                  </a:solidFill>
                  <a:latin typeface="+mn-ea"/>
                </a:rPr>
                <a:t>从</a:t>
              </a:r>
              <a:r>
                <a:rPr lang="en-US" altLang="zh-CN" sz="1200" b="1" spc="-60" dirty="0">
                  <a:solidFill>
                    <a:schemeClr val="bg1"/>
                  </a:solidFill>
                  <a:latin typeface="+mn-ea"/>
                </a:rPr>
                <a:t>PCB</a:t>
              </a:r>
              <a:r>
                <a:rPr lang="en-US" altLang="zh-CN" sz="1200" b="1" spc="-60" baseline="-25000" dirty="0">
                  <a:solidFill>
                    <a:schemeClr val="bg1"/>
                  </a:solidFill>
                  <a:latin typeface="+mn-ea"/>
                </a:rPr>
                <a:t>0</a:t>
              </a:r>
              <a:r>
                <a:rPr lang="zh-CN" altLang="en-US" sz="1200" b="1" dirty="0">
                  <a:solidFill>
                    <a:schemeClr val="bg1"/>
                  </a:solidFill>
                  <a:latin typeface="+mn-ea"/>
                </a:rPr>
                <a:t>恢复进程状态</a:t>
              </a:r>
              <a:endParaRPr lang="zh-CN" altLang="en-US" sz="1200" b="1" spc="-60" dirty="0">
                <a:solidFill>
                  <a:schemeClr val="bg1"/>
                </a:solidFill>
                <a:latin typeface="+mn-ea"/>
              </a:endParaRPr>
            </a:p>
          </p:txBody>
        </p:sp>
      </p:grpSp>
      <p:grpSp>
        <p:nvGrpSpPr>
          <p:cNvPr id="194" name="组合 193"/>
          <p:cNvGrpSpPr/>
          <p:nvPr/>
        </p:nvGrpSpPr>
        <p:grpSpPr>
          <a:xfrm>
            <a:off x="4858853" y="4367968"/>
            <a:ext cx="2000264" cy="1071529"/>
            <a:chOff x="3059898" y="2798247"/>
            <a:chExt cx="2000264" cy="1071529"/>
          </a:xfrm>
        </p:grpSpPr>
        <p:grpSp>
          <p:nvGrpSpPr>
            <p:cNvPr id="195" name="组合 194"/>
            <p:cNvGrpSpPr/>
            <p:nvPr/>
          </p:nvGrpSpPr>
          <p:grpSpPr>
            <a:xfrm>
              <a:off x="3144806" y="3253971"/>
              <a:ext cx="1809765" cy="276999"/>
              <a:chOff x="3643306" y="1895467"/>
              <a:chExt cx="1809765" cy="276999"/>
            </a:xfrm>
          </p:grpSpPr>
          <p:sp>
            <p:nvSpPr>
              <p:cNvPr id="196" name="矩形 195"/>
              <p:cNvSpPr/>
              <p:nvPr/>
            </p:nvSpPr>
            <p:spPr>
              <a:xfrm>
                <a:off x="3643306" y="1928808"/>
                <a:ext cx="1785950" cy="214314"/>
              </a:xfrm>
              <a:prstGeom prst="rect">
                <a:avLst/>
              </a:prstGeom>
              <a:gradFill>
                <a:gsLst>
                  <a:gs pos="100000">
                    <a:srgbClr val="11576A"/>
                  </a:gs>
                  <a:gs pos="0">
                    <a:srgbClr val="0EB1C8"/>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7" name="TextBox 26"/>
              <p:cNvSpPr txBox="1"/>
              <p:nvPr/>
            </p:nvSpPr>
            <p:spPr>
              <a:xfrm>
                <a:off x="3667121" y="1895467"/>
                <a:ext cx="1785950" cy="276999"/>
              </a:xfrm>
              <a:prstGeom prst="rect">
                <a:avLst/>
              </a:prstGeom>
              <a:noFill/>
            </p:spPr>
            <p:txBody>
              <a:bodyPr wrap="square" rtlCol="0">
                <a:spAutoFit/>
              </a:bodyPr>
              <a:lstStyle/>
              <a:p>
                <a:r>
                  <a:rPr lang="zh-CN" altLang="en-US" sz="1200" b="1" dirty="0">
                    <a:solidFill>
                      <a:schemeClr val="bg1"/>
                    </a:solidFill>
                    <a:latin typeface="+mn-ea"/>
                  </a:rPr>
                  <a:t>保存进程状态到</a:t>
                </a:r>
                <a:r>
                  <a:rPr lang="en-US" altLang="zh-CN" sz="1200" b="1" dirty="0">
                    <a:solidFill>
                      <a:schemeClr val="bg1"/>
                    </a:solidFill>
                    <a:latin typeface="+mn-ea"/>
                  </a:rPr>
                  <a:t>PCB</a:t>
                </a:r>
                <a:r>
                  <a:rPr lang="en-US" altLang="zh-CN" sz="1200" b="1" baseline="-25000" dirty="0">
                    <a:solidFill>
                      <a:schemeClr val="bg1"/>
                    </a:solidFill>
                    <a:latin typeface="+mn-ea"/>
                  </a:rPr>
                  <a:t>1</a:t>
                </a:r>
                <a:endParaRPr lang="zh-CN" altLang="en-US" sz="1200" b="1" dirty="0">
                  <a:solidFill>
                    <a:schemeClr val="bg1"/>
                  </a:solidFill>
                  <a:latin typeface="+mn-ea"/>
                </a:endParaRPr>
              </a:p>
            </p:txBody>
          </p:sp>
        </p:grpSp>
        <p:sp>
          <p:nvSpPr>
            <p:cNvPr id="198" name="TextBox 38"/>
            <p:cNvSpPr txBox="1"/>
            <p:nvPr/>
          </p:nvSpPr>
          <p:spPr>
            <a:xfrm>
              <a:off x="3059898" y="2798247"/>
              <a:ext cx="2000264" cy="276999"/>
            </a:xfrm>
            <a:prstGeom prst="rect">
              <a:avLst/>
            </a:prstGeom>
            <a:noFill/>
          </p:spPr>
          <p:txBody>
            <a:bodyPr wrap="square" rtlCol="0">
              <a:spAutoFit/>
            </a:bodyPr>
            <a:lstStyle/>
            <a:p>
              <a:r>
                <a:rPr lang="zh-CN" altLang="en-US" sz="1200" b="1" dirty="0">
                  <a:solidFill>
                    <a:srgbClr val="11576A"/>
                  </a:solidFill>
                  <a:latin typeface="+mn-ea"/>
                </a:rPr>
                <a:t>中断或系统调用</a:t>
              </a:r>
            </a:p>
          </p:txBody>
        </p:sp>
        <p:sp>
          <p:nvSpPr>
            <p:cNvPr id="199" name="TextBox 72"/>
            <p:cNvSpPr txBox="1"/>
            <p:nvPr/>
          </p:nvSpPr>
          <p:spPr>
            <a:xfrm>
              <a:off x="3794120" y="3500444"/>
              <a:ext cx="428322" cy="369332"/>
            </a:xfrm>
            <a:prstGeom prst="rect">
              <a:avLst/>
            </a:prstGeom>
            <a:noFill/>
            <a:scene3d>
              <a:camera prst="orthographicFront">
                <a:rot lat="0" lon="0" rev="5400000"/>
              </a:camera>
              <a:lightRig rig="threePt" dir="t"/>
            </a:scene3d>
          </p:spPr>
          <p:txBody>
            <a:bodyPr wrap="none" rtlCol="0">
              <a:spAutoFit/>
            </a:bodyPr>
            <a:lstStyle/>
            <a:p>
              <a:r>
                <a:rPr lang="en-US" altLang="zh-CN" b="1" spc="100">
                  <a:solidFill>
                    <a:srgbClr val="11576A"/>
                  </a:solidFill>
                  <a:latin typeface="华文琥珀" panose="02010800040101010101" pitchFamily="2" charset="-122"/>
                  <a:ea typeface="华文琥珀" panose="02010800040101010101" pitchFamily="2" charset="-122"/>
                </a:rPr>
                <a:t>…</a:t>
              </a:r>
            </a:p>
          </p:txBody>
        </p:sp>
      </p:grpSp>
      <p:grpSp>
        <p:nvGrpSpPr>
          <p:cNvPr id="200" name="组合 199"/>
          <p:cNvGrpSpPr/>
          <p:nvPr/>
        </p:nvGrpSpPr>
        <p:grpSpPr>
          <a:xfrm>
            <a:off x="3084808" y="2431866"/>
            <a:ext cx="5357061" cy="327384"/>
            <a:chOff x="1285852" y="862146"/>
            <a:chExt cx="5357061" cy="327384"/>
          </a:xfrm>
        </p:grpSpPr>
        <p:sp>
          <p:nvSpPr>
            <p:cNvPr id="201" name="TextBox 73"/>
            <p:cNvSpPr txBox="1"/>
            <p:nvPr/>
          </p:nvSpPr>
          <p:spPr>
            <a:xfrm>
              <a:off x="3563888" y="862146"/>
              <a:ext cx="1571636" cy="307777"/>
            </a:xfrm>
            <a:prstGeom prst="rect">
              <a:avLst/>
            </a:prstGeom>
            <a:noFill/>
          </p:spPr>
          <p:txBody>
            <a:bodyPr wrap="square" rtlCol="0">
              <a:spAutoFit/>
            </a:bodyPr>
            <a:lstStyle/>
            <a:p>
              <a:r>
                <a:rPr lang="zh-CN" altLang="en-US" sz="1400" b="1" dirty="0">
                  <a:solidFill>
                    <a:srgbClr val="11576A"/>
                  </a:solidFill>
                  <a:latin typeface="+mn-ea"/>
                </a:rPr>
                <a:t>操作系统</a:t>
              </a:r>
            </a:p>
          </p:txBody>
        </p:sp>
        <p:sp>
          <p:nvSpPr>
            <p:cNvPr id="202" name="TextBox 74"/>
            <p:cNvSpPr txBox="1"/>
            <p:nvPr/>
          </p:nvSpPr>
          <p:spPr>
            <a:xfrm>
              <a:off x="5642781" y="881753"/>
              <a:ext cx="1000132" cy="307777"/>
            </a:xfrm>
            <a:prstGeom prst="rect">
              <a:avLst/>
            </a:prstGeom>
            <a:noFill/>
          </p:spPr>
          <p:txBody>
            <a:bodyPr wrap="square" rtlCol="0">
              <a:spAutoFit/>
            </a:bodyPr>
            <a:lstStyle/>
            <a:p>
              <a:r>
                <a:rPr lang="zh-CN" altLang="en-US" sz="1400" b="1" dirty="0">
                  <a:solidFill>
                    <a:srgbClr val="11576A"/>
                  </a:solidFill>
                  <a:latin typeface="+mn-ea"/>
                </a:rPr>
                <a:t>进程</a:t>
              </a:r>
              <a:r>
                <a:rPr lang="en-US" altLang="zh-CN" sz="1400" b="1" dirty="0">
                  <a:solidFill>
                    <a:srgbClr val="11576A"/>
                  </a:solidFill>
                  <a:latin typeface="+mn-ea"/>
                </a:rPr>
                <a:t> P</a:t>
              </a:r>
              <a:r>
                <a:rPr lang="en-US" altLang="zh-CN" sz="1400" b="1" baseline="-25000" dirty="0">
                  <a:solidFill>
                    <a:srgbClr val="11576A"/>
                  </a:solidFill>
                  <a:latin typeface="+mn-ea"/>
                </a:rPr>
                <a:t>1</a:t>
              </a:r>
              <a:endParaRPr lang="zh-CN" altLang="en-US" sz="1400" b="1" baseline="-25000" dirty="0">
                <a:solidFill>
                  <a:srgbClr val="11576A"/>
                </a:solidFill>
                <a:latin typeface="+mn-ea"/>
              </a:endParaRPr>
            </a:p>
          </p:txBody>
        </p:sp>
        <p:sp>
          <p:nvSpPr>
            <p:cNvPr id="203" name="TextBox 75"/>
            <p:cNvSpPr txBox="1"/>
            <p:nvPr/>
          </p:nvSpPr>
          <p:spPr>
            <a:xfrm>
              <a:off x="1285852" y="880414"/>
              <a:ext cx="1000132" cy="307777"/>
            </a:xfrm>
            <a:prstGeom prst="rect">
              <a:avLst/>
            </a:prstGeom>
            <a:noFill/>
          </p:spPr>
          <p:txBody>
            <a:bodyPr wrap="square" rtlCol="0">
              <a:spAutoFit/>
            </a:bodyPr>
            <a:lstStyle/>
            <a:p>
              <a:r>
                <a:rPr lang="zh-CN" altLang="en-US" sz="1400" b="1" dirty="0">
                  <a:solidFill>
                    <a:srgbClr val="11576A"/>
                  </a:solidFill>
                  <a:latin typeface="+mn-ea"/>
                </a:rPr>
                <a:t>进程</a:t>
              </a:r>
              <a:r>
                <a:rPr lang="en-US" altLang="zh-CN" sz="1400" b="1" dirty="0">
                  <a:solidFill>
                    <a:srgbClr val="11576A"/>
                  </a:solidFill>
                  <a:latin typeface="+mn-ea"/>
                </a:rPr>
                <a:t> P</a:t>
              </a:r>
              <a:r>
                <a:rPr lang="en-US" altLang="zh-CN" sz="1400" b="1" baseline="-25000" dirty="0">
                  <a:solidFill>
                    <a:srgbClr val="11576A"/>
                  </a:solidFill>
                  <a:latin typeface="+mn-ea"/>
                </a:rPr>
                <a:t>0</a:t>
              </a:r>
              <a:endParaRPr lang="zh-CN" altLang="en-US" sz="1400" b="1" baseline="-25000" dirty="0">
                <a:solidFill>
                  <a:srgbClr val="11576A"/>
                </a:solidFill>
                <a:latin typeface="+mn-ea"/>
              </a:endParaRPr>
            </a:p>
          </p:txBody>
        </p:sp>
      </p:grpSp>
      <p:grpSp>
        <p:nvGrpSpPr>
          <p:cNvPr id="204" name="组合 203"/>
          <p:cNvGrpSpPr/>
          <p:nvPr/>
        </p:nvGrpSpPr>
        <p:grpSpPr>
          <a:xfrm>
            <a:off x="7627675" y="2766986"/>
            <a:ext cx="892787" cy="1290346"/>
            <a:chOff x="5828719" y="1197266"/>
            <a:chExt cx="892787" cy="1290346"/>
          </a:xfrm>
        </p:grpSpPr>
        <p:sp>
          <p:nvSpPr>
            <p:cNvPr id="205" name="右大括号 204"/>
            <p:cNvSpPr/>
            <p:nvPr/>
          </p:nvSpPr>
          <p:spPr>
            <a:xfrm>
              <a:off x="6025869" y="1218368"/>
              <a:ext cx="208800" cy="1263189"/>
            </a:xfrm>
            <a:prstGeom prst="rightBrace">
              <a:avLst>
                <a:gd name="adj1" fmla="val 30963"/>
                <a:gd name="adj2" fmla="val 50000"/>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6" name="TextBox 5"/>
            <p:cNvSpPr txBox="1"/>
            <p:nvPr/>
          </p:nvSpPr>
          <p:spPr>
            <a:xfrm>
              <a:off x="6177767" y="1712369"/>
              <a:ext cx="543739" cy="307777"/>
            </a:xfrm>
            <a:prstGeom prst="rect">
              <a:avLst/>
            </a:prstGeom>
            <a:noFill/>
          </p:spPr>
          <p:txBody>
            <a:bodyPr wrap="none" rtlCol="0">
              <a:spAutoFit/>
            </a:bodyPr>
            <a:lstStyle/>
            <a:p>
              <a:r>
                <a:rPr lang="zh-CN" altLang="en-US" sz="1400" b="1" dirty="0">
                  <a:solidFill>
                    <a:srgbClr val="11576A"/>
                  </a:solidFill>
                  <a:latin typeface="+mn-ea"/>
                </a:rPr>
                <a:t>空闲</a:t>
              </a:r>
            </a:p>
          </p:txBody>
        </p:sp>
        <p:cxnSp>
          <p:nvCxnSpPr>
            <p:cNvPr id="207" name="直接连接符 206"/>
            <p:cNvCxnSpPr/>
            <p:nvPr/>
          </p:nvCxnSpPr>
          <p:spPr>
            <a:xfrm>
              <a:off x="5838834" y="2486024"/>
              <a:ext cx="180000" cy="158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8" name="直接连接符 207"/>
            <p:cNvCxnSpPr/>
            <p:nvPr/>
          </p:nvCxnSpPr>
          <p:spPr>
            <a:xfrm>
              <a:off x="5928528" y="1197266"/>
              <a:ext cx="0" cy="1278552"/>
            </a:xfrm>
            <a:prstGeom prst="line">
              <a:avLst/>
            </a:prstGeom>
            <a:ln w="508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9" name="直接连接符 208"/>
            <p:cNvCxnSpPr/>
            <p:nvPr/>
          </p:nvCxnSpPr>
          <p:spPr>
            <a:xfrm>
              <a:off x="5828719" y="1209550"/>
              <a:ext cx="180000" cy="158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210" name="组合 209"/>
          <p:cNvGrpSpPr/>
          <p:nvPr/>
        </p:nvGrpSpPr>
        <p:grpSpPr>
          <a:xfrm>
            <a:off x="7637789" y="4830451"/>
            <a:ext cx="892556" cy="907363"/>
            <a:chOff x="5838834" y="3260730"/>
            <a:chExt cx="892556" cy="907363"/>
          </a:xfrm>
        </p:grpSpPr>
        <p:sp>
          <p:nvSpPr>
            <p:cNvPr id="211" name="TextBox 6"/>
            <p:cNvSpPr txBox="1"/>
            <p:nvPr/>
          </p:nvSpPr>
          <p:spPr>
            <a:xfrm>
              <a:off x="6187651" y="3600177"/>
              <a:ext cx="543739" cy="307777"/>
            </a:xfrm>
            <a:prstGeom prst="rect">
              <a:avLst/>
            </a:prstGeom>
            <a:noFill/>
          </p:spPr>
          <p:txBody>
            <a:bodyPr wrap="none" rtlCol="0">
              <a:spAutoFit/>
            </a:bodyPr>
            <a:lstStyle/>
            <a:p>
              <a:r>
                <a:rPr lang="zh-CN" altLang="en-US" sz="1400" b="1" dirty="0">
                  <a:solidFill>
                    <a:srgbClr val="11576A"/>
                  </a:solidFill>
                  <a:latin typeface="+mn-ea"/>
                </a:rPr>
                <a:t>空闲</a:t>
              </a:r>
            </a:p>
          </p:txBody>
        </p:sp>
        <p:cxnSp>
          <p:nvCxnSpPr>
            <p:cNvPr id="212" name="直接连接符 211"/>
            <p:cNvCxnSpPr/>
            <p:nvPr/>
          </p:nvCxnSpPr>
          <p:spPr>
            <a:xfrm>
              <a:off x="5838834" y="3260730"/>
              <a:ext cx="180000" cy="158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13" name="直接连接符 212"/>
            <p:cNvCxnSpPr/>
            <p:nvPr/>
          </p:nvCxnSpPr>
          <p:spPr>
            <a:xfrm>
              <a:off x="5930116" y="3261218"/>
              <a:ext cx="0" cy="894708"/>
            </a:xfrm>
            <a:prstGeom prst="line">
              <a:avLst/>
            </a:prstGeom>
            <a:ln w="508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4" name="右大括号 213"/>
            <p:cNvSpPr/>
            <p:nvPr/>
          </p:nvSpPr>
          <p:spPr>
            <a:xfrm>
              <a:off x="6073706" y="3273486"/>
              <a:ext cx="166840" cy="893019"/>
            </a:xfrm>
            <a:prstGeom prst="rightBrace">
              <a:avLst>
                <a:gd name="adj1" fmla="val 30963"/>
                <a:gd name="adj2" fmla="val 50000"/>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15" name="直接连接符 214"/>
            <p:cNvCxnSpPr/>
            <p:nvPr/>
          </p:nvCxnSpPr>
          <p:spPr>
            <a:xfrm>
              <a:off x="5838834" y="4166505"/>
              <a:ext cx="180000" cy="158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216" name="组合 215"/>
          <p:cNvGrpSpPr/>
          <p:nvPr/>
        </p:nvGrpSpPr>
        <p:grpSpPr>
          <a:xfrm>
            <a:off x="2828987" y="3223774"/>
            <a:ext cx="931378" cy="841178"/>
            <a:chOff x="1019300" y="1506921"/>
            <a:chExt cx="931378" cy="841178"/>
          </a:xfrm>
        </p:grpSpPr>
        <p:grpSp>
          <p:nvGrpSpPr>
            <p:cNvPr id="217" name="组合 216"/>
            <p:cNvGrpSpPr/>
            <p:nvPr/>
          </p:nvGrpSpPr>
          <p:grpSpPr>
            <a:xfrm>
              <a:off x="1770678" y="1506921"/>
              <a:ext cx="180000" cy="841178"/>
              <a:chOff x="2199306" y="1506921"/>
              <a:chExt cx="180000" cy="841178"/>
            </a:xfrm>
          </p:grpSpPr>
          <p:cxnSp>
            <p:nvCxnSpPr>
              <p:cNvPr id="218" name="直接连接符 217"/>
              <p:cNvCxnSpPr/>
              <p:nvPr/>
            </p:nvCxnSpPr>
            <p:spPr>
              <a:xfrm>
                <a:off x="2285984" y="1506921"/>
                <a:ext cx="0" cy="829384"/>
              </a:xfrm>
              <a:prstGeom prst="line">
                <a:avLst/>
              </a:prstGeom>
              <a:ln w="508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19" name="直接连接符 218"/>
              <p:cNvCxnSpPr/>
              <p:nvPr/>
            </p:nvCxnSpPr>
            <p:spPr>
              <a:xfrm>
                <a:off x="2199306" y="1506921"/>
                <a:ext cx="180000" cy="158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20" name="直接连接符 219"/>
              <p:cNvCxnSpPr/>
              <p:nvPr/>
            </p:nvCxnSpPr>
            <p:spPr>
              <a:xfrm>
                <a:off x="2199306" y="2346511"/>
                <a:ext cx="180000" cy="158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221" name="右大括号 220"/>
            <p:cNvSpPr/>
            <p:nvPr/>
          </p:nvSpPr>
          <p:spPr>
            <a:xfrm flipH="1">
              <a:off x="1506527" y="1506921"/>
              <a:ext cx="229406" cy="839590"/>
            </a:xfrm>
            <a:prstGeom prst="rightBrace">
              <a:avLst>
                <a:gd name="adj1" fmla="val 48192"/>
                <a:gd name="adj2" fmla="val 50000"/>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2" name="TextBox 37"/>
            <p:cNvSpPr txBox="1"/>
            <p:nvPr/>
          </p:nvSpPr>
          <p:spPr>
            <a:xfrm>
              <a:off x="1019300" y="1792410"/>
              <a:ext cx="543739" cy="307777"/>
            </a:xfrm>
            <a:prstGeom prst="rect">
              <a:avLst/>
            </a:prstGeom>
            <a:noFill/>
          </p:spPr>
          <p:txBody>
            <a:bodyPr wrap="none" rtlCol="0">
              <a:spAutoFit/>
            </a:bodyPr>
            <a:lstStyle/>
            <a:p>
              <a:r>
                <a:rPr lang="zh-CN" altLang="en-US" sz="1400" b="1" dirty="0">
                  <a:solidFill>
                    <a:srgbClr val="11576A"/>
                  </a:solidFill>
                  <a:latin typeface="+mn-ea"/>
                </a:rPr>
                <a:t>空闲</a:t>
              </a:r>
            </a:p>
          </p:txBody>
        </p:sp>
      </p:grpSp>
      <p:grpSp>
        <p:nvGrpSpPr>
          <p:cNvPr id="223" name="组合 222"/>
          <p:cNvGrpSpPr/>
          <p:nvPr/>
        </p:nvGrpSpPr>
        <p:grpSpPr>
          <a:xfrm>
            <a:off x="2829157" y="3214604"/>
            <a:ext cx="918992" cy="1628430"/>
            <a:chOff x="1031686" y="1506921"/>
            <a:chExt cx="918992" cy="1628430"/>
          </a:xfrm>
        </p:grpSpPr>
        <p:grpSp>
          <p:nvGrpSpPr>
            <p:cNvPr id="224" name="组合 223"/>
            <p:cNvGrpSpPr/>
            <p:nvPr/>
          </p:nvGrpSpPr>
          <p:grpSpPr>
            <a:xfrm>
              <a:off x="1770678" y="1506921"/>
              <a:ext cx="180000" cy="1615672"/>
              <a:chOff x="2199306" y="1506921"/>
              <a:chExt cx="180000" cy="1615672"/>
            </a:xfrm>
          </p:grpSpPr>
          <p:cxnSp>
            <p:nvCxnSpPr>
              <p:cNvPr id="225" name="直接连接符 224"/>
              <p:cNvCxnSpPr/>
              <p:nvPr/>
            </p:nvCxnSpPr>
            <p:spPr>
              <a:xfrm>
                <a:off x="2285984" y="1506921"/>
                <a:ext cx="0" cy="1615672"/>
              </a:xfrm>
              <a:prstGeom prst="line">
                <a:avLst/>
              </a:prstGeom>
              <a:ln w="508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26" name="直接连接符 225"/>
              <p:cNvCxnSpPr/>
              <p:nvPr/>
            </p:nvCxnSpPr>
            <p:spPr>
              <a:xfrm>
                <a:off x="2199306" y="1506921"/>
                <a:ext cx="180000" cy="158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27" name="直接连接符 226"/>
              <p:cNvCxnSpPr/>
              <p:nvPr/>
            </p:nvCxnSpPr>
            <p:spPr>
              <a:xfrm>
                <a:off x="2199306" y="3115431"/>
                <a:ext cx="180000" cy="158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228" name="右大括号 227"/>
            <p:cNvSpPr/>
            <p:nvPr/>
          </p:nvSpPr>
          <p:spPr>
            <a:xfrm flipH="1">
              <a:off x="1506527" y="1506921"/>
              <a:ext cx="229406" cy="1628430"/>
            </a:xfrm>
            <a:prstGeom prst="rightBrace">
              <a:avLst>
                <a:gd name="adj1" fmla="val 48192"/>
                <a:gd name="adj2" fmla="val 50000"/>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9" name="TextBox 37"/>
            <p:cNvSpPr txBox="1"/>
            <p:nvPr/>
          </p:nvSpPr>
          <p:spPr>
            <a:xfrm>
              <a:off x="1031686" y="2215791"/>
              <a:ext cx="543739" cy="307777"/>
            </a:xfrm>
            <a:prstGeom prst="rect">
              <a:avLst/>
            </a:prstGeom>
            <a:noFill/>
          </p:spPr>
          <p:txBody>
            <a:bodyPr wrap="none" rtlCol="0">
              <a:spAutoFit/>
            </a:bodyPr>
            <a:lstStyle/>
            <a:p>
              <a:r>
                <a:rPr lang="zh-CN" altLang="en-US" sz="1400" b="1" dirty="0">
                  <a:solidFill>
                    <a:srgbClr val="11576A"/>
                  </a:solidFill>
                  <a:latin typeface="+mn-ea"/>
                </a:rPr>
                <a:t>空闲</a:t>
              </a:r>
            </a:p>
          </p:txBody>
        </p:sp>
      </p:grpSp>
      <p:grpSp>
        <p:nvGrpSpPr>
          <p:cNvPr id="230" name="组合 229"/>
          <p:cNvGrpSpPr/>
          <p:nvPr/>
        </p:nvGrpSpPr>
        <p:grpSpPr>
          <a:xfrm>
            <a:off x="7637641" y="2766760"/>
            <a:ext cx="892705" cy="479131"/>
            <a:chOff x="5855679" y="1200781"/>
            <a:chExt cx="892705" cy="479131"/>
          </a:xfrm>
        </p:grpSpPr>
        <p:sp>
          <p:nvSpPr>
            <p:cNvPr id="231" name="右大括号 230"/>
            <p:cNvSpPr/>
            <p:nvPr/>
          </p:nvSpPr>
          <p:spPr>
            <a:xfrm>
              <a:off x="6063493" y="1218368"/>
              <a:ext cx="171175" cy="458029"/>
            </a:xfrm>
            <a:prstGeom prst="rightBrace">
              <a:avLst>
                <a:gd name="adj1" fmla="val 30963"/>
                <a:gd name="adj2" fmla="val 50000"/>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2" name="TextBox 5"/>
            <p:cNvSpPr txBox="1"/>
            <p:nvPr/>
          </p:nvSpPr>
          <p:spPr>
            <a:xfrm>
              <a:off x="6204645" y="1293493"/>
              <a:ext cx="543739" cy="307777"/>
            </a:xfrm>
            <a:prstGeom prst="rect">
              <a:avLst/>
            </a:prstGeom>
            <a:noFill/>
          </p:spPr>
          <p:txBody>
            <a:bodyPr wrap="none" rtlCol="0">
              <a:spAutoFit/>
            </a:bodyPr>
            <a:lstStyle/>
            <a:p>
              <a:r>
                <a:rPr lang="zh-CN" altLang="en-US" sz="1400" b="1" dirty="0">
                  <a:solidFill>
                    <a:srgbClr val="11576A"/>
                  </a:solidFill>
                  <a:latin typeface="+mn-ea"/>
                </a:rPr>
                <a:t>空闲</a:t>
              </a:r>
            </a:p>
          </p:txBody>
        </p:sp>
        <p:cxnSp>
          <p:nvCxnSpPr>
            <p:cNvPr id="233" name="直接连接符 232"/>
            <p:cNvCxnSpPr/>
            <p:nvPr/>
          </p:nvCxnSpPr>
          <p:spPr>
            <a:xfrm>
              <a:off x="5855679" y="1676397"/>
              <a:ext cx="180000" cy="158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34" name="直接连接符 233"/>
            <p:cNvCxnSpPr/>
            <p:nvPr/>
          </p:nvCxnSpPr>
          <p:spPr>
            <a:xfrm>
              <a:off x="5945679" y="1200781"/>
              <a:ext cx="0" cy="479131"/>
            </a:xfrm>
            <a:prstGeom prst="line">
              <a:avLst/>
            </a:prstGeom>
            <a:ln w="508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35" name="直接连接符 234"/>
            <p:cNvCxnSpPr/>
            <p:nvPr/>
          </p:nvCxnSpPr>
          <p:spPr>
            <a:xfrm>
              <a:off x="5855679" y="1214537"/>
              <a:ext cx="180000" cy="158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236" name="组合 235"/>
          <p:cNvGrpSpPr/>
          <p:nvPr/>
        </p:nvGrpSpPr>
        <p:grpSpPr>
          <a:xfrm>
            <a:off x="7637640" y="2776249"/>
            <a:ext cx="939878" cy="1092662"/>
            <a:chOff x="5838528" y="1197266"/>
            <a:chExt cx="939878" cy="1092662"/>
          </a:xfrm>
        </p:grpSpPr>
        <p:sp>
          <p:nvSpPr>
            <p:cNvPr id="237" name="右大括号 236"/>
            <p:cNvSpPr/>
            <p:nvPr/>
          </p:nvSpPr>
          <p:spPr>
            <a:xfrm>
              <a:off x="6066331" y="1218368"/>
              <a:ext cx="182406" cy="1067630"/>
            </a:xfrm>
            <a:prstGeom prst="rightBrace">
              <a:avLst>
                <a:gd name="adj1" fmla="val 30963"/>
                <a:gd name="adj2" fmla="val 50000"/>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8" name="TextBox 5"/>
            <p:cNvSpPr txBox="1"/>
            <p:nvPr/>
          </p:nvSpPr>
          <p:spPr>
            <a:xfrm>
              <a:off x="6234667" y="1612278"/>
              <a:ext cx="543739" cy="307777"/>
            </a:xfrm>
            <a:prstGeom prst="rect">
              <a:avLst/>
            </a:prstGeom>
            <a:noFill/>
          </p:spPr>
          <p:txBody>
            <a:bodyPr wrap="none" rtlCol="0">
              <a:spAutoFit/>
            </a:bodyPr>
            <a:lstStyle/>
            <a:p>
              <a:r>
                <a:rPr lang="zh-CN" altLang="en-US" sz="1400" b="1" dirty="0">
                  <a:solidFill>
                    <a:srgbClr val="11576A"/>
                  </a:solidFill>
                  <a:latin typeface="+mn-ea"/>
                </a:rPr>
                <a:t>空闲</a:t>
              </a:r>
            </a:p>
          </p:txBody>
        </p:sp>
        <p:cxnSp>
          <p:nvCxnSpPr>
            <p:cNvPr id="239" name="直接连接符 238"/>
            <p:cNvCxnSpPr/>
            <p:nvPr/>
          </p:nvCxnSpPr>
          <p:spPr>
            <a:xfrm>
              <a:off x="5855679" y="2288340"/>
              <a:ext cx="180000" cy="158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0" name="直接连接符 239"/>
            <p:cNvCxnSpPr/>
            <p:nvPr/>
          </p:nvCxnSpPr>
          <p:spPr>
            <a:xfrm>
              <a:off x="5928528" y="1197266"/>
              <a:ext cx="0" cy="1088732"/>
            </a:xfrm>
            <a:prstGeom prst="line">
              <a:avLst/>
            </a:prstGeom>
            <a:ln w="508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1" name="直接连接符 240"/>
            <p:cNvCxnSpPr/>
            <p:nvPr/>
          </p:nvCxnSpPr>
          <p:spPr>
            <a:xfrm>
              <a:off x="5838528" y="1206034"/>
              <a:ext cx="180000" cy="158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242" name="组合 241"/>
          <p:cNvGrpSpPr/>
          <p:nvPr/>
        </p:nvGrpSpPr>
        <p:grpSpPr>
          <a:xfrm>
            <a:off x="7634471" y="4824275"/>
            <a:ext cx="895875" cy="646736"/>
            <a:chOff x="5838834" y="3254184"/>
            <a:chExt cx="895875" cy="646736"/>
          </a:xfrm>
        </p:grpSpPr>
        <p:sp>
          <p:nvSpPr>
            <p:cNvPr id="243" name="TextBox 6"/>
            <p:cNvSpPr txBox="1"/>
            <p:nvPr/>
          </p:nvSpPr>
          <p:spPr>
            <a:xfrm>
              <a:off x="6190970" y="3446461"/>
              <a:ext cx="543739" cy="307777"/>
            </a:xfrm>
            <a:prstGeom prst="rect">
              <a:avLst/>
            </a:prstGeom>
            <a:noFill/>
          </p:spPr>
          <p:txBody>
            <a:bodyPr wrap="none" rtlCol="0">
              <a:spAutoFit/>
            </a:bodyPr>
            <a:lstStyle/>
            <a:p>
              <a:r>
                <a:rPr lang="zh-CN" altLang="en-US" sz="1400" b="1" dirty="0">
                  <a:solidFill>
                    <a:srgbClr val="11576A"/>
                  </a:solidFill>
                  <a:latin typeface="+mn-ea"/>
                </a:rPr>
                <a:t>空闲</a:t>
              </a:r>
            </a:p>
          </p:txBody>
        </p:sp>
        <p:cxnSp>
          <p:nvCxnSpPr>
            <p:cNvPr id="244" name="直接连接符 243"/>
            <p:cNvCxnSpPr/>
            <p:nvPr/>
          </p:nvCxnSpPr>
          <p:spPr>
            <a:xfrm>
              <a:off x="5838834" y="3260730"/>
              <a:ext cx="180000" cy="158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5" name="直接连接符 244"/>
            <p:cNvCxnSpPr/>
            <p:nvPr/>
          </p:nvCxnSpPr>
          <p:spPr>
            <a:xfrm>
              <a:off x="5930116" y="3254184"/>
              <a:ext cx="0" cy="646736"/>
            </a:xfrm>
            <a:prstGeom prst="line">
              <a:avLst/>
            </a:prstGeom>
            <a:ln w="508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6" name="右大括号 245"/>
            <p:cNvSpPr/>
            <p:nvPr/>
          </p:nvSpPr>
          <p:spPr>
            <a:xfrm>
              <a:off x="6085649" y="3273487"/>
              <a:ext cx="154897" cy="620124"/>
            </a:xfrm>
            <a:prstGeom prst="rightBrace">
              <a:avLst>
                <a:gd name="adj1" fmla="val 30963"/>
                <a:gd name="adj2" fmla="val 50000"/>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47" name="直接连接符 246"/>
            <p:cNvCxnSpPr/>
            <p:nvPr/>
          </p:nvCxnSpPr>
          <p:spPr>
            <a:xfrm>
              <a:off x="5838834" y="3893610"/>
              <a:ext cx="180000" cy="158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248" name="组合 247"/>
          <p:cNvGrpSpPr/>
          <p:nvPr/>
        </p:nvGrpSpPr>
        <p:grpSpPr>
          <a:xfrm>
            <a:off x="2877526" y="3218158"/>
            <a:ext cx="875431" cy="644229"/>
            <a:chOff x="1075247" y="1506920"/>
            <a:chExt cx="875431" cy="644229"/>
          </a:xfrm>
        </p:grpSpPr>
        <p:grpSp>
          <p:nvGrpSpPr>
            <p:cNvPr id="249" name="组合 248"/>
            <p:cNvGrpSpPr/>
            <p:nvPr/>
          </p:nvGrpSpPr>
          <p:grpSpPr>
            <a:xfrm>
              <a:off x="1770678" y="1506921"/>
              <a:ext cx="180000" cy="644228"/>
              <a:chOff x="2199306" y="1506921"/>
              <a:chExt cx="180000" cy="644228"/>
            </a:xfrm>
          </p:grpSpPr>
          <p:cxnSp>
            <p:nvCxnSpPr>
              <p:cNvPr id="250" name="直接连接符 249"/>
              <p:cNvCxnSpPr/>
              <p:nvPr/>
            </p:nvCxnSpPr>
            <p:spPr>
              <a:xfrm>
                <a:off x="2285984" y="1506921"/>
                <a:ext cx="0" cy="642640"/>
              </a:xfrm>
              <a:prstGeom prst="line">
                <a:avLst/>
              </a:prstGeom>
              <a:ln w="508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1" name="直接连接符 250"/>
              <p:cNvCxnSpPr/>
              <p:nvPr/>
            </p:nvCxnSpPr>
            <p:spPr>
              <a:xfrm>
                <a:off x="2199306" y="1506921"/>
                <a:ext cx="180000" cy="158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2" name="直接连接符 251"/>
              <p:cNvCxnSpPr/>
              <p:nvPr/>
            </p:nvCxnSpPr>
            <p:spPr>
              <a:xfrm>
                <a:off x="2199306" y="2149561"/>
                <a:ext cx="180000" cy="158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253" name="右大括号 252"/>
            <p:cNvSpPr/>
            <p:nvPr/>
          </p:nvSpPr>
          <p:spPr>
            <a:xfrm flipH="1">
              <a:off x="1579034" y="1506920"/>
              <a:ext cx="155219" cy="642641"/>
            </a:xfrm>
            <a:prstGeom prst="rightBrace">
              <a:avLst>
                <a:gd name="adj1" fmla="val 48192"/>
                <a:gd name="adj2" fmla="val 50000"/>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4" name="TextBox 37"/>
            <p:cNvSpPr txBox="1"/>
            <p:nvPr/>
          </p:nvSpPr>
          <p:spPr>
            <a:xfrm>
              <a:off x="1075247" y="1692999"/>
              <a:ext cx="543739" cy="307777"/>
            </a:xfrm>
            <a:prstGeom prst="rect">
              <a:avLst/>
            </a:prstGeom>
            <a:noFill/>
          </p:spPr>
          <p:txBody>
            <a:bodyPr wrap="none" rtlCol="0">
              <a:spAutoFit/>
            </a:bodyPr>
            <a:lstStyle/>
            <a:p>
              <a:r>
                <a:rPr lang="zh-CN" altLang="en-US" sz="1400" b="1" dirty="0">
                  <a:solidFill>
                    <a:srgbClr val="11576A"/>
                  </a:solidFill>
                  <a:latin typeface="+mn-ea"/>
                </a:rPr>
                <a:t>空闲</a:t>
              </a:r>
            </a:p>
          </p:txBody>
        </p:sp>
      </p:grpSp>
      <p:grpSp>
        <p:nvGrpSpPr>
          <p:cNvPr id="255" name="组合 254"/>
          <p:cNvGrpSpPr/>
          <p:nvPr/>
        </p:nvGrpSpPr>
        <p:grpSpPr>
          <a:xfrm>
            <a:off x="2786693" y="3214192"/>
            <a:ext cx="961456" cy="2242656"/>
            <a:chOff x="989222" y="1506920"/>
            <a:chExt cx="961456" cy="2242656"/>
          </a:xfrm>
        </p:grpSpPr>
        <p:grpSp>
          <p:nvGrpSpPr>
            <p:cNvPr id="256" name="组合 255"/>
            <p:cNvGrpSpPr/>
            <p:nvPr/>
          </p:nvGrpSpPr>
          <p:grpSpPr>
            <a:xfrm>
              <a:off x="1770678" y="1506921"/>
              <a:ext cx="180000" cy="2242655"/>
              <a:chOff x="2199306" y="1506921"/>
              <a:chExt cx="180000" cy="2242655"/>
            </a:xfrm>
          </p:grpSpPr>
          <p:cxnSp>
            <p:nvCxnSpPr>
              <p:cNvPr id="257" name="直接连接符 256"/>
              <p:cNvCxnSpPr/>
              <p:nvPr/>
            </p:nvCxnSpPr>
            <p:spPr>
              <a:xfrm>
                <a:off x="2285984" y="1506921"/>
                <a:ext cx="0" cy="2218994"/>
              </a:xfrm>
              <a:prstGeom prst="line">
                <a:avLst/>
              </a:prstGeom>
              <a:ln w="508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p:nvPr/>
            </p:nvCxnSpPr>
            <p:spPr>
              <a:xfrm>
                <a:off x="2199306" y="1506921"/>
                <a:ext cx="180000" cy="158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9" name="直接连接符 258"/>
              <p:cNvCxnSpPr/>
              <p:nvPr/>
            </p:nvCxnSpPr>
            <p:spPr>
              <a:xfrm>
                <a:off x="2199306" y="3747988"/>
                <a:ext cx="180000" cy="158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260" name="右大括号 259"/>
            <p:cNvSpPr/>
            <p:nvPr/>
          </p:nvSpPr>
          <p:spPr>
            <a:xfrm flipH="1">
              <a:off x="1506527" y="1506920"/>
              <a:ext cx="229406" cy="2241067"/>
            </a:xfrm>
            <a:prstGeom prst="rightBrace">
              <a:avLst>
                <a:gd name="adj1" fmla="val 48192"/>
                <a:gd name="adj2" fmla="val 50000"/>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1" name="TextBox 37"/>
            <p:cNvSpPr txBox="1"/>
            <p:nvPr/>
          </p:nvSpPr>
          <p:spPr>
            <a:xfrm>
              <a:off x="989222" y="2461423"/>
              <a:ext cx="543739" cy="307777"/>
            </a:xfrm>
            <a:prstGeom prst="rect">
              <a:avLst/>
            </a:prstGeom>
            <a:noFill/>
          </p:spPr>
          <p:txBody>
            <a:bodyPr wrap="none" rtlCol="0">
              <a:spAutoFit/>
            </a:bodyPr>
            <a:lstStyle/>
            <a:p>
              <a:r>
                <a:rPr lang="zh-CN" altLang="en-US" sz="1400" b="1" dirty="0">
                  <a:solidFill>
                    <a:srgbClr val="11576A"/>
                  </a:solidFill>
                  <a:latin typeface="+mn-ea"/>
                </a:rPr>
                <a:t>空闲</a:t>
              </a:r>
            </a:p>
          </p:txBody>
        </p:sp>
      </p:grpSp>
      <p:grpSp>
        <p:nvGrpSpPr>
          <p:cNvPr id="262" name="组合 261"/>
          <p:cNvGrpSpPr/>
          <p:nvPr/>
        </p:nvGrpSpPr>
        <p:grpSpPr>
          <a:xfrm>
            <a:off x="7638643" y="4832748"/>
            <a:ext cx="881818" cy="1183700"/>
            <a:chOff x="5838834" y="3260730"/>
            <a:chExt cx="881818" cy="1183700"/>
          </a:xfrm>
        </p:grpSpPr>
        <p:sp>
          <p:nvSpPr>
            <p:cNvPr id="263" name="TextBox 6"/>
            <p:cNvSpPr txBox="1"/>
            <p:nvPr/>
          </p:nvSpPr>
          <p:spPr>
            <a:xfrm>
              <a:off x="6176913" y="3687637"/>
              <a:ext cx="543739" cy="307777"/>
            </a:xfrm>
            <a:prstGeom prst="rect">
              <a:avLst/>
            </a:prstGeom>
            <a:noFill/>
          </p:spPr>
          <p:txBody>
            <a:bodyPr wrap="none" rtlCol="0">
              <a:spAutoFit/>
            </a:bodyPr>
            <a:lstStyle/>
            <a:p>
              <a:r>
                <a:rPr lang="zh-CN" altLang="en-US" sz="1400" b="1" dirty="0">
                  <a:solidFill>
                    <a:srgbClr val="11576A"/>
                  </a:solidFill>
                  <a:latin typeface="+mn-ea"/>
                </a:rPr>
                <a:t>空闲</a:t>
              </a:r>
            </a:p>
          </p:txBody>
        </p:sp>
        <p:cxnSp>
          <p:nvCxnSpPr>
            <p:cNvPr id="264" name="直接连接符 263"/>
            <p:cNvCxnSpPr/>
            <p:nvPr/>
          </p:nvCxnSpPr>
          <p:spPr>
            <a:xfrm>
              <a:off x="5838834" y="3260730"/>
              <a:ext cx="180000" cy="158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5" name="直接连接符 264"/>
            <p:cNvCxnSpPr/>
            <p:nvPr/>
          </p:nvCxnSpPr>
          <p:spPr>
            <a:xfrm>
              <a:off x="5930116" y="3261218"/>
              <a:ext cx="0" cy="1181624"/>
            </a:xfrm>
            <a:prstGeom prst="line">
              <a:avLst/>
            </a:prstGeom>
            <a:ln w="508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66" name="右大括号 265"/>
            <p:cNvSpPr/>
            <p:nvPr/>
          </p:nvSpPr>
          <p:spPr>
            <a:xfrm>
              <a:off x="6082330" y="3273486"/>
              <a:ext cx="158216" cy="1145037"/>
            </a:xfrm>
            <a:prstGeom prst="rightBrace">
              <a:avLst>
                <a:gd name="adj1" fmla="val 30963"/>
                <a:gd name="adj2" fmla="val 50000"/>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67" name="直接连接符 266"/>
            <p:cNvCxnSpPr/>
            <p:nvPr/>
          </p:nvCxnSpPr>
          <p:spPr>
            <a:xfrm>
              <a:off x="5838834" y="4442842"/>
              <a:ext cx="180000" cy="158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00"/>
                                        </p:tgtEl>
                                        <p:attrNameLst>
                                          <p:attrName>style.visibility</p:attrName>
                                        </p:attrNameLst>
                                      </p:cBhvr>
                                      <p:to>
                                        <p:strVal val="visible"/>
                                      </p:to>
                                    </p:set>
                                    <p:animEffect transition="in" filter="wipe(left)">
                                      <p:cBhvr>
                                        <p:cTn id="7" dur="500"/>
                                        <p:tgtEl>
                                          <p:spTgt spid="20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53"/>
                                        </p:tgtEl>
                                        <p:attrNameLst>
                                          <p:attrName>style.visibility</p:attrName>
                                        </p:attrNameLst>
                                      </p:cBhvr>
                                      <p:to>
                                        <p:strVal val="visible"/>
                                      </p:to>
                                    </p:set>
                                    <p:animEffect transition="in" filter="wipe(up)">
                                      <p:cBhvr>
                                        <p:cTn id="12" dur="500"/>
                                        <p:tgtEl>
                                          <p:spTgt spid="153"/>
                                        </p:tgtEl>
                                      </p:cBhvr>
                                    </p:animEffect>
                                  </p:childTnLst>
                                </p:cTn>
                              </p:par>
                              <p:par>
                                <p:cTn id="13" presetID="22" presetClass="entr" presetSubtype="1" fill="hold" nodeType="withEffect">
                                  <p:stCondLst>
                                    <p:cond delay="0"/>
                                  </p:stCondLst>
                                  <p:childTnLst>
                                    <p:set>
                                      <p:cBhvr>
                                        <p:cTn id="14" dur="1" fill="hold">
                                          <p:stCondLst>
                                            <p:cond delay="0"/>
                                          </p:stCondLst>
                                        </p:cTn>
                                        <p:tgtEl>
                                          <p:spTgt spid="230"/>
                                        </p:tgtEl>
                                        <p:attrNameLst>
                                          <p:attrName>style.visibility</p:attrName>
                                        </p:attrNameLst>
                                      </p:cBhvr>
                                      <p:to>
                                        <p:strVal val="visible"/>
                                      </p:to>
                                    </p:set>
                                    <p:animEffect transition="in" filter="wipe(up)">
                                      <p:cBhvr>
                                        <p:cTn id="15" dur="500"/>
                                        <p:tgtEl>
                                          <p:spTgt spid="23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66"/>
                                        </p:tgtEl>
                                        <p:attrNameLst>
                                          <p:attrName>style.visibility</p:attrName>
                                        </p:attrNameLst>
                                      </p:cBhvr>
                                      <p:to>
                                        <p:strVal val="visible"/>
                                      </p:to>
                                    </p:set>
                                    <p:animEffect transition="in" filter="wipe(left)">
                                      <p:cBhvr>
                                        <p:cTn id="20" dur="500"/>
                                        <p:tgtEl>
                                          <p:spTgt spid="166"/>
                                        </p:tgtEl>
                                      </p:cBhvr>
                                    </p:animEffect>
                                  </p:childTnLst>
                                </p:cTn>
                              </p:par>
                            </p:childTnLst>
                          </p:cTn>
                        </p:par>
                        <p:par>
                          <p:cTn id="21" fill="hold">
                            <p:stCondLst>
                              <p:cond delay="500"/>
                            </p:stCondLst>
                            <p:childTnLst>
                              <p:par>
                                <p:cTn id="22" presetID="22" presetClass="entr" presetSubtype="1" fill="hold" nodeType="afterEffect">
                                  <p:stCondLst>
                                    <p:cond delay="0"/>
                                  </p:stCondLst>
                                  <p:childTnLst>
                                    <p:set>
                                      <p:cBhvr>
                                        <p:cTn id="23" dur="1" fill="hold">
                                          <p:stCondLst>
                                            <p:cond delay="0"/>
                                          </p:stCondLst>
                                        </p:cTn>
                                        <p:tgtEl>
                                          <p:spTgt spid="185"/>
                                        </p:tgtEl>
                                        <p:attrNameLst>
                                          <p:attrName>style.visibility</p:attrName>
                                        </p:attrNameLst>
                                      </p:cBhvr>
                                      <p:to>
                                        <p:strVal val="visible"/>
                                      </p:to>
                                    </p:set>
                                    <p:animEffect transition="in" filter="wipe(up)">
                                      <p:cBhvr>
                                        <p:cTn id="24" dur="500"/>
                                        <p:tgtEl>
                                          <p:spTgt spid="185"/>
                                        </p:tgtEl>
                                      </p:cBhvr>
                                    </p:animEffect>
                                  </p:childTnLst>
                                </p:cTn>
                              </p:par>
                              <p:par>
                                <p:cTn id="25" presetID="22" presetClass="entr" presetSubtype="1" fill="hold" nodeType="withEffect">
                                  <p:stCondLst>
                                    <p:cond delay="0"/>
                                  </p:stCondLst>
                                  <p:childTnLst>
                                    <p:set>
                                      <p:cBhvr>
                                        <p:cTn id="26" dur="1" fill="hold">
                                          <p:stCondLst>
                                            <p:cond delay="0"/>
                                          </p:stCondLst>
                                        </p:cTn>
                                        <p:tgtEl>
                                          <p:spTgt spid="248"/>
                                        </p:tgtEl>
                                        <p:attrNameLst>
                                          <p:attrName>style.visibility</p:attrName>
                                        </p:attrNameLst>
                                      </p:cBhvr>
                                      <p:to>
                                        <p:strVal val="visible"/>
                                      </p:to>
                                    </p:set>
                                    <p:animEffect transition="in" filter="wipe(up)">
                                      <p:cBhvr>
                                        <p:cTn id="27" dur="500"/>
                                        <p:tgtEl>
                                          <p:spTgt spid="248"/>
                                        </p:tgtEl>
                                      </p:cBhvr>
                                    </p:animEffect>
                                  </p:childTnLst>
                                </p:cTn>
                              </p:par>
                              <p:par>
                                <p:cTn id="28" presetID="10" presetClass="exit" presetSubtype="0" fill="hold" nodeType="withEffect">
                                  <p:stCondLst>
                                    <p:cond delay="0"/>
                                  </p:stCondLst>
                                  <p:childTnLst>
                                    <p:animEffect transition="out" filter="fade">
                                      <p:cBhvr>
                                        <p:cTn id="29" dur="500"/>
                                        <p:tgtEl>
                                          <p:spTgt spid="230"/>
                                        </p:tgtEl>
                                      </p:cBhvr>
                                    </p:animEffect>
                                    <p:set>
                                      <p:cBhvr>
                                        <p:cTn id="30" dur="1" fill="hold">
                                          <p:stCondLst>
                                            <p:cond delay="499"/>
                                          </p:stCondLst>
                                        </p:cTn>
                                        <p:tgtEl>
                                          <p:spTgt spid="230"/>
                                        </p:tgtEl>
                                        <p:attrNameLst>
                                          <p:attrName>style.visibility</p:attrName>
                                        </p:attrNameLst>
                                      </p:cBhvr>
                                      <p:to>
                                        <p:strVal val="hidden"/>
                                      </p:to>
                                    </p:set>
                                  </p:childTnLst>
                                </p:cTn>
                              </p:par>
                              <p:par>
                                <p:cTn id="31" presetID="22" presetClass="entr" presetSubtype="1" fill="hold" nodeType="withEffect">
                                  <p:stCondLst>
                                    <p:cond delay="0"/>
                                  </p:stCondLst>
                                  <p:childTnLst>
                                    <p:set>
                                      <p:cBhvr>
                                        <p:cTn id="32" dur="1" fill="hold">
                                          <p:stCondLst>
                                            <p:cond delay="0"/>
                                          </p:stCondLst>
                                        </p:cTn>
                                        <p:tgtEl>
                                          <p:spTgt spid="236"/>
                                        </p:tgtEl>
                                        <p:attrNameLst>
                                          <p:attrName>style.visibility</p:attrName>
                                        </p:attrNameLst>
                                      </p:cBhvr>
                                      <p:to>
                                        <p:strVal val="visible"/>
                                      </p:to>
                                    </p:set>
                                    <p:animEffect transition="in" filter="wipe(up)">
                                      <p:cBhvr>
                                        <p:cTn id="33" dur="500"/>
                                        <p:tgtEl>
                                          <p:spTgt spid="23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182"/>
                                        </p:tgtEl>
                                        <p:attrNameLst>
                                          <p:attrName>style.visibility</p:attrName>
                                        </p:attrNameLst>
                                      </p:cBhvr>
                                      <p:to>
                                        <p:strVal val="visible"/>
                                      </p:to>
                                    </p:set>
                                    <p:animEffect transition="in" filter="wipe(up)">
                                      <p:cBhvr>
                                        <p:cTn id="38" dur="500"/>
                                        <p:tgtEl>
                                          <p:spTgt spid="182"/>
                                        </p:tgtEl>
                                      </p:cBhvr>
                                    </p:animEffect>
                                  </p:childTnLst>
                                </p:cTn>
                              </p:par>
                            </p:childTnLst>
                          </p:cTn>
                        </p:par>
                        <p:par>
                          <p:cTn id="39" fill="hold">
                            <p:stCondLst>
                              <p:cond delay="500"/>
                            </p:stCondLst>
                            <p:childTnLst>
                              <p:par>
                                <p:cTn id="40" presetID="22" presetClass="entr" presetSubtype="8" fill="hold" nodeType="afterEffect">
                                  <p:stCondLst>
                                    <p:cond delay="0"/>
                                  </p:stCondLst>
                                  <p:childTnLst>
                                    <p:set>
                                      <p:cBhvr>
                                        <p:cTn id="41" dur="1" fill="hold">
                                          <p:stCondLst>
                                            <p:cond delay="0"/>
                                          </p:stCondLst>
                                        </p:cTn>
                                        <p:tgtEl>
                                          <p:spTgt spid="170"/>
                                        </p:tgtEl>
                                        <p:attrNameLst>
                                          <p:attrName>style.visibility</p:attrName>
                                        </p:attrNameLst>
                                      </p:cBhvr>
                                      <p:to>
                                        <p:strVal val="visible"/>
                                      </p:to>
                                    </p:set>
                                    <p:animEffect transition="in" filter="wipe(left)">
                                      <p:cBhvr>
                                        <p:cTn id="42" dur="500"/>
                                        <p:tgtEl>
                                          <p:spTgt spid="170"/>
                                        </p:tgtEl>
                                      </p:cBhvr>
                                    </p:animEffect>
                                  </p:childTnLst>
                                </p:cTn>
                              </p:par>
                              <p:par>
                                <p:cTn id="43" presetID="10" presetClass="exit" presetSubtype="0" fill="hold" nodeType="withEffect">
                                  <p:stCondLst>
                                    <p:cond delay="0"/>
                                  </p:stCondLst>
                                  <p:childTnLst>
                                    <p:animEffect transition="out" filter="fade">
                                      <p:cBhvr>
                                        <p:cTn id="44" dur="500"/>
                                        <p:tgtEl>
                                          <p:spTgt spid="248"/>
                                        </p:tgtEl>
                                      </p:cBhvr>
                                    </p:animEffect>
                                    <p:set>
                                      <p:cBhvr>
                                        <p:cTn id="45" dur="1" fill="hold">
                                          <p:stCondLst>
                                            <p:cond delay="499"/>
                                          </p:stCondLst>
                                        </p:cTn>
                                        <p:tgtEl>
                                          <p:spTgt spid="248"/>
                                        </p:tgtEl>
                                        <p:attrNameLst>
                                          <p:attrName>style.visibility</p:attrName>
                                        </p:attrNameLst>
                                      </p:cBhvr>
                                      <p:to>
                                        <p:strVal val="hidden"/>
                                      </p:to>
                                    </p:set>
                                  </p:childTnLst>
                                </p:cTn>
                              </p:par>
                              <p:par>
                                <p:cTn id="46" presetID="22" presetClass="entr" presetSubtype="1" fill="hold" nodeType="withEffect">
                                  <p:stCondLst>
                                    <p:cond delay="0"/>
                                  </p:stCondLst>
                                  <p:childTnLst>
                                    <p:set>
                                      <p:cBhvr>
                                        <p:cTn id="47" dur="1" fill="hold">
                                          <p:stCondLst>
                                            <p:cond delay="0"/>
                                          </p:stCondLst>
                                        </p:cTn>
                                        <p:tgtEl>
                                          <p:spTgt spid="216"/>
                                        </p:tgtEl>
                                        <p:attrNameLst>
                                          <p:attrName>style.visibility</p:attrName>
                                        </p:attrNameLst>
                                      </p:cBhvr>
                                      <p:to>
                                        <p:strVal val="visible"/>
                                      </p:to>
                                    </p:set>
                                    <p:animEffect transition="in" filter="wipe(up)">
                                      <p:cBhvr>
                                        <p:cTn id="48" dur="500"/>
                                        <p:tgtEl>
                                          <p:spTgt spid="216"/>
                                        </p:tgtEl>
                                      </p:cBhvr>
                                    </p:animEffect>
                                  </p:childTnLst>
                                </p:cTn>
                              </p:par>
                              <p:par>
                                <p:cTn id="49" presetID="10" presetClass="exit" presetSubtype="0" fill="hold" nodeType="withEffect">
                                  <p:stCondLst>
                                    <p:cond delay="0"/>
                                  </p:stCondLst>
                                  <p:childTnLst>
                                    <p:animEffect transition="out" filter="fade">
                                      <p:cBhvr>
                                        <p:cTn id="50" dur="500"/>
                                        <p:tgtEl>
                                          <p:spTgt spid="236"/>
                                        </p:tgtEl>
                                      </p:cBhvr>
                                    </p:animEffect>
                                    <p:set>
                                      <p:cBhvr>
                                        <p:cTn id="51" dur="1" fill="hold">
                                          <p:stCondLst>
                                            <p:cond delay="499"/>
                                          </p:stCondLst>
                                        </p:cTn>
                                        <p:tgtEl>
                                          <p:spTgt spid="236"/>
                                        </p:tgtEl>
                                        <p:attrNameLst>
                                          <p:attrName>style.visibility</p:attrName>
                                        </p:attrNameLst>
                                      </p:cBhvr>
                                      <p:to>
                                        <p:strVal val="hidden"/>
                                      </p:to>
                                    </p:set>
                                  </p:childTnLst>
                                </p:cTn>
                              </p:par>
                              <p:par>
                                <p:cTn id="52" presetID="22" presetClass="entr" presetSubtype="1" fill="hold" nodeType="withEffect">
                                  <p:stCondLst>
                                    <p:cond delay="0"/>
                                  </p:stCondLst>
                                  <p:childTnLst>
                                    <p:set>
                                      <p:cBhvr>
                                        <p:cTn id="53" dur="1" fill="hold">
                                          <p:stCondLst>
                                            <p:cond delay="0"/>
                                          </p:stCondLst>
                                        </p:cTn>
                                        <p:tgtEl>
                                          <p:spTgt spid="204"/>
                                        </p:tgtEl>
                                        <p:attrNameLst>
                                          <p:attrName>style.visibility</p:attrName>
                                        </p:attrNameLst>
                                      </p:cBhvr>
                                      <p:to>
                                        <p:strVal val="visible"/>
                                      </p:to>
                                    </p:set>
                                    <p:animEffect transition="in" filter="wipe(up)">
                                      <p:cBhvr>
                                        <p:cTn id="54" dur="500"/>
                                        <p:tgtEl>
                                          <p:spTgt spid="20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121"/>
                                        </p:tgtEl>
                                        <p:attrNameLst>
                                          <p:attrName>style.visibility</p:attrName>
                                        </p:attrNameLst>
                                      </p:cBhvr>
                                      <p:to>
                                        <p:strVal val="visible"/>
                                      </p:to>
                                    </p:set>
                                    <p:animEffect transition="in" filter="wipe(up)">
                                      <p:cBhvr>
                                        <p:cTn id="59" dur="500"/>
                                        <p:tgtEl>
                                          <p:spTgt spid="121"/>
                                        </p:tgtEl>
                                      </p:cBhvr>
                                    </p:animEffect>
                                  </p:childTnLst>
                                </p:cTn>
                              </p:par>
                              <p:par>
                                <p:cTn id="60" presetID="10" presetClass="exit" presetSubtype="0" fill="hold" nodeType="withEffect">
                                  <p:stCondLst>
                                    <p:cond delay="0"/>
                                  </p:stCondLst>
                                  <p:childTnLst>
                                    <p:animEffect transition="out" filter="fade">
                                      <p:cBhvr>
                                        <p:cTn id="61" dur="500"/>
                                        <p:tgtEl>
                                          <p:spTgt spid="216"/>
                                        </p:tgtEl>
                                      </p:cBhvr>
                                    </p:animEffect>
                                    <p:set>
                                      <p:cBhvr>
                                        <p:cTn id="62" dur="1" fill="hold">
                                          <p:stCondLst>
                                            <p:cond delay="499"/>
                                          </p:stCondLst>
                                        </p:cTn>
                                        <p:tgtEl>
                                          <p:spTgt spid="216"/>
                                        </p:tgtEl>
                                        <p:attrNameLst>
                                          <p:attrName>style.visibility</p:attrName>
                                        </p:attrNameLst>
                                      </p:cBhvr>
                                      <p:to>
                                        <p:strVal val="hidden"/>
                                      </p:to>
                                    </p:set>
                                  </p:childTnLst>
                                </p:cTn>
                              </p:par>
                              <p:par>
                                <p:cTn id="63" presetID="22" presetClass="entr" presetSubtype="1" fill="hold" nodeType="withEffect">
                                  <p:stCondLst>
                                    <p:cond delay="0"/>
                                  </p:stCondLst>
                                  <p:childTnLst>
                                    <p:set>
                                      <p:cBhvr>
                                        <p:cTn id="64" dur="1" fill="hold">
                                          <p:stCondLst>
                                            <p:cond delay="0"/>
                                          </p:stCondLst>
                                        </p:cTn>
                                        <p:tgtEl>
                                          <p:spTgt spid="223"/>
                                        </p:tgtEl>
                                        <p:attrNameLst>
                                          <p:attrName>style.visibility</p:attrName>
                                        </p:attrNameLst>
                                      </p:cBhvr>
                                      <p:to>
                                        <p:strVal val="visible"/>
                                      </p:to>
                                    </p:set>
                                    <p:animEffect transition="in" filter="wipe(up)">
                                      <p:cBhvr>
                                        <p:cTn id="65" dur="500"/>
                                        <p:tgtEl>
                                          <p:spTgt spid="223"/>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2" fill="hold" nodeType="clickEffect">
                                  <p:stCondLst>
                                    <p:cond delay="0"/>
                                  </p:stCondLst>
                                  <p:childTnLst>
                                    <p:set>
                                      <p:cBhvr>
                                        <p:cTn id="69" dur="1" fill="hold">
                                          <p:stCondLst>
                                            <p:cond delay="0"/>
                                          </p:stCondLst>
                                        </p:cTn>
                                        <p:tgtEl>
                                          <p:spTgt spid="174"/>
                                        </p:tgtEl>
                                        <p:attrNameLst>
                                          <p:attrName>style.visibility</p:attrName>
                                        </p:attrNameLst>
                                      </p:cBhvr>
                                      <p:to>
                                        <p:strVal val="visible"/>
                                      </p:to>
                                    </p:set>
                                    <p:animEffect transition="in" filter="wipe(right)">
                                      <p:cBhvr>
                                        <p:cTn id="70" dur="500"/>
                                        <p:tgtEl>
                                          <p:spTgt spid="174"/>
                                        </p:tgtEl>
                                      </p:cBhvr>
                                    </p:animEffect>
                                  </p:childTnLst>
                                </p:cTn>
                              </p:par>
                            </p:childTnLst>
                          </p:cTn>
                        </p:par>
                        <p:par>
                          <p:cTn id="71" fill="hold">
                            <p:stCondLst>
                              <p:cond delay="500"/>
                            </p:stCondLst>
                            <p:childTnLst>
                              <p:par>
                                <p:cTn id="72" presetID="22" presetClass="entr" presetSubtype="1" fill="hold" nodeType="afterEffect">
                                  <p:stCondLst>
                                    <p:cond delay="0"/>
                                  </p:stCondLst>
                                  <p:childTnLst>
                                    <p:set>
                                      <p:cBhvr>
                                        <p:cTn id="73" dur="1" fill="hold">
                                          <p:stCondLst>
                                            <p:cond delay="0"/>
                                          </p:stCondLst>
                                        </p:cTn>
                                        <p:tgtEl>
                                          <p:spTgt spid="194"/>
                                        </p:tgtEl>
                                        <p:attrNameLst>
                                          <p:attrName>style.visibility</p:attrName>
                                        </p:attrNameLst>
                                      </p:cBhvr>
                                      <p:to>
                                        <p:strVal val="visible"/>
                                      </p:to>
                                    </p:set>
                                    <p:animEffect transition="in" filter="wipe(up)">
                                      <p:cBhvr>
                                        <p:cTn id="74" dur="500"/>
                                        <p:tgtEl>
                                          <p:spTgt spid="194"/>
                                        </p:tgtEl>
                                      </p:cBhvr>
                                    </p:animEffect>
                                  </p:childTnLst>
                                </p:cTn>
                              </p:par>
                              <p:par>
                                <p:cTn id="75" presetID="10" presetClass="exit" presetSubtype="0" fill="hold" nodeType="withEffect">
                                  <p:stCondLst>
                                    <p:cond delay="0"/>
                                  </p:stCondLst>
                                  <p:childTnLst>
                                    <p:animEffect transition="out" filter="fade">
                                      <p:cBhvr>
                                        <p:cTn id="76" dur="500"/>
                                        <p:tgtEl>
                                          <p:spTgt spid="223"/>
                                        </p:tgtEl>
                                      </p:cBhvr>
                                    </p:animEffect>
                                    <p:set>
                                      <p:cBhvr>
                                        <p:cTn id="77" dur="1" fill="hold">
                                          <p:stCondLst>
                                            <p:cond delay="499"/>
                                          </p:stCondLst>
                                        </p:cTn>
                                        <p:tgtEl>
                                          <p:spTgt spid="223"/>
                                        </p:tgtEl>
                                        <p:attrNameLst>
                                          <p:attrName>style.visibility</p:attrName>
                                        </p:attrNameLst>
                                      </p:cBhvr>
                                      <p:to>
                                        <p:strVal val="hidden"/>
                                      </p:to>
                                    </p:set>
                                  </p:childTnLst>
                                </p:cTn>
                              </p:par>
                              <p:par>
                                <p:cTn id="78" presetID="22" presetClass="entr" presetSubtype="1" fill="hold" nodeType="withEffect">
                                  <p:stCondLst>
                                    <p:cond delay="0"/>
                                  </p:stCondLst>
                                  <p:childTnLst>
                                    <p:set>
                                      <p:cBhvr>
                                        <p:cTn id="79" dur="1" fill="hold">
                                          <p:stCondLst>
                                            <p:cond delay="0"/>
                                          </p:stCondLst>
                                        </p:cTn>
                                        <p:tgtEl>
                                          <p:spTgt spid="255"/>
                                        </p:tgtEl>
                                        <p:attrNameLst>
                                          <p:attrName>style.visibility</p:attrName>
                                        </p:attrNameLst>
                                      </p:cBhvr>
                                      <p:to>
                                        <p:strVal val="visible"/>
                                      </p:to>
                                    </p:set>
                                    <p:animEffect transition="in" filter="wipe(up)">
                                      <p:cBhvr>
                                        <p:cTn id="80" dur="500"/>
                                        <p:tgtEl>
                                          <p:spTgt spid="255"/>
                                        </p:tgtEl>
                                      </p:cBhvr>
                                    </p:animEffect>
                                  </p:childTnLst>
                                </p:cTn>
                              </p:par>
                              <p:par>
                                <p:cTn id="81" presetID="22" presetClass="entr" presetSubtype="1" fill="hold" nodeType="withEffect">
                                  <p:stCondLst>
                                    <p:cond delay="0"/>
                                  </p:stCondLst>
                                  <p:childTnLst>
                                    <p:set>
                                      <p:cBhvr>
                                        <p:cTn id="82" dur="1" fill="hold">
                                          <p:stCondLst>
                                            <p:cond delay="0"/>
                                          </p:stCondLst>
                                        </p:cTn>
                                        <p:tgtEl>
                                          <p:spTgt spid="242"/>
                                        </p:tgtEl>
                                        <p:attrNameLst>
                                          <p:attrName>style.visibility</p:attrName>
                                        </p:attrNameLst>
                                      </p:cBhvr>
                                      <p:to>
                                        <p:strVal val="visible"/>
                                      </p:to>
                                    </p:set>
                                    <p:animEffect transition="in" filter="wipe(up)">
                                      <p:cBhvr>
                                        <p:cTn id="83" dur="500"/>
                                        <p:tgtEl>
                                          <p:spTgt spid="242"/>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nodeType="clickEffect">
                                  <p:stCondLst>
                                    <p:cond delay="0"/>
                                  </p:stCondLst>
                                  <p:childTnLst>
                                    <p:set>
                                      <p:cBhvr>
                                        <p:cTn id="87" dur="1" fill="hold">
                                          <p:stCondLst>
                                            <p:cond delay="0"/>
                                          </p:stCondLst>
                                        </p:cTn>
                                        <p:tgtEl>
                                          <p:spTgt spid="191"/>
                                        </p:tgtEl>
                                        <p:attrNameLst>
                                          <p:attrName>style.visibility</p:attrName>
                                        </p:attrNameLst>
                                      </p:cBhvr>
                                      <p:to>
                                        <p:strVal val="visible"/>
                                      </p:to>
                                    </p:set>
                                    <p:animEffect transition="in" filter="wipe(up)">
                                      <p:cBhvr>
                                        <p:cTn id="88" dur="500"/>
                                        <p:tgtEl>
                                          <p:spTgt spid="191"/>
                                        </p:tgtEl>
                                      </p:cBhvr>
                                    </p:animEffect>
                                  </p:childTnLst>
                                </p:cTn>
                              </p:par>
                            </p:childTnLst>
                          </p:cTn>
                        </p:par>
                        <p:par>
                          <p:cTn id="89" fill="hold">
                            <p:stCondLst>
                              <p:cond delay="500"/>
                            </p:stCondLst>
                            <p:childTnLst>
                              <p:par>
                                <p:cTn id="90" presetID="22" presetClass="entr" presetSubtype="2" fill="hold" nodeType="afterEffect">
                                  <p:stCondLst>
                                    <p:cond delay="0"/>
                                  </p:stCondLst>
                                  <p:childTnLst>
                                    <p:set>
                                      <p:cBhvr>
                                        <p:cTn id="91" dur="1" fill="hold">
                                          <p:stCondLst>
                                            <p:cond delay="0"/>
                                          </p:stCondLst>
                                        </p:cTn>
                                        <p:tgtEl>
                                          <p:spTgt spid="178"/>
                                        </p:tgtEl>
                                        <p:attrNameLst>
                                          <p:attrName>style.visibility</p:attrName>
                                        </p:attrNameLst>
                                      </p:cBhvr>
                                      <p:to>
                                        <p:strVal val="visible"/>
                                      </p:to>
                                    </p:set>
                                    <p:animEffect transition="in" filter="wipe(right)">
                                      <p:cBhvr>
                                        <p:cTn id="92" dur="500"/>
                                        <p:tgtEl>
                                          <p:spTgt spid="178"/>
                                        </p:tgtEl>
                                      </p:cBhvr>
                                    </p:animEffect>
                                  </p:childTnLst>
                                </p:cTn>
                              </p:par>
                              <p:par>
                                <p:cTn id="93" presetID="10" presetClass="exit" presetSubtype="0" fill="hold" nodeType="withEffect">
                                  <p:stCondLst>
                                    <p:cond delay="0"/>
                                  </p:stCondLst>
                                  <p:childTnLst>
                                    <p:animEffect transition="out" filter="fade">
                                      <p:cBhvr>
                                        <p:cTn id="94" dur="500"/>
                                        <p:tgtEl>
                                          <p:spTgt spid="255"/>
                                        </p:tgtEl>
                                      </p:cBhvr>
                                    </p:animEffect>
                                    <p:set>
                                      <p:cBhvr>
                                        <p:cTn id="95" dur="1" fill="hold">
                                          <p:stCondLst>
                                            <p:cond delay="499"/>
                                          </p:stCondLst>
                                        </p:cTn>
                                        <p:tgtEl>
                                          <p:spTgt spid="255"/>
                                        </p:tgtEl>
                                        <p:attrNameLst>
                                          <p:attrName>style.visibility</p:attrName>
                                        </p:attrNameLst>
                                      </p:cBhvr>
                                      <p:to>
                                        <p:strVal val="hidden"/>
                                      </p:to>
                                    </p:set>
                                  </p:childTnLst>
                                </p:cTn>
                              </p:par>
                              <p:par>
                                <p:cTn id="96" presetID="22" presetClass="entr" presetSubtype="1" fill="hold" nodeType="withEffect">
                                  <p:stCondLst>
                                    <p:cond delay="0"/>
                                  </p:stCondLst>
                                  <p:childTnLst>
                                    <p:set>
                                      <p:cBhvr>
                                        <p:cTn id="97" dur="1" fill="hold">
                                          <p:stCondLst>
                                            <p:cond delay="0"/>
                                          </p:stCondLst>
                                        </p:cTn>
                                        <p:tgtEl>
                                          <p:spTgt spid="132"/>
                                        </p:tgtEl>
                                        <p:attrNameLst>
                                          <p:attrName>style.visibility</p:attrName>
                                        </p:attrNameLst>
                                      </p:cBhvr>
                                      <p:to>
                                        <p:strVal val="visible"/>
                                      </p:to>
                                    </p:set>
                                    <p:animEffect transition="in" filter="wipe(up)">
                                      <p:cBhvr>
                                        <p:cTn id="98" dur="500"/>
                                        <p:tgtEl>
                                          <p:spTgt spid="132"/>
                                        </p:tgtEl>
                                      </p:cBhvr>
                                    </p:animEffect>
                                  </p:childTnLst>
                                </p:cTn>
                              </p:par>
                              <p:par>
                                <p:cTn id="99" presetID="10" presetClass="exit" presetSubtype="0" fill="hold" nodeType="withEffect">
                                  <p:stCondLst>
                                    <p:cond delay="0"/>
                                  </p:stCondLst>
                                  <p:childTnLst>
                                    <p:animEffect transition="out" filter="fade">
                                      <p:cBhvr>
                                        <p:cTn id="100" dur="500"/>
                                        <p:tgtEl>
                                          <p:spTgt spid="242"/>
                                        </p:tgtEl>
                                      </p:cBhvr>
                                    </p:animEffect>
                                    <p:set>
                                      <p:cBhvr>
                                        <p:cTn id="101" dur="1" fill="hold">
                                          <p:stCondLst>
                                            <p:cond delay="499"/>
                                          </p:stCondLst>
                                        </p:cTn>
                                        <p:tgtEl>
                                          <p:spTgt spid="242"/>
                                        </p:tgtEl>
                                        <p:attrNameLst>
                                          <p:attrName>style.visibility</p:attrName>
                                        </p:attrNameLst>
                                      </p:cBhvr>
                                      <p:to>
                                        <p:strVal val="hidden"/>
                                      </p:to>
                                    </p:set>
                                  </p:childTnLst>
                                </p:cTn>
                              </p:par>
                              <p:par>
                                <p:cTn id="102" presetID="22" presetClass="entr" presetSubtype="1" fill="hold" nodeType="withEffect">
                                  <p:stCondLst>
                                    <p:cond delay="0"/>
                                  </p:stCondLst>
                                  <p:childTnLst>
                                    <p:set>
                                      <p:cBhvr>
                                        <p:cTn id="103" dur="1" fill="hold">
                                          <p:stCondLst>
                                            <p:cond delay="0"/>
                                          </p:stCondLst>
                                        </p:cTn>
                                        <p:tgtEl>
                                          <p:spTgt spid="210"/>
                                        </p:tgtEl>
                                        <p:attrNameLst>
                                          <p:attrName>style.visibility</p:attrName>
                                        </p:attrNameLst>
                                      </p:cBhvr>
                                      <p:to>
                                        <p:strVal val="visible"/>
                                      </p:to>
                                    </p:set>
                                    <p:animEffect transition="in" filter="wipe(up)">
                                      <p:cBhvr>
                                        <p:cTn id="104" dur="500"/>
                                        <p:tgtEl>
                                          <p:spTgt spid="210"/>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1" fill="hold" nodeType="clickEffect">
                                  <p:stCondLst>
                                    <p:cond delay="0"/>
                                  </p:stCondLst>
                                  <p:childTnLst>
                                    <p:set>
                                      <p:cBhvr>
                                        <p:cTn id="108" dur="1" fill="hold">
                                          <p:stCondLst>
                                            <p:cond delay="0"/>
                                          </p:stCondLst>
                                        </p:cTn>
                                        <p:tgtEl>
                                          <p:spTgt spid="157"/>
                                        </p:tgtEl>
                                        <p:attrNameLst>
                                          <p:attrName>style.visibility</p:attrName>
                                        </p:attrNameLst>
                                      </p:cBhvr>
                                      <p:to>
                                        <p:strVal val="visible"/>
                                      </p:to>
                                    </p:set>
                                    <p:animEffect transition="in" filter="wipe(up)">
                                      <p:cBhvr>
                                        <p:cTn id="109" dur="500"/>
                                        <p:tgtEl>
                                          <p:spTgt spid="157"/>
                                        </p:tgtEl>
                                      </p:cBhvr>
                                    </p:animEffect>
                                  </p:childTnLst>
                                </p:cTn>
                              </p:par>
                              <p:par>
                                <p:cTn id="110" presetID="22" presetClass="entr" presetSubtype="1" fill="hold" nodeType="withEffect">
                                  <p:stCondLst>
                                    <p:cond delay="0"/>
                                  </p:stCondLst>
                                  <p:childTnLst>
                                    <p:set>
                                      <p:cBhvr>
                                        <p:cTn id="111" dur="1" fill="hold">
                                          <p:stCondLst>
                                            <p:cond delay="0"/>
                                          </p:stCondLst>
                                        </p:cTn>
                                        <p:tgtEl>
                                          <p:spTgt spid="262"/>
                                        </p:tgtEl>
                                        <p:attrNameLst>
                                          <p:attrName>style.visibility</p:attrName>
                                        </p:attrNameLst>
                                      </p:cBhvr>
                                      <p:to>
                                        <p:strVal val="visible"/>
                                      </p:to>
                                    </p:set>
                                    <p:animEffect transition="in" filter="wipe(up)">
                                      <p:cBhvr>
                                        <p:cTn id="112" dur="500"/>
                                        <p:tgtEl>
                                          <p:spTgt spid="262"/>
                                        </p:tgtEl>
                                      </p:cBhvr>
                                    </p:animEffect>
                                  </p:childTnLst>
                                </p:cTn>
                              </p:par>
                              <p:par>
                                <p:cTn id="113" presetID="10" presetClass="exit" presetSubtype="0" fill="hold" nodeType="withEffect">
                                  <p:stCondLst>
                                    <p:cond delay="0"/>
                                  </p:stCondLst>
                                  <p:childTnLst>
                                    <p:animEffect transition="out" filter="fade">
                                      <p:cBhvr>
                                        <p:cTn id="114" dur="500"/>
                                        <p:tgtEl>
                                          <p:spTgt spid="210"/>
                                        </p:tgtEl>
                                      </p:cBhvr>
                                    </p:animEffect>
                                    <p:set>
                                      <p:cBhvr>
                                        <p:cTn id="115" dur="1" fill="hold">
                                          <p:stCondLst>
                                            <p:cond delay="499"/>
                                          </p:stCondLst>
                                        </p:cTn>
                                        <p:tgtEl>
                                          <p:spTgt spid="2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进程切换</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38" name="Line 25"/>
          <p:cNvSpPr>
            <a:spLocks noChangeShapeType="1"/>
          </p:cNvSpPr>
          <p:nvPr/>
        </p:nvSpPr>
        <p:spPr bwMode="auto">
          <a:xfrm>
            <a:off x="8747422" y="2008074"/>
            <a:ext cx="0" cy="2981325"/>
          </a:xfrm>
          <a:prstGeom prst="line">
            <a:avLst/>
          </a:prstGeom>
          <a:noFill/>
          <a:ln w="28575"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2" name="Line 49"/>
          <p:cNvSpPr>
            <a:spLocks noChangeShapeType="1"/>
          </p:cNvSpPr>
          <p:nvPr/>
        </p:nvSpPr>
        <p:spPr bwMode="auto">
          <a:xfrm>
            <a:off x="7236122" y="3332048"/>
            <a:ext cx="1739900" cy="0"/>
          </a:xfrm>
          <a:prstGeom prst="line">
            <a:avLst/>
          </a:prstGeom>
          <a:noFill/>
          <a:ln w="28575" cmpd="sng">
            <a:solidFill>
              <a:srgbClr val="11576A"/>
            </a:solidFill>
            <a:prstDash val="lgDash"/>
            <a:round/>
            <a:tailEnd type="triangle" w="med" len="me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6" name="组合 5"/>
          <p:cNvGrpSpPr/>
          <p:nvPr/>
        </p:nvGrpSpPr>
        <p:grpSpPr>
          <a:xfrm>
            <a:off x="4171497" y="2265249"/>
            <a:ext cx="1007007" cy="775455"/>
            <a:chOff x="2554032" y="1407998"/>
            <a:chExt cx="1007007" cy="775455"/>
          </a:xfrm>
        </p:grpSpPr>
        <p:sp>
          <p:nvSpPr>
            <p:cNvPr id="31" name="Line 17"/>
            <p:cNvSpPr>
              <a:spLocks noChangeShapeType="1"/>
            </p:cNvSpPr>
            <p:nvPr/>
          </p:nvSpPr>
          <p:spPr bwMode="auto">
            <a:xfrm>
              <a:off x="2694483" y="1722323"/>
              <a:ext cx="736600"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2" name="Line 18"/>
            <p:cNvSpPr>
              <a:spLocks noChangeShapeType="1"/>
            </p:cNvSpPr>
            <p:nvPr/>
          </p:nvSpPr>
          <p:spPr bwMode="auto">
            <a:xfrm>
              <a:off x="2694483" y="1769948"/>
              <a:ext cx="736600"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3" name="Line 19"/>
            <p:cNvSpPr>
              <a:spLocks noChangeShapeType="1"/>
            </p:cNvSpPr>
            <p:nvPr/>
          </p:nvSpPr>
          <p:spPr bwMode="auto">
            <a:xfrm>
              <a:off x="2694483" y="1817573"/>
              <a:ext cx="736600"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4" name="Line 20"/>
            <p:cNvSpPr>
              <a:spLocks noChangeShapeType="1"/>
            </p:cNvSpPr>
            <p:nvPr/>
          </p:nvSpPr>
          <p:spPr bwMode="auto">
            <a:xfrm>
              <a:off x="2694483" y="1865198"/>
              <a:ext cx="736600"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5" name="Line 21"/>
            <p:cNvSpPr>
              <a:spLocks noChangeShapeType="1"/>
            </p:cNvSpPr>
            <p:nvPr/>
          </p:nvSpPr>
          <p:spPr bwMode="auto">
            <a:xfrm>
              <a:off x="2694483" y="1912823"/>
              <a:ext cx="736600"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6" name="Text Box 23"/>
            <p:cNvSpPr txBox="1">
              <a:spLocks noChangeArrowheads="1"/>
            </p:cNvSpPr>
            <p:nvPr/>
          </p:nvSpPr>
          <p:spPr bwMode="auto">
            <a:xfrm>
              <a:off x="2554032" y="1875676"/>
              <a:ext cx="1007007" cy="307777"/>
            </a:xfrm>
            <a:prstGeom prst="rect">
              <a:avLst/>
            </a:prstGeom>
            <a:noFill/>
            <a:ln>
              <a:noFill/>
            </a:ln>
          </p:spPr>
          <p:txBody>
            <a:bodyPr wrap="none">
              <a:spAutoFit/>
            </a:bodyPr>
            <a:lstStyle>
              <a:lvl1pPr/>
              <a:lvl2pPr/>
              <a:lvl3pPr/>
              <a:lvl4pPr/>
              <a:lvl5pPr/>
              <a:lvl6pPr/>
              <a:lvl7pPr/>
              <a:lvl8pPr/>
              <a:lvl9pPr/>
            </a:lstStyle>
            <a:p>
              <a:pPr marL="0" marR="0" lvl="0" indent="0" algn="l" defTabSz="914400" rtl="0" eaLnBrk="0" fontAlgn="base" latinLnBrk="0" hangingPunct="0">
                <a:lnSpc>
                  <a:spcPct val="100000"/>
                </a:lnSpc>
                <a:spcBef>
                  <a:spcPct val="0"/>
                </a:spcBef>
                <a:spcAft>
                  <a:spcPct val="0"/>
                </a:spcAft>
                <a:buClrTx/>
                <a:buSzTx/>
                <a:buFont typeface="Monotype Sorts" charset="0"/>
                <a:buNone/>
                <a:defRPr/>
              </a:pPr>
              <a:r>
                <a:rPr kumimoji="0" lang="en-US" sz="1400" b="1" i="1" u="none" strike="noStrike" kern="1200" cap="none" spc="0" normalizeH="0" baseline="0" noProof="0" dirty="0">
                  <a:ln>
                    <a:noFill/>
                  </a:ln>
                  <a:solidFill>
                    <a:srgbClr val="11576A"/>
                  </a:solidFill>
                  <a:effectLst/>
                  <a:uLnTx/>
                  <a:uFillTx/>
                  <a:latin typeface="微软雅黑" panose="020B0503020204020204" pitchFamily="34" charset="-122"/>
                  <a:ea typeface="微软雅黑" panose="020B0503020204020204" pitchFamily="34" charset="-122"/>
                  <a:cs typeface="宋体" panose="02010600030101010101" pitchFamily="2" charset="-122"/>
                </a:rPr>
                <a:t>k</a:t>
              </a:r>
              <a:r>
                <a:rPr kumimoji="0" lang="en-US" sz="1400" b="1" i="0" u="none" strike="noStrike" kern="1200" cap="none" spc="0" normalizeH="0" baseline="0" noProof="0" dirty="0">
                  <a:ln>
                    <a:noFill/>
                  </a:ln>
                  <a:solidFill>
                    <a:srgbClr val="11576A"/>
                  </a:solidFill>
                  <a:effectLst/>
                  <a:uLnTx/>
                  <a:uFillTx/>
                  <a:latin typeface="微软雅黑" panose="020B0503020204020204" pitchFamily="34" charset="-122"/>
                  <a:ea typeface="微软雅黑" panose="020B0503020204020204" pitchFamily="34" charset="-122"/>
                  <a:cs typeface="宋体" panose="02010600030101010101" pitchFamily="2" charset="-122"/>
                </a:rPr>
                <a:t>: </a:t>
              </a:r>
              <a:r>
                <a:rPr kumimoji="0" lang="en-US" sz="1400" b="1" i="0" u="none" strike="noStrike" kern="1200" cap="none" spc="0" normalizeH="0" baseline="0" noProof="0" dirty="0">
                  <a:ln>
                    <a:noFill/>
                  </a:ln>
                  <a:solidFill>
                    <a:srgbClr val="789ED0"/>
                  </a:solidFill>
                  <a:effectLst/>
                  <a:uLnTx/>
                  <a:uFillTx/>
                  <a:latin typeface="微软雅黑" panose="020B0503020204020204" pitchFamily="34" charset="-122"/>
                  <a:ea typeface="微软雅黑" panose="020B0503020204020204" pitchFamily="34" charset="-122"/>
                  <a:cs typeface="宋体" panose="02010600030101010101" pitchFamily="2" charset="-122"/>
                </a:rPr>
                <a:t>sleep()</a:t>
              </a:r>
              <a:endParaRPr kumimoji="0" lang="en-US"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宋体" panose="02010600030101010101" pitchFamily="2" charset="-122"/>
              </a:endParaRPr>
            </a:p>
          </p:txBody>
        </p:sp>
        <p:sp>
          <p:nvSpPr>
            <p:cNvPr id="100" name="Text Box 78"/>
            <p:cNvSpPr txBox="1">
              <a:spLocks noChangeArrowheads="1"/>
            </p:cNvSpPr>
            <p:nvPr/>
          </p:nvSpPr>
          <p:spPr bwMode="auto">
            <a:xfrm>
              <a:off x="2605583" y="1407998"/>
              <a:ext cx="851515" cy="369332"/>
            </a:xfrm>
            <a:prstGeom prst="rect">
              <a:avLst/>
            </a:prstGeom>
            <a:noFill/>
            <a:ln>
              <a:noFill/>
            </a:ln>
          </p:spPr>
          <p:txBody>
            <a:bodyPr wrap="none">
              <a:spAutoFit/>
            </a:bodyPr>
            <a:lstStyle>
              <a:lvl1pPr/>
              <a:lvl2pPr/>
              <a:lvl3pPr/>
              <a:lvl4pPr/>
              <a:lvl5pPr/>
              <a:lvl6pPr/>
              <a:lvl7pPr/>
              <a:lvl8pPr/>
              <a:lvl9pPr/>
            </a:lstStyle>
            <a:p>
              <a:pPr marL="0" marR="0" lvl="0" indent="0" algn="l" defTabSz="914400" rtl="0" eaLnBrk="0" fontAlgn="base" latinLnBrk="0" hangingPunct="0">
                <a:lnSpc>
                  <a:spcPct val="100000"/>
                </a:lnSpc>
                <a:spcBef>
                  <a:spcPct val="0"/>
                </a:spcBef>
                <a:spcAft>
                  <a:spcPct val="0"/>
                </a:spcAft>
                <a:buClrTx/>
                <a:buSzTx/>
                <a:buFont typeface="Monotype Sorts" charset="0"/>
                <a:buNone/>
                <a:defRPr/>
              </a:pPr>
              <a:r>
                <a:rPr kumimoji="0" lang="en-US" sz="1800" b="1" i="0" u="none" strike="noStrike" kern="1200" cap="none" spc="0" normalizeH="0" baseline="0" noProof="0">
                  <a:ln>
                    <a:noFill/>
                  </a:ln>
                  <a:solidFill>
                    <a:srgbClr val="11576A"/>
                  </a:solidFill>
                  <a:effectLst/>
                  <a:uLnTx/>
                  <a:uFillTx/>
                  <a:latin typeface="微软雅黑" panose="020B0503020204020204" pitchFamily="34" charset="-122"/>
                  <a:ea typeface="微软雅黑" panose="020B0503020204020204" pitchFamily="34" charset="-122"/>
                  <a:cs typeface="宋体" panose="02010600030101010101" pitchFamily="2" charset="-122"/>
                </a:rPr>
                <a:t>main{</a:t>
              </a:r>
            </a:p>
          </p:txBody>
        </p:sp>
      </p:grpSp>
      <p:grpSp>
        <p:nvGrpSpPr>
          <p:cNvPr id="5" name="组合 4"/>
          <p:cNvGrpSpPr/>
          <p:nvPr/>
        </p:nvGrpSpPr>
        <p:grpSpPr>
          <a:xfrm>
            <a:off x="4134148" y="1919261"/>
            <a:ext cx="5871740" cy="419855"/>
            <a:chOff x="2516684" y="1062010"/>
            <a:chExt cx="5871740" cy="419855"/>
          </a:xfrm>
        </p:grpSpPr>
        <p:sp>
          <p:nvSpPr>
            <p:cNvPr id="27" name="Text Box 12"/>
            <p:cNvSpPr txBox="1">
              <a:spLocks noChangeArrowheads="1"/>
            </p:cNvSpPr>
            <p:nvPr/>
          </p:nvSpPr>
          <p:spPr bwMode="auto">
            <a:xfrm>
              <a:off x="2516684" y="1081755"/>
              <a:ext cx="955861" cy="400110"/>
            </a:xfrm>
            <a:prstGeom prst="rect">
              <a:avLst/>
            </a:prstGeom>
            <a:noFill/>
            <a:ln>
              <a:noFill/>
            </a:ln>
          </p:spPr>
          <p:txBody>
            <a:bodyPr wrap="none">
              <a:spAutoFit/>
            </a:bodyPr>
            <a:lstStyle>
              <a:lvl1pPr/>
              <a:lvl2pPr/>
              <a:lvl3pPr/>
              <a:lvl4pPr/>
              <a:lvl5pPr/>
              <a:lvl6pPr/>
              <a:lvl7pPr/>
              <a:lvl8pPr/>
              <a:lvl9pPr/>
            </a:lstStyle>
            <a:p>
              <a:pPr marL="0" marR="0" lvl="0" indent="0" algn="l" defTabSz="914400" rtl="0" eaLnBrk="0" fontAlgn="base" latinLnBrk="0" hangingPunct="0">
                <a:lnSpc>
                  <a:spcPct val="100000"/>
                </a:lnSpc>
                <a:spcBef>
                  <a:spcPct val="0"/>
                </a:spcBef>
                <a:spcAft>
                  <a:spcPct val="0"/>
                </a:spcAft>
                <a:buClrTx/>
                <a:buSzTx/>
                <a:buFont typeface="Monotype Sorts" charset="0"/>
                <a:buNone/>
                <a:defRPr/>
              </a:pPr>
              <a:r>
                <a:rPr kumimoji="0" lang="zh-CN" altLang="en-US" sz="2000" b="1" i="0" u="none" strike="noStrike" kern="1200" cap="none" spc="0" normalizeH="0" baseline="0" noProof="0">
                  <a:ln>
                    <a:noFill/>
                  </a:ln>
                  <a:solidFill>
                    <a:srgbClr val="11576A"/>
                  </a:solidFill>
                  <a:effectLst/>
                  <a:uLnTx/>
                  <a:uFillTx/>
                  <a:latin typeface="微软雅黑" panose="020B0503020204020204" pitchFamily="34" charset="-122"/>
                  <a:ea typeface="微软雅黑" panose="020B0503020204020204" pitchFamily="34" charset="-122"/>
                  <a:cs typeface="宋体" panose="02010600030101010101" pitchFamily="2" charset="-122"/>
                </a:rPr>
                <a:t>程序</a:t>
              </a:r>
              <a:r>
                <a:rPr kumimoji="0" lang="en-US" sz="2000" b="1" i="0" u="none" strike="noStrike" kern="1200" cap="none" spc="0" normalizeH="0" baseline="0" noProof="0">
                  <a:ln>
                    <a:noFill/>
                  </a:ln>
                  <a:solidFill>
                    <a:srgbClr val="11576A"/>
                  </a:solidFill>
                  <a:effectLst/>
                  <a:uLnTx/>
                  <a:uFillTx/>
                  <a:latin typeface="微软雅黑" panose="020B0503020204020204" pitchFamily="34" charset="-122"/>
                  <a:ea typeface="微软雅黑" panose="020B0503020204020204" pitchFamily="34" charset="-122"/>
                  <a:cs typeface="宋体" panose="02010600030101010101" pitchFamily="2" charset="-122"/>
                </a:rPr>
                <a:t> 1</a:t>
              </a:r>
            </a:p>
          </p:txBody>
        </p:sp>
        <p:sp>
          <p:nvSpPr>
            <p:cNvPr id="28" name="Text Box 13"/>
            <p:cNvSpPr txBox="1">
              <a:spLocks noChangeArrowheads="1"/>
            </p:cNvSpPr>
            <p:nvPr/>
          </p:nvSpPr>
          <p:spPr bwMode="auto">
            <a:xfrm>
              <a:off x="5818684" y="1062705"/>
              <a:ext cx="955861" cy="400110"/>
            </a:xfrm>
            <a:prstGeom prst="rect">
              <a:avLst/>
            </a:prstGeom>
            <a:noFill/>
            <a:ln>
              <a:noFill/>
            </a:ln>
          </p:spPr>
          <p:txBody>
            <a:bodyPr wrap="none">
              <a:spAutoFit/>
            </a:bodyPr>
            <a:lstStyle>
              <a:lvl1pPr/>
              <a:lvl2pPr/>
              <a:lvl3pPr/>
              <a:lvl4pPr/>
              <a:lvl5pPr/>
              <a:lvl6pPr/>
              <a:lvl7pPr/>
              <a:lvl8pPr/>
              <a:lvl9pPr/>
            </a:lstStyle>
            <a:p>
              <a:pPr marL="0" marR="0" lvl="0" indent="0" algn="l" defTabSz="914400" rtl="0" eaLnBrk="0" fontAlgn="base" latinLnBrk="0" hangingPunct="0">
                <a:lnSpc>
                  <a:spcPct val="100000"/>
                </a:lnSpc>
                <a:spcBef>
                  <a:spcPct val="0"/>
                </a:spcBef>
                <a:spcAft>
                  <a:spcPct val="0"/>
                </a:spcAft>
                <a:buClrTx/>
                <a:buSzTx/>
                <a:buFont typeface="Monotype Sorts" charset="0"/>
                <a:buNone/>
                <a:defRPr/>
              </a:pPr>
              <a:r>
                <a:rPr kumimoji="0" lang="zh-CN" altLang="en-US" sz="2000" b="1" i="0" u="none" strike="noStrike" kern="1200" cap="none" spc="0" normalizeH="0" baseline="0" noProof="0">
                  <a:ln>
                    <a:noFill/>
                  </a:ln>
                  <a:solidFill>
                    <a:srgbClr val="11576A"/>
                  </a:solidFill>
                  <a:effectLst/>
                  <a:uLnTx/>
                  <a:uFillTx/>
                  <a:latin typeface="微软雅黑" panose="020B0503020204020204" pitchFamily="34" charset="-122"/>
                  <a:ea typeface="微软雅黑" panose="020B0503020204020204" pitchFamily="34" charset="-122"/>
                  <a:cs typeface="宋体" panose="02010600030101010101" pitchFamily="2" charset="-122"/>
                </a:rPr>
                <a:t>程序</a:t>
              </a:r>
              <a:r>
                <a:rPr kumimoji="0" lang="en-US" sz="2000" b="1" i="0" u="none" strike="noStrike" kern="1200" cap="none" spc="0" normalizeH="0" baseline="0" noProof="0">
                  <a:ln>
                    <a:noFill/>
                  </a:ln>
                  <a:solidFill>
                    <a:srgbClr val="11576A"/>
                  </a:solidFill>
                  <a:effectLst/>
                  <a:uLnTx/>
                  <a:uFillTx/>
                  <a:latin typeface="微软雅黑" panose="020B0503020204020204" pitchFamily="34" charset="-122"/>
                  <a:ea typeface="微软雅黑" panose="020B0503020204020204" pitchFamily="34" charset="-122"/>
                  <a:cs typeface="宋体" panose="02010600030101010101" pitchFamily="2" charset="-122"/>
                </a:rPr>
                <a:t> 2</a:t>
              </a:r>
            </a:p>
          </p:txBody>
        </p:sp>
        <p:sp>
          <p:nvSpPr>
            <p:cNvPr id="29" name="Text Box 14"/>
            <p:cNvSpPr txBox="1">
              <a:spLocks noChangeArrowheads="1"/>
            </p:cNvSpPr>
            <p:nvPr/>
          </p:nvSpPr>
          <p:spPr bwMode="auto">
            <a:xfrm>
              <a:off x="4141266" y="1062010"/>
              <a:ext cx="1210588" cy="400110"/>
            </a:xfrm>
            <a:prstGeom prst="rect">
              <a:avLst/>
            </a:prstGeom>
            <a:noFill/>
            <a:ln>
              <a:noFill/>
            </a:ln>
          </p:spPr>
          <p:txBody>
            <a:bodyPr wrap="none">
              <a:spAutoFit/>
            </a:bodyPr>
            <a:lstStyle>
              <a:lvl1pPr/>
              <a:lvl2pPr/>
              <a:lvl3pPr/>
              <a:lvl4pPr/>
              <a:lvl5pPr/>
              <a:lvl6pPr/>
              <a:lvl7pPr/>
              <a:lvl8pPr/>
              <a:lvl9pPr/>
            </a:lstStyle>
            <a:p>
              <a:pPr marL="0" marR="0" lvl="0" indent="0" algn="l" defTabSz="914400" rtl="0" eaLnBrk="0" fontAlgn="base" latinLnBrk="0" hangingPunct="0">
                <a:lnSpc>
                  <a:spcPct val="100000"/>
                </a:lnSpc>
                <a:spcBef>
                  <a:spcPct val="0"/>
                </a:spcBef>
                <a:spcAft>
                  <a:spcPct val="0"/>
                </a:spcAft>
                <a:buClrTx/>
                <a:buSzTx/>
                <a:buFont typeface="Monotype Sorts" charset="0"/>
                <a:buNone/>
                <a:defRPr/>
              </a:pPr>
              <a:r>
                <a:rPr kumimoji="0" lang="zh-CN" altLang="en-US" sz="2000" b="1" i="0" u="none" strike="noStrike" kern="1200" cap="none" spc="0" normalizeH="0" baseline="0" noProof="0">
                  <a:ln>
                    <a:noFill/>
                  </a:ln>
                  <a:solidFill>
                    <a:srgbClr val="11576A"/>
                  </a:solidFill>
                  <a:effectLst/>
                  <a:uLnTx/>
                  <a:uFillTx/>
                  <a:latin typeface="微软雅黑" panose="020B0503020204020204" pitchFamily="34" charset="-122"/>
                  <a:ea typeface="微软雅黑" panose="020B0503020204020204" pitchFamily="34" charset="-122"/>
                  <a:cs typeface="宋体" panose="02010600030101010101" pitchFamily="2" charset="-122"/>
                </a:rPr>
                <a:t>操作系统</a:t>
              </a:r>
              <a:endParaRPr kumimoji="0" lang="en-US" sz="2000" b="1" i="0" u="none" strike="noStrike" kern="1200" cap="none" spc="0" normalizeH="0" baseline="0" noProof="0">
                <a:ln>
                  <a:noFill/>
                </a:ln>
                <a:solidFill>
                  <a:srgbClr val="11576A"/>
                </a:solidFill>
                <a:effectLst/>
                <a:uLnTx/>
                <a:uFillTx/>
                <a:latin typeface="微软雅黑" panose="020B0503020204020204" pitchFamily="34" charset="-122"/>
                <a:ea typeface="微软雅黑" panose="020B0503020204020204" pitchFamily="34" charset="-122"/>
                <a:cs typeface="宋体" panose="02010600030101010101" pitchFamily="2" charset="-122"/>
              </a:endParaRPr>
            </a:p>
          </p:txBody>
        </p:sp>
        <p:sp>
          <p:nvSpPr>
            <p:cNvPr id="30" name="Text Box 15"/>
            <p:cNvSpPr txBox="1">
              <a:spLocks noChangeArrowheads="1"/>
            </p:cNvSpPr>
            <p:nvPr/>
          </p:nvSpPr>
          <p:spPr bwMode="auto">
            <a:xfrm>
              <a:off x="7272413" y="1117474"/>
              <a:ext cx="1116011" cy="338554"/>
            </a:xfrm>
            <a:prstGeom prst="rect">
              <a:avLst/>
            </a:prstGeom>
            <a:noFill/>
            <a:ln>
              <a:noFill/>
            </a:ln>
          </p:spPr>
          <p:txBody>
            <a:bodyPr wrap="none">
              <a:spAutoFit/>
            </a:bodyPr>
            <a:lstStyle>
              <a:lvl1pPr/>
              <a:lvl2pPr/>
              <a:lvl3pPr/>
              <a:lvl4pPr/>
              <a:lvl5pPr/>
              <a:lvl6pPr/>
              <a:lvl7pPr/>
              <a:lvl8pPr/>
              <a:lvl9pPr/>
            </a:lstStyle>
            <a:p>
              <a:pPr marL="0" marR="0" lvl="0" indent="0" algn="ctr" defTabSz="914400" rtl="0" eaLnBrk="0" fontAlgn="base" latinLnBrk="0" hangingPunct="0">
                <a:lnSpc>
                  <a:spcPct val="80000"/>
                </a:lnSpc>
                <a:spcBef>
                  <a:spcPct val="0"/>
                </a:spcBef>
                <a:spcAft>
                  <a:spcPct val="0"/>
                </a:spcAft>
                <a:buClrTx/>
                <a:buSzTx/>
                <a:buFont typeface="Monotype Sorts" charset="0"/>
                <a:buNone/>
                <a:defRPr/>
              </a:pPr>
              <a:r>
                <a:rPr kumimoji="0" lang="en-US" altLang="zh-CN" sz="2000" b="1" i="0" u="none" strike="noStrike" kern="1200" cap="none" spc="0" normalizeH="0" baseline="0" noProof="0">
                  <a:ln>
                    <a:noFill/>
                  </a:ln>
                  <a:solidFill>
                    <a:srgbClr val="11576A"/>
                  </a:solidFill>
                  <a:effectLst/>
                  <a:uLnTx/>
                  <a:uFillTx/>
                  <a:latin typeface="微软雅黑" panose="020B0503020204020204" pitchFamily="34" charset="-122"/>
                  <a:ea typeface="微软雅黑" panose="020B0503020204020204" pitchFamily="34" charset="-122"/>
                  <a:cs typeface="宋体" panose="02010600030101010101" pitchFamily="2" charset="-122"/>
                </a:rPr>
                <a:t>I/O</a:t>
              </a:r>
              <a:r>
                <a:rPr kumimoji="0" lang="zh-CN" altLang="en-US" sz="2000" b="1" i="0" u="none" strike="noStrike" kern="1200" cap="none" spc="0" normalizeH="0" baseline="0" noProof="0">
                  <a:ln>
                    <a:noFill/>
                  </a:ln>
                  <a:solidFill>
                    <a:srgbClr val="11576A"/>
                  </a:solidFill>
                  <a:effectLst/>
                  <a:uLnTx/>
                  <a:uFillTx/>
                  <a:latin typeface="微软雅黑" panose="020B0503020204020204" pitchFamily="34" charset="-122"/>
                  <a:ea typeface="微软雅黑" panose="020B0503020204020204" pitchFamily="34" charset="-122"/>
                  <a:cs typeface="宋体" panose="02010600030101010101" pitchFamily="2" charset="-122"/>
                </a:rPr>
                <a:t>设备</a:t>
              </a:r>
              <a:endParaRPr kumimoji="0" lang="en-US" sz="2000" b="1" i="0" u="none" strike="noStrike" kern="1200" cap="none" spc="0" normalizeH="0" baseline="0" noProof="0">
                <a:ln>
                  <a:noFill/>
                </a:ln>
                <a:solidFill>
                  <a:srgbClr val="11576A"/>
                </a:solidFill>
                <a:effectLst/>
                <a:uLnTx/>
                <a:uFillTx/>
                <a:latin typeface="微软雅黑" panose="020B0503020204020204" pitchFamily="34" charset="-122"/>
                <a:ea typeface="微软雅黑" panose="020B0503020204020204" pitchFamily="34" charset="-122"/>
                <a:cs typeface="宋体" panose="02010600030101010101" pitchFamily="2" charset="-122"/>
              </a:endParaRPr>
            </a:p>
          </p:txBody>
        </p:sp>
        <p:sp>
          <p:nvSpPr>
            <p:cNvPr id="104" name="Line 81"/>
            <p:cNvSpPr>
              <a:spLocks noChangeShapeType="1"/>
            </p:cNvSpPr>
            <p:nvPr/>
          </p:nvSpPr>
          <p:spPr bwMode="auto">
            <a:xfrm>
              <a:off x="2570658" y="1435370"/>
              <a:ext cx="5803900" cy="0"/>
            </a:xfrm>
            <a:prstGeom prst="line">
              <a:avLst/>
            </a:prstGeom>
            <a:noFill/>
            <a:ln w="28575"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7" name="组合 6"/>
          <p:cNvGrpSpPr/>
          <p:nvPr/>
        </p:nvGrpSpPr>
        <p:grpSpPr>
          <a:xfrm>
            <a:off x="5166023" y="2655773"/>
            <a:ext cx="1730145" cy="792538"/>
            <a:chOff x="3548558" y="1798523"/>
            <a:chExt cx="1730145" cy="792538"/>
          </a:xfrm>
        </p:grpSpPr>
        <p:sp>
          <p:nvSpPr>
            <p:cNvPr id="39" name="Line 26"/>
            <p:cNvSpPr>
              <a:spLocks noChangeShapeType="1"/>
            </p:cNvSpPr>
            <p:nvPr/>
          </p:nvSpPr>
          <p:spPr bwMode="auto">
            <a:xfrm>
              <a:off x="3548558" y="2027123"/>
              <a:ext cx="571500" cy="0"/>
            </a:xfrm>
            <a:prstGeom prst="line">
              <a:avLst/>
            </a:prstGeom>
            <a:noFill/>
            <a:ln w="28575" cmpd="sng">
              <a:solidFill>
                <a:srgbClr val="11576A"/>
              </a:solidFill>
              <a:round/>
              <a:tailEnd type="triangle" w="med" len="me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47" name="Group 31"/>
            <p:cNvGrpSpPr/>
            <p:nvPr/>
          </p:nvGrpSpPr>
          <p:grpSpPr bwMode="auto">
            <a:xfrm>
              <a:off x="4218483" y="2141423"/>
              <a:ext cx="736600" cy="238125"/>
              <a:chOff x="0" y="0"/>
              <a:chExt cx="488" cy="200"/>
            </a:xfrm>
          </p:grpSpPr>
          <p:sp>
            <p:nvSpPr>
              <p:cNvPr id="48" name="Line 35"/>
              <p:cNvSpPr>
                <a:spLocks noChangeShapeType="1"/>
              </p:cNvSpPr>
              <p:nvPr/>
            </p:nvSpPr>
            <p:spPr bwMode="auto">
              <a:xfrm>
                <a:off x="0" y="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49" name="Line 36"/>
              <p:cNvSpPr>
                <a:spLocks noChangeShapeType="1"/>
              </p:cNvSpPr>
              <p:nvPr/>
            </p:nvSpPr>
            <p:spPr bwMode="auto">
              <a:xfrm>
                <a:off x="0" y="4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50" name="Line 37"/>
              <p:cNvSpPr>
                <a:spLocks noChangeShapeType="1"/>
              </p:cNvSpPr>
              <p:nvPr/>
            </p:nvSpPr>
            <p:spPr bwMode="auto">
              <a:xfrm>
                <a:off x="0" y="8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51" name="Line 38"/>
              <p:cNvSpPr>
                <a:spLocks noChangeShapeType="1"/>
              </p:cNvSpPr>
              <p:nvPr/>
            </p:nvSpPr>
            <p:spPr bwMode="auto">
              <a:xfrm>
                <a:off x="0" y="12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52" name="Line 39"/>
              <p:cNvSpPr>
                <a:spLocks noChangeShapeType="1"/>
              </p:cNvSpPr>
              <p:nvPr/>
            </p:nvSpPr>
            <p:spPr bwMode="auto">
              <a:xfrm>
                <a:off x="0" y="16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53" name="Line 40"/>
              <p:cNvSpPr>
                <a:spLocks noChangeShapeType="1"/>
              </p:cNvSpPr>
              <p:nvPr/>
            </p:nvSpPr>
            <p:spPr bwMode="auto">
              <a:xfrm>
                <a:off x="0" y="20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sp>
          <p:nvSpPr>
            <p:cNvPr id="59" name="Text Box 46"/>
            <p:cNvSpPr txBox="1">
              <a:spLocks noChangeArrowheads="1"/>
            </p:cNvSpPr>
            <p:nvPr/>
          </p:nvSpPr>
          <p:spPr bwMode="auto">
            <a:xfrm>
              <a:off x="4048879" y="2283284"/>
              <a:ext cx="1229824" cy="307777"/>
            </a:xfrm>
            <a:prstGeom prst="rect">
              <a:avLst/>
            </a:prstGeom>
            <a:noFill/>
            <a:ln>
              <a:noFill/>
            </a:ln>
          </p:spPr>
          <p:txBody>
            <a:bodyPr wrap="none">
              <a:spAutoFit/>
            </a:bodyPr>
            <a:lstStyle>
              <a:lvl1pPr/>
              <a:lvl2pPr/>
              <a:lvl3pPr/>
              <a:lvl4pPr/>
              <a:lvl5pPr/>
              <a:lvl6pPr/>
              <a:lvl7pPr/>
              <a:lvl8pPr/>
              <a:lvl9pPr/>
            </a:lstStyle>
            <a:p>
              <a:pPr marL="0" marR="0" lvl="0" indent="0" algn="l" defTabSz="914400" rtl="0" eaLnBrk="0" fontAlgn="base" latinLnBrk="0" hangingPunct="0">
                <a:lnSpc>
                  <a:spcPct val="100000"/>
                </a:lnSpc>
                <a:spcBef>
                  <a:spcPct val="0"/>
                </a:spcBef>
                <a:spcAft>
                  <a:spcPct val="0"/>
                </a:spcAft>
                <a:buClrTx/>
                <a:buSzTx/>
                <a:buFont typeface="Monotype Sorts" charset="0"/>
                <a:buNone/>
                <a:defRPr/>
              </a:pPr>
              <a:r>
                <a:rPr kumimoji="0" lang="en-US" sz="1400" b="1" i="0" u="none" strike="noStrike" kern="1200" cap="none" spc="0" normalizeH="0" baseline="0" noProof="0" dirty="0" err="1">
                  <a:ln>
                    <a:noFill/>
                  </a:ln>
                  <a:solidFill>
                    <a:srgbClr val="789ED0"/>
                  </a:solidFill>
                  <a:effectLst/>
                  <a:uLnTx/>
                  <a:uFillTx/>
                  <a:latin typeface="微软雅黑" panose="020B0503020204020204" pitchFamily="34" charset="-122"/>
                  <a:ea typeface="微软雅黑" panose="020B0503020204020204" pitchFamily="34" charset="-122"/>
                  <a:cs typeface="宋体" panose="02010600030101010101" pitchFamily="2" charset="-122"/>
                </a:rPr>
                <a:t>add_timer</a:t>
              </a:r>
              <a:r>
                <a:rPr kumimoji="0" lang="en-US" sz="1400" b="1" i="0" u="none" strike="noStrike" kern="1200" cap="none" spc="0" normalizeH="0" baseline="0" noProof="0" dirty="0">
                  <a:ln>
                    <a:noFill/>
                  </a:ln>
                  <a:solidFill>
                    <a:srgbClr val="789ED0"/>
                  </a:solidFill>
                  <a:effectLst/>
                  <a:uLnTx/>
                  <a:uFillTx/>
                  <a:latin typeface="微软雅黑" panose="020B0503020204020204" pitchFamily="34" charset="-122"/>
                  <a:ea typeface="微软雅黑" panose="020B0503020204020204" pitchFamily="34" charset="-122"/>
                  <a:cs typeface="宋体" panose="02010600030101010101" pitchFamily="2" charset="-122"/>
                </a:rPr>
                <a:t>()</a:t>
              </a:r>
            </a:p>
          </p:txBody>
        </p:sp>
        <p:sp>
          <p:nvSpPr>
            <p:cNvPr id="106" name="Text Box 83"/>
            <p:cNvSpPr txBox="1">
              <a:spLocks noChangeArrowheads="1"/>
            </p:cNvSpPr>
            <p:nvPr/>
          </p:nvSpPr>
          <p:spPr bwMode="auto">
            <a:xfrm>
              <a:off x="4117583" y="1798523"/>
              <a:ext cx="880369" cy="369332"/>
            </a:xfrm>
            <a:prstGeom prst="rect">
              <a:avLst/>
            </a:prstGeom>
            <a:noFill/>
            <a:ln>
              <a:noFill/>
            </a:ln>
          </p:spPr>
          <p:txBody>
            <a:bodyPr wrap="none">
              <a:spAutoFit/>
            </a:bodyPr>
            <a:lstStyle>
              <a:lvl1pPr/>
              <a:lvl2pPr/>
              <a:lvl3pPr/>
              <a:lvl4pPr/>
              <a:lvl5pPr/>
              <a:lvl6pPr/>
              <a:lvl7pPr/>
              <a:lvl8pPr/>
              <a:lvl9pPr/>
            </a:lstStyle>
            <a:p>
              <a:pPr marL="0" marR="0" lvl="0" indent="0" algn="l" defTabSz="914400" rtl="0" eaLnBrk="0" fontAlgn="base" latinLnBrk="0" hangingPunct="0">
                <a:lnSpc>
                  <a:spcPct val="100000"/>
                </a:lnSpc>
                <a:spcBef>
                  <a:spcPct val="0"/>
                </a:spcBef>
                <a:spcAft>
                  <a:spcPct val="0"/>
                </a:spcAft>
                <a:buClrTx/>
                <a:buSzTx/>
                <a:buFont typeface="Monotype Sorts" charset="0"/>
                <a:buNone/>
                <a:defRPr/>
              </a:pPr>
              <a:r>
                <a:rPr kumimoji="0" lang="en-US" sz="1800" b="1" i="0" u="none" strike="noStrike" kern="1200" cap="none" spc="0" normalizeH="0" baseline="0" noProof="0">
                  <a:ln>
                    <a:noFill/>
                  </a:ln>
                  <a:solidFill>
                    <a:srgbClr val="11576A"/>
                  </a:solidFill>
                  <a:effectLst/>
                  <a:uLnTx/>
                  <a:uFillTx/>
                  <a:latin typeface="微软雅黑" panose="020B0503020204020204" pitchFamily="34" charset="-122"/>
                  <a:ea typeface="微软雅黑" panose="020B0503020204020204" pitchFamily="34" charset="-122"/>
                  <a:cs typeface="宋体" panose="02010600030101010101" pitchFamily="2" charset="-122"/>
                </a:rPr>
                <a:t>sleep{</a:t>
              </a:r>
            </a:p>
          </p:txBody>
        </p:sp>
      </p:grpSp>
      <p:grpSp>
        <p:nvGrpSpPr>
          <p:cNvPr id="10" name="组合 9"/>
          <p:cNvGrpSpPr/>
          <p:nvPr/>
        </p:nvGrpSpPr>
        <p:grpSpPr>
          <a:xfrm>
            <a:off x="7210723" y="3484448"/>
            <a:ext cx="1256341" cy="1104901"/>
            <a:chOff x="5593258" y="2627197"/>
            <a:chExt cx="1256341" cy="1104901"/>
          </a:xfrm>
        </p:grpSpPr>
        <p:sp>
          <p:nvSpPr>
            <p:cNvPr id="54" name="Line 41"/>
            <p:cNvSpPr>
              <a:spLocks noChangeShapeType="1"/>
            </p:cNvSpPr>
            <p:nvPr/>
          </p:nvSpPr>
          <p:spPr bwMode="auto">
            <a:xfrm>
              <a:off x="6067921" y="2970098"/>
              <a:ext cx="736600"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55" name="Line 42"/>
            <p:cNvSpPr>
              <a:spLocks noChangeShapeType="1"/>
            </p:cNvSpPr>
            <p:nvPr/>
          </p:nvSpPr>
          <p:spPr bwMode="auto">
            <a:xfrm>
              <a:off x="6067921" y="3017723"/>
              <a:ext cx="736600"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56" name="Line 43"/>
            <p:cNvSpPr>
              <a:spLocks noChangeShapeType="1"/>
            </p:cNvSpPr>
            <p:nvPr/>
          </p:nvSpPr>
          <p:spPr bwMode="auto">
            <a:xfrm>
              <a:off x="6067921" y="3065348"/>
              <a:ext cx="736600"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57" name="Line 44"/>
            <p:cNvSpPr>
              <a:spLocks noChangeShapeType="1"/>
            </p:cNvSpPr>
            <p:nvPr/>
          </p:nvSpPr>
          <p:spPr bwMode="auto">
            <a:xfrm>
              <a:off x="6067921" y="3112973"/>
              <a:ext cx="736600"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58" name="Line 45"/>
            <p:cNvSpPr>
              <a:spLocks noChangeShapeType="1"/>
            </p:cNvSpPr>
            <p:nvPr/>
          </p:nvSpPr>
          <p:spPr bwMode="auto">
            <a:xfrm>
              <a:off x="6067921" y="3160598"/>
              <a:ext cx="736600"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3" name="Line 50"/>
            <p:cNvSpPr>
              <a:spLocks noChangeShapeType="1"/>
            </p:cNvSpPr>
            <p:nvPr/>
          </p:nvSpPr>
          <p:spPr bwMode="auto">
            <a:xfrm>
              <a:off x="5593258" y="2846273"/>
              <a:ext cx="393700" cy="0"/>
            </a:xfrm>
            <a:prstGeom prst="line">
              <a:avLst/>
            </a:prstGeom>
            <a:noFill/>
            <a:ln w="28575" cmpd="sng">
              <a:solidFill>
                <a:srgbClr val="11576A"/>
              </a:solidFill>
              <a:round/>
              <a:tailEnd type="triangle" w="med" len="me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64" name="Group 48"/>
            <p:cNvGrpSpPr/>
            <p:nvPr/>
          </p:nvGrpSpPr>
          <p:grpSpPr bwMode="auto">
            <a:xfrm>
              <a:off x="6067921" y="3208223"/>
              <a:ext cx="736600" cy="238125"/>
              <a:chOff x="0" y="0"/>
              <a:chExt cx="488" cy="200"/>
            </a:xfrm>
          </p:grpSpPr>
          <p:sp>
            <p:nvSpPr>
              <p:cNvPr id="65" name="Line 52"/>
              <p:cNvSpPr>
                <a:spLocks noChangeShapeType="1"/>
              </p:cNvSpPr>
              <p:nvPr/>
            </p:nvSpPr>
            <p:spPr bwMode="auto">
              <a:xfrm>
                <a:off x="0" y="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6" name="Line 53"/>
              <p:cNvSpPr>
                <a:spLocks noChangeShapeType="1"/>
              </p:cNvSpPr>
              <p:nvPr/>
            </p:nvSpPr>
            <p:spPr bwMode="auto">
              <a:xfrm>
                <a:off x="0" y="4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7" name="Line 54"/>
              <p:cNvSpPr>
                <a:spLocks noChangeShapeType="1"/>
              </p:cNvSpPr>
              <p:nvPr/>
            </p:nvSpPr>
            <p:spPr bwMode="auto">
              <a:xfrm>
                <a:off x="0" y="8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8" name="Line 55"/>
              <p:cNvSpPr>
                <a:spLocks noChangeShapeType="1"/>
              </p:cNvSpPr>
              <p:nvPr/>
            </p:nvSpPr>
            <p:spPr bwMode="auto">
              <a:xfrm>
                <a:off x="0" y="12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9" name="Line 56"/>
              <p:cNvSpPr>
                <a:spLocks noChangeShapeType="1"/>
              </p:cNvSpPr>
              <p:nvPr/>
            </p:nvSpPr>
            <p:spPr bwMode="auto">
              <a:xfrm>
                <a:off x="0" y="16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70" name="Line 57"/>
              <p:cNvSpPr>
                <a:spLocks noChangeShapeType="1"/>
              </p:cNvSpPr>
              <p:nvPr/>
            </p:nvSpPr>
            <p:spPr bwMode="auto">
              <a:xfrm>
                <a:off x="0" y="20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sp>
          <p:nvSpPr>
            <p:cNvPr id="101" name="Text Box 79"/>
            <p:cNvSpPr txBox="1">
              <a:spLocks noChangeArrowheads="1"/>
            </p:cNvSpPr>
            <p:nvPr/>
          </p:nvSpPr>
          <p:spPr bwMode="auto">
            <a:xfrm>
              <a:off x="5998084" y="2627197"/>
              <a:ext cx="851515" cy="369332"/>
            </a:xfrm>
            <a:prstGeom prst="rect">
              <a:avLst/>
            </a:prstGeom>
            <a:noFill/>
            <a:ln>
              <a:noFill/>
            </a:ln>
          </p:spPr>
          <p:txBody>
            <a:bodyPr wrap="none">
              <a:spAutoFit/>
            </a:bodyPr>
            <a:lstStyle>
              <a:lvl1pPr/>
              <a:lvl2pPr/>
              <a:lvl3pPr/>
              <a:lvl4pPr/>
              <a:lvl5pPr/>
              <a:lvl6pPr/>
              <a:lvl7pPr/>
              <a:lvl8pPr/>
              <a:lvl9pPr/>
            </a:lstStyle>
            <a:p>
              <a:pPr marL="0" marR="0" lvl="0" indent="0" algn="l" defTabSz="914400" rtl="0" eaLnBrk="0" fontAlgn="base" latinLnBrk="0" hangingPunct="0">
                <a:lnSpc>
                  <a:spcPct val="100000"/>
                </a:lnSpc>
                <a:spcBef>
                  <a:spcPct val="0"/>
                </a:spcBef>
                <a:spcAft>
                  <a:spcPct val="0"/>
                </a:spcAft>
                <a:buClrTx/>
                <a:buSzTx/>
                <a:buFont typeface="Monotype Sorts" charset="0"/>
                <a:buNone/>
                <a:defRPr/>
              </a:pPr>
              <a:r>
                <a:rPr kumimoji="0" lang="en-US" sz="1800" b="1" i="0" u="none" strike="noStrike" kern="1200" cap="none" spc="0" normalizeH="0" baseline="0" noProof="0">
                  <a:ln>
                    <a:noFill/>
                  </a:ln>
                  <a:solidFill>
                    <a:srgbClr val="11576A"/>
                  </a:solidFill>
                  <a:effectLst/>
                  <a:uLnTx/>
                  <a:uFillTx/>
                  <a:latin typeface="微软雅黑" panose="020B0503020204020204" pitchFamily="34" charset="-122"/>
                  <a:ea typeface="微软雅黑" panose="020B0503020204020204" pitchFamily="34" charset="-122"/>
                  <a:cs typeface="宋体" panose="02010600030101010101" pitchFamily="2" charset="-122"/>
                </a:rPr>
                <a:t>main{</a:t>
              </a:r>
            </a:p>
          </p:txBody>
        </p:sp>
        <p:grpSp>
          <p:nvGrpSpPr>
            <p:cNvPr id="110" name="Group 84"/>
            <p:cNvGrpSpPr/>
            <p:nvPr/>
          </p:nvGrpSpPr>
          <p:grpSpPr bwMode="auto">
            <a:xfrm>
              <a:off x="6067921" y="3493973"/>
              <a:ext cx="736600" cy="238125"/>
              <a:chOff x="0" y="0"/>
              <a:chExt cx="488" cy="200"/>
            </a:xfrm>
          </p:grpSpPr>
          <p:sp>
            <p:nvSpPr>
              <p:cNvPr id="111" name="Line 88"/>
              <p:cNvSpPr>
                <a:spLocks noChangeShapeType="1"/>
              </p:cNvSpPr>
              <p:nvPr/>
            </p:nvSpPr>
            <p:spPr bwMode="auto">
              <a:xfrm>
                <a:off x="0" y="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12" name="Line 89"/>
              <p:cNvSpPr>
                <a:spLocks noChangeShapeType="1"/>
              </p:cNvSpPr>
              <p:nvPr/>
            </p:nvSpPr>
            <p:spPr bwMode="auto">
              <a:xfrm>
                <a:off x="0" y="4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13" name="Line 90"/>
              <p:cNvSpPr>
                <a:spLocks noChangeShapeType="1"/>
              </p:cNvSpPr>
              <p:nvPr/>
            </p:nvSpPr>
            <p:spPr bwMode="auto">
              <a:xfrm>
                <a:off x="0" y="8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14" name="Line 91"/>
              <p:cNvSpPr>
                <a:spLocks noChangeShapeType="1"/>
              </p:cNvSpPr>
              <p:nvPr/>
            </p:nvSpPr>
            <p:spPr bwMode="auto">
              <a:xfrm>
                <a:off x="0" y="12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15" name="Line 92"/>
              <p:cNvSpPr>
                <a:spLocks noChangeShapeType="1"/>
              </p:cNvSpPr>
              <p:nvPr/>
            </p:nvSpPr>
            <p:spPr bwMode="auto">
              <a:xfrm>
                <a:off x="0" y="16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16" name="Line 93"/>
              <p:cNvSpPr>
                <a:spLocks noChangeShapeType="1"/>
              </p:cNvSpPr>
              <p:nvPr/>
            </p:nvSpPr>
            <p:spPr bwMode="auto">
              <a:xfrm>
                <a:off x="0" y="20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grpSp>
      <p:sp>
        <p:nvSpPr>
          <p:cNvPr id="127" name="Line 98"/>
          <p:cNvSpPr>
            <a:spLocks noChangeShapeType="1"/>
          </p:cNvSpPr>
          <p:nvPr/>
        </p:nvSpPr>
        <p:spPr bwMode="auto">
          <a:xfrm>
            <a:off x="4556422" y="5732348"/>
            <a:ext cx="1282700" cy="0"/>
          </a:xfrm>
          <a:prstGeom prst="line">
            <a:avLst/>
          </a:prstGeom>
          <a:noFill/>
          <a:ln w="28575" cmpd="sng">
            <a:solidFill>
              <a:srgbClr val="11576A"/>
            </a:solidFill>
            <a:round/>
            <a:tailEnd type="triangle" w="med" len="me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8" name="组合 7"/>
          <p:cNvGrpSpPr/>
          <p:nvPr/>
        </p:nvGrpSpPr>
        <p:grpSpPr>
          <a:xfrm>
            <a:off x="3686458" y="4971540"/>
            <a:ext cx="2076464" cy="977741"/>
            <a:chOff x="2068994" y="4114289"/>
            <a:chExt cx="2076464" cy="977741"/>
          </a:xfrm>
        </p:grpSpPr>
        <p:sp>
          <p:nvSpPr>
            <p:cNvPr id="37" name="Text Box 24"/>
            <p:cNvSpPr txBox="1">
              <a:spLocks noChangeArrowheads="1"/>
            </p:cNvSpPr>
            <p:nvPr/>
          </p:nvSpPr>
          <p:spPr bwMode="auto">
            <a:xfrm>
              <a:off x="2068994" y="4114289"/>
              <a:ext cx="707245" cy="369332"/>
            </a:xfrm>
            <a:prstGeom prst="rect">
              <a:avLst/>
            </a:prstGeom>
            <a:noFill/>
            <a:ln>
              <a:noFill/>
            </a:ln>
          </p:spPr>
          <p:txBody>
            <a:bodyPr wrap="none">
              <a:spAutoFit/>
            </a:bodyPr>
            <a:lstStyle>
              <a:lvl1pPr/>
              <a:lvl2pPr/>
              <a:lvl3pPr/>
              <a:lvl4pPr/>
              <a:lvl5pPr/>
              <a:lvl6pPr/>
              <a:lvl7pPr/>
              <a:lvl8pPr/>
              <a:lvl9pPr/>
            </a:lstStyle>
            <a:p>
              <a:pPr marL="0" marR="0" lvl="0" indent="0" algn="l" defTabSz="914400" rtl="0" eaLnBrk="0" fontAlgn="base" latinLnBrk="0" hangingPunct="0">
                <a:lnSpc>
                  <a:spcPct val="100000"/>
                </a:lnSpc>
                <a:spcBef>
                  <a:spcPct val="0"/>
                </a:spcBef>
                <a:spcAft>
                  <a:spcPct val="0"/>
                </a:spcAft>
                <a:buClrTx/>
                <a:buSzTx/>
                <a:buFont typeface="Monotype Sorts" charset="0"/>
                <a:buNone/>
                <a:defRPr/>
              </a:pPr>
              <a:r>
                <a:rPr kumimoji="0" lang="en-US" sz="1800" b="1" i="1" u="none" strike="noStrike" kern="1200" cap="none" spc="0" normalizeH="0" baseline="0" noProof="0">
                  <a:ln>
                    <a:noFill/>
                  </a:ln>
                  <a:solidFill>
                    <a:srgbClr val="11576A"/>
                  </a:solidFill>
                  <a:effectLst/>
                  <a:uLnTx/>
                  <a:uFillTx/>
                  <a:latin typeface="微软雅黑" panose="020B0503020204020204" pitchFamily="34" charset="-122"/>
                  <a:ea typeface="微软雅黑" panose="020B0503020204020204" pitchFamily="34" charset="-122"/>
                  <a:cs typeface="宋体" panose="02010600030101010101" pitchFamily="2" charset="-122"/>
                </a:rPr>
                <a:t>k</a:t>
              </a:r>
              <a:r>
                <a:rPr kumimoji="0" lang="en-US" sz="1800" b="1" i="0" u="none" strike="noStrike" kern="1200" cap="none" spc="0" normalizeH="0" baseline="0" noProof="0">
                  <a:ln>
                    <a:noFill/>
                  </a:ln>
                  <a:solidFill>
                    <a:srgbClr val="11576A"/>
                  </a:solidFill>
                  <a:effectLst/>
                  <a:uLnTx/>
                  <a:uFillTx/>
                  <a:latin typeface="微软雅黑" panose="020B0503020204020204" pitchFamily="34" charset="-122"/>
                  <a:ea typeface="微软雅黑" panose="020B0503020204020204" pitchFamily="34" charset="-122"/>
                  <a:cs typeface="宋体" panose="02010600030101010101" pitchFamily="2" charset="-122"/>
                </a:rPr>
                <a:t>+1:</a:t>
              </a:r>
            </a:p>
          </p:txBody>
        </p:sp>
        <p:grpSp>
          <p:nvGrpSpPr>
            <p:cNvPr id="40" name="Group 24"/>
            <p:cNvGrpSpPr/>
            <p:nvPr/>
          </p:nvGrpSpPr>
          <p:grpSpPr bwMode="auto">
            <a:xfrm>
              <a:off x="2694483" y="4255973"/>
              <a:ext cx="736600" cy="238125"/>
              <a:chOff x="0" y="0"/>
              <a:chExt cx="488" cy="200"/>
            </a:xfrm>
          </p:grpSpPr>
          <p:sp>
            <p:nvSpPr>
              <p:cNvPr id="41" name="Line 28"/>
              <p:cNvSpPr>
                <a:spLocks noChangeShapeType="1"/>
              </p:cNvSpPr>
              <p:nvPr/>
            </p:nvSpPr>
            <p:spPr bwMode="auto">
              <a:xfrm>
                <a:off x="0" y="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42" name="Line 29"/>
              <p:cNvSpPr>
                <a:spLocks noChangeShapeType="1"/>
              </p:cNvSpPr>
              <p:nvPr/>
            </p:nvSpPr>
            <p:spPr bwMode="auto">
              <a:xfrm>
                <a:off x="0" y="4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43" name="Line 30"/>
              <p:cNvSpPr>
                <a:spLocks noChangeShapeType="1"/>
              </p:cNvSpPr>
              <p:nvPr/>
            </p:nvSpPr>
            <p:spPr bwMode="auto">
              <a:xfrm>
                <a:off x="0" y="8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44" name="Line 31"/>
              <p:cNvSpPr>
                <a:spLocks noChangeShapeType="1"/>
              </p:cNvSpPr>
              <p:nvPr/>
            </p:nvSpPr>
            <p:spPr bwMode="auto">
              <a:xfrm>
                <a:off x="0" y="12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45" name="Line 32"/>
              <p:cNvSpPr>
                <a:spLocks noChangeShapeType="1"/>
              </p:cNvSpPr>
              <p:nvPr/>
            </p:nvSpPr>
            <p:spPr bwMode="auto">
              <a:xfrm>
                <a:off x="0" y="16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46" name="Line 33"/>
              <p:cNvSpPr>
                <a:spLocks noChangeShapeType="1"/>
              </p:cNvSpPr>
              <p:nvPr/>
            </p:nvSpPr>
            <p:spPr bwMode="auto">
              <a:xfrm>
                <a:off x="0" y="20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sp>
          <p:nvSpPr>
            <p:cNvPr id="98" name="Line 76"/>
            <p:cNvSpPr>
              <a:spLocks noChangeShapeType="1"/>
            </p:cNvSpPr>
            <p:nvPr/>
          </p:nvSpPr>
          <p:spPr bwMode="auto">
            <a:xfrm flipH="1">
              <a:off x="3472358" y="4255973"/>
              <a:ext cx="673100" cy="0"/>
            </a:xfrm>
            <a:prstGeom prst="line">
              <a:avLst/>
            </a:prstGeom>
            <a:noFill/>
            <a:ln w="28575" cmpd="sng">
              <a:solidFill>
                <a:srgbClr val="11576A"/>
              </a:solidFill>
              <a:round/>
              <a:tailEnd type="triangle" w="med" len="me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05" name="Text Box 82"/>
            <p:cNvSpPr txBox="1">
              <a:spLocks noChangeArrowheads="1"/>
            </p:cNvSpPr>
            <p:nvPr/>
          </p:nvSpPr>
          <p:spPr bwMode="auto">
            <a:xfrm>
              <a:off x="2605584" y="4722698"/>
              <a:ext cx="274434" cy="369332"/>
            </a:xfrm>
            <a:prstGeom prst="rect">
              <a:avLst/>
            </a:prstGeom>
            <a:noFill/>
            <a:ln>
              <a:noFill/>
            </a:ln>
          </p:spPr>
          <p:txBody>
            <a:bodyPr wrap="none">
              <a:spAutoFit/>
            </a:bodyPr>
            <a:lstStyle>
              <a:lvl1pPr/>
              <a:lvl2pPr/>
              <a:lvl3pPr/>
              <a:lvl4pPr/>
              <a:lvl5pPr/>
              <a:lvl6pPr/>
              <a:lvl7pPr/>
              <a:lvl8pPr/>
              <a:lvl9pPr/>
            </a:lstStyle>
            <a:p>
              <a:pPr marL="0" marR="0" lvl="0" indent="0" algn="l" defTabSz="914400" rtl="0" eaLnBrk="0" fontAlgn="base" latinLnBrk="0" hangingPunct="0">
                <a:lnSpc>
                  <a:spcPct val="100000"/>
                </a:lnSpc>
                <a:spcBef>
                  <a:spcPct val="0"/>
                </a:spcBef>
                <a:spcAft>
                  <a:spcPct val="0"/>
                </a:spcAft>
                <a:buClrTx/>
                <a:buSzTx/>
                <a:buFont typeface="Monotype Sorts" charset="0"/>
                <a:buNone/>
                <a:defRPr/>
              </a:pPr>
              <a:r>
                <a:rPr kumimoji="0" lang="en-US" sz="1800" b="1" i="0" u="none" strike="noStrike" kern="1200" cap="none" spc="0" normalizeH="0" baseline="0" noProof="0">
                  <a:ln>
                    <a:noFill/>
                  </a:ln>
                  <a:solidFill>
                    <a:srgbClr val="11576A"/>
                  </a:solidFill>
                  <a:effectLst/>
                  <a:uLnTx/>
                  <a:uFillTx/>
                  <a:latin typeface="微软雅黑" panose="020B0503020204020204" pitchFamily="34" charset="-122"/>
                  <a:ea typeface="微软雅黑" panose="020B0503020204020204" pitchFamily="34" charset="-122"/>
                  <a:cs typeface="宋体" panose="02010600030101010101" pitchFamily="2" charset="-122"/>
                </a:rPr>
                <a:t>}</a:t>
              </a:r>
            </a:p>
          </p:txBody>
        </p:sp>
        <p:grpSp>
          <p:nvGrpSpPr>
            <p:cNvPr id="128" name="Group 96"/>
            <p:cNvGrpSpPr/>
            <p:nvPr/>
          </p:nvGrpSpPr>
          <p:grpSpPr bwMode="auto">
            <a:xfrm>
              <a:off x="2694483" y="4494098"/>
              <a:ext cx="736600" cy="238125"/>
              <a:chOff x="0" y="0"/>
              <a:chExt cx="488" cy="200"/>
            </a:xfrm>
          </p:grpSpPr>
          <p:sp>
            <p:nvSpPr>
              <p:cNvPr id="129" name="Line 100"/>
              <p:cNvSpPr>
                <a:spLocks noChangeShapeType="1"/>
              </p:cNvSpPr>
              <p:nvPr/>
            </p:nvSpPr>
            <p:spPr bwMode="auto">
              <a:xfrm>
                <a:off x="0" y="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30" name="Line 101"/>
              <p:cNvSpPr>
                <a:spLocks noChangeShapeType="1"/>
              </p:cNvSpPr>
              <p:nvPr/>
            </p:nvSpPr>
            <p:spPr bwMode="auto">
              <a:xfrm>
                <a:off x="0" y="4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9" name="Line 102"/>
              <p:cNvSpPr>
                <a:spLocks noChangeShapeType="1"/>
              </p:cNvSpPr>
              <p:nvPr/>
            </p:nvSpPr>
            <p:spPr bwMode="auto">
              <a:xfrm>
                <a:off x="0" y="8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1" name="Line 103"/>
              <p:cNvSpPr>
                <a:spLocks noChangeShapeType="1"/>
              </p:cNvSpPr>
              <p:nvPr/>
            </p:nvSpPr>
            <p:spPr bwMode="auto">
              <a:xfrm>
                <a:off x="0" y="12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33" name="Line 104"/>
              <p:cNvSpPr>
                <a:spLocks noChangeShapeType="1"/>
              </p:cNvSpPr>
              <p:nvPr/>
            </p:nvSpPr>
            <p:spPr bwMode="auto">
              <a:xfrm>
                <a:off x="0" y="16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34" name="Line 105"/>
              <p:cNvSpPr>
                <a:spLocks noChangeShapeType="1"/>
              </p:cNvSpPr>
              <p:nvPr/>
            </p:nvSpPr>
            <p:spPr bwMode="auto">
              <a:xfrm>
                <a:off x="0" y="20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14" name="组合 13"/>
          <p:cNvGrpSpPr/>
          <p:nvPr/>
        </p:nvGrpSpPr>
        <p:grpSpPr>
          <a:xfrm>
            <a:off x="4162722" y="3398723"/>
            <a:ext cx="2670206" cy="788432"/>
            <a:chOff x="2545258" y="2541473"/>
            <a:chExt cx="2670206" cy="788432"/>
          </a:xfrm>
        </p:grpSpPr>
        <p:sp>
          <p:nvSpPr>
            <p:cNvPr id="60" name="Line 47"/>
            <p:cNvSpPr>
              <a:spLocks noChangeShapeType="1"/>
            </p:cNvSpPr>
            <p:nvPr/>
          </p:nvSpPr>
          <p:spPr bwMode="auto">
            <a:xfrm>
              <a:off x="4205783" y="2550998"/>
              <a:ext cx="736600"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1" name="Line 48"/>
            <p:cNvSpPr>
              <a:spLocks noChangeShapeType="1"/>
            </p:cNvSpPr>
            <p:nvPr/>
          </p:nvSpPr>
          <p:spPr bwMode="auto">
            <a:xfrm>
              <a:off x="4205783" y="2598623"/>
              <a:ext cx="736600"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03" name="Line 80"/>
            <p:cNvSpPr>
              <a:spLocks noChangeShapeType="1"/>
            </p:cNvSpPr>
            <p:nvPr/>
          </p:nvSpPr>
          <p:spPr bwMode="auto">
            <a:xfrm>
              <a:off x="4205783" y="2646248"/>
              <a:ext cx="736600"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07" name="Text Box 84"/>
            <p:cNvSpPr txBox="1">
              <a:spLocks noChangeArrowheads="1"/>
            </p:cNvSpPr>
            <p:nvPr/>
          </p:nvSpPr>
          <p:spPr bwMode="auto">
            <a:xfrm>
              <a:off x="4154984" y="2960573"/>
              <a:ext cx="274434" cy="369332"/>
            </a:xfrm>
            <a:prstGeom prst="rect">
              <a:avLst/>
            </a:prstGeom>
            <a:noFill/>
            <a:ln>
              <a:noFill/>
            </a:ln>
          </p:spPr>
          <p:txBody>
            <a:bodyPr wrap="none">
              <a:spAutoFit/>
            </a:bodyPr>
            <a:lstStyle>
              <a:lvl1pPr/>
              <a:lvl2pPr/>
              <a:lvl3pPr/>
              <a:lvl4pPr/>
              <a:lvl5pPr/>
              <a:lvl6pPr/>
              <a:lvl7pPr/>
              <a:lvl8pPr/>
              <a:lvl9pPr/>
            </a:lstStyle>
            <a:p>
              <a:pPr marL="0" marR="0" lvl="0" indent="0" algn="l" defTabSz="914400" rtl="0" eaLnBrk="0" fontAlgn="base" latinLnBrk="0" hangingPunct="0">
                <a:lnSpc>
                  <a:spcPct val="100000"/>
                </a:lnSpc>
                <a:spcBef>
                  <a:spcPct val="0"/>
                </a:spcBef>
                <a:spcAft>
                  <a:spcPct val="0"/>
                </a:spcAft>
                <a:buClrTx/>
                <a:buSzTx/>
                <a:buFont typeface="Monotype Sorts" charset="0"/>
                <a:buNone/>
                <a:defRPr/>
              </a:pPr>
              <a:r>
                <a:rPr kumimoji="0" lang="en-US" sz="1800" b="1" i="0" u="none" strike="noStrike" kern="1200" cap="none" spc="0" normalizeH="0" baseline="0" noProof="0">
                  <a:ln>
                    <a:noFill/>
                  </a:ln>
                  <a:solidFill>
                    <a:srgbClr val="11576A"/>
                  </a:solidFill>
                  <a:effectLst/>
                  <a:uLnTx/>
                  <a:uFillTx/>
                  <a:latin typeface="微软雅黑" panose="020B0503020204020204" pitchFamily="34" charset="-122"/>
                  <a:ea typeface="微软雅黑" panose="020B0503020204020204" pitchFamily="34" charset="-122"/>
                  <a:cs typeface="宋体" panose="02010600030101010101" pitchFamily="2" charset="-122"/>
                </a:rPr>
                <a:t>}</a:t>
              </a:r>
            </a:p>
          </p:txBody>
        </p:sp>
        <p:sp>
          <p:nvSpPr>
            <p:cNvPr id="136" name="Line 107"/>
            <p:cNvSpPr>
              <a:spLocks noChangeShapeType="1"/>
            </p:cNvSpPr>
            <p:nvPr/>
          </p:nvSpPr>
          <p:spPr bwMode="auto">
            <a:xfrm>
              <a:off x="4205783" y="2693873"/>
              <a:ext cx="736600"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37" name="Line 108"/>
            <p:cNvSpPr>
              <a:spLocks noChangeShapeType="1"/>
            </p:cNvSpPr>
            <p:nvPr/>
          </p:nvSpPr>
          <p:spPr bwMode="auto">
            <a:xfrm>
              <a:off x="4205783" y="2741498"/>
              <a:ext cx="736600"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38" name="Line 109"/>
            <p:cNvSpPr>
              <a:spLocks noChangeShapeType="1"/>
            </p:cNvSpPr>
            <p:nvPr/>
          </p:nvSpPr>
          <p:spPr bwMode="auto">
            <a:xfrm>
              <a:off x="4205783" y="2789123"/>
              <a:ext cx="736600"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55" name="AutoShape 125"/>
            <p:cNvSpPr/>
            <p:nvPr/>
          </p:nvSpPr>
          <p:spPr bwMode="auto">
            <a:xfrm>
              <a:off x="3994646" y="2541473"/>
              <a:ext cx="74613" cy="266700"/>
            </a:xfrm>
            <a:prstGeom prst="leftBrace">
              <a:avLst>
                <a:gd name="adj1" fmla="val 39716"/>
                <a:gd name="adj2" fmla="val 50000"/>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Monotype Sorts" charset="0"/>
                <a:buNone/>
                <a:defRPr/>
              </a:pPr>
              <a:endParaRPr kumimoji="0" lang="zh-CN" altLang="en-US" sz="1800" b="0" i="0" u="none" strike="noStrike" kern="1200" cap="none" spc="0" normalizeH="0" baseline="0" noProof="0">
                <a:ln>
                  <a:noFill/>
                </a:ln>
                <a:solidFill>
                  <a:srgbClr val="11576A"/>
                </a:solidFill>
                <a:effectLst/>
                <a:uLnTx/>
                <a:uFillTx/>
                <a:latin typeface="微软雅黑" panose="020B0503020204020204" pitchFamily="34" charset="-122"/>
                <a:ea typeface="微软雅黑" panose="020B0503020204020204" pitchFamily="34" charset="-122"/>
                <a:cs typeface="宋体" panose="02010600030101010101" pitchFamily="2" charset="-122"/>
              </a:endParaRPr>
            </a:p>
          </p:txBody>
        </p:sp>
        <p:sp>
          <p:nvSpPr>
            <p:cNvPr id="15" name="Oval 126"/>
            <p:cNvSpPr>
              <a:spLocks noChangeArrowheads="1"/>
            </p:cNvSpPr>
            <p:nvPr/>
          </p:nvSpPr>
          <p:spPr bwMode="auto">
            <a:xfrm>
              <a:off x="2545258" y="2570051"/>
              <a:ext cx="1079500" cy="514350"/>
            </a:xfrm>
            <a:prstGeom prst="ellipse">
              <a:avLst/>
            </a:prstGeom>
            <a:solidFill>
              <a:schemeClr val="accent2"/>
            </a:solidFill>
            <a:ln>
              <a:noFill/>
            </a:ln>
            <a:effectLst>
              <a:outerShdw blurRad="63500" dist="107763" dir="2700000" algn="ctr" rotWithShape="0">
                <a:srgbClr val="B2B2B2">
                  <a:alpha val="71999"/>
                </a:srgbClr>
              </a:outerShdw>
            </a:effectLst>
          </p:spPr>
          <p:txBody>
            <a:bodyPr wrap="none" anchor="ctr"/>
            <a:lstStyle/>
            <a:p>
              <a:pPr marL="0" marR="0" lvl="0" indent="0" algn="ctr" defTabSz="914400" rtl="0" eaLnBrk="0" fontAlgn="base" latinLnBrk="0" hangingPunct="0">
                <a:lnSpc>
                  <a:spcPct val="75000"/>
                </a:lnSpc>
                <a:spcBef>
                  <a:spcPct val="0"/>
                </a:spcBef>
                <a:spcAft>
                  <a:spcPct val="0"/>
                </a:spcAft>
                <a:buClrTx/>
                <a:buSzTx/>
                <a:buFontTx/>
                <a:buNone/>
                <a:defRPr/>
              </a:pPr>
              <a:r>
                <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保存现场</a:t>
              </a:r>
              <a:endParaRPr kumimoji="0" 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6" name="Line 127"/>
            <p:cNvSpPr>
              <a:spLocks noChangeShapeType="1"/>
            </p:cNvSpPr>
            <p:nvPr/>
          </p:nvSpPr>
          <p:spPr bwMode="auto">
            <a:xfrm flipH="1">
              <a:off x="3612058" y="2674823"/>
              <a:ext cx="355600" cy="28575"/>
            </a:xfrm>
            <a:prstGeom prst="line">
              <a:avLst/>
            </a:prstGeom>
            <a:noFill/>
            <a:ln w="28575"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11576A"/>
                </a:solidFill>
                <a:effectLst/>
                <a:uLnTx/>
                <a:uFillTx/>
                <a:latin typeface="微软雅黑" panose="020B0503020204020204" pitchFamily="34" charset="-122"/>
                <a:ea typeface="微软雅黑" panose="020B0503020204020204" pitchFamily="34" charset="-122"/>
                <a:cs typeface="+mn-cs"/>
              </a:endParaRPr>
            </a:p>
          </p:txBody>
        </p:sp>
        <p:sp>
          <p:nvSpPr>
            <p:cNvPr id="158" name="Text Box 131"/>
            <p:cNvSpPr txBox="1">
              <a:spLocks noChangeArrowheads="1"/>
            </p:cNvSpPr>
            <p:nvPr/>
          </p:nvSpPr>
          <p:spPr bwMode="auto">
            <a:xfrm>
              <a:off x="4096247" y="2752902"/>
              <a:ext cx="1119217" cy="307777"/>
            </a:xfrm>
            <a:prstGeom prst="rect">
              <a:avLst/>
            </a:prstGeom>
            <a:noFill/>
            <a:ln>
              <a:noFill/>
            </a:ln>
          </p:spPr>
          <p:txBody>
            <a:bodyPr wrap="none">
              <a:spAutoFit/>
            </a:bodyPr>
            <a:lstStyle>
              <a:lvl1pPr/>
              <a:lvl2pPr/>
              <a:lvl3pPr/>
              <a:lvl4pPr/>
              <a:lvl5pPr/>
              <a:lvl6pPr/>
              <a:lvl7pPr/>
              <a:lvl8pPr/>
              <a:lvl9pPr/>
            </a:lstStyle>
            <a:p>
              <a:pPr marL="0" marR="0" lvl="0" indent="0" algn="l" defTabSz="914400" rtl="0" eaLnBrk="0" fontAlgn="base" latinLnBrk="0" hangingPunct="0">
                <a:lnSpc>
                  <a:spcPct val="100000"/>
                </a:lnSpc>
                <a:spcBef>
                  <a:spcPct val="0"/>
                </a:spcBef>
                <a:spcAft>
                  <a:spcPct val="0"/>
                </a:spcAft>
                <a:buClrTx/>
                <a:buSzTx/>
                <a:buFont typeface="Monotype Sorts" charset="0"/>
                <a:buNone/>
                <a:defRPr/>
              </a:pPr>
              <a:r>
                <a:rPr kumimoji="0" lang="en-US" sz="1400" b="1" i="0" u="none" strike="noStrike" kern="1200" cap="none" spc="0" normalizeH="0" baseline="0" noProof="0" dirty="0">
                  <a:ln>
                    <a:noFill/>
                  </a:ln>
                  <a:solidFill>
                    <a:srgbClr val="789ED0"/>
                  </a:solidFill>
                  <a:effectLst/>
                  <a:uLnTx/>
                  <a:uFillTx/>
                  <a:latin typeface="微软雅黑" panose="020B0503020204020204" pitchFamily="34" charset="-122"/>
                  <a:ea typeface="微软雅黑" panose="020B0503020204020204" pitchFamily="34" charset="-122"/>
                  <a:cs typeface="宋体" panose="02010600030101010101" pitchFamily="2" charset="-122"/>
                </a:rPr>
                <a:t>schedule()</a:t>
              </a:r>
            </a:p>
          </p:txBody>
        </p:sp>
      </p:grpSp>
      <p:grpSp>
        <p:nvGrpSpPr>
          <p:cNvPr id="17" name="组合 16"/>
          <p:cNvGrpSpPr/>
          <p:nvPr/>
        </p:nvGrpSpPr>
        <p:grpSpPr>
          <a:xfrm>
            <a:off x="9036347" y="3227272"/>
            <a:ext cx="736600" cy="1190625"/>
            <a:chOff x="7418883" y="2370021"/>
            <a:chExt cx="736600" cy="1190625"/>
          </a:xfrm>
        </p:grpSpPr>
        <p:grpSp>
          <p:nvGrpSpPr>
            <p:cNvPr id="71" name="Group 55"/>
            <p:cNvGrpSpPr/>
            <p:nvPr/>
          </p:nvGrpSpPr>
          <p:grpSpPr bwMode="auto">
            <a:xfrm>
              <a:off x="7418883" y="2465271"/>
              <a:ext cx="736600" cy="238125"/>
              <a:chOff x="0" y="0"/>
              <a:chExt cx="488" cy="200"/>
            </a:xfrm>
          </p:grpSpPr>
          <p:sp>
            <p:nvSpPr>
              <p:cNvPr id="72" name="Line 59"/>
              <p:cNvSpPr>
                <a:spLocks noChangeShapeType="1"/>
              </p:cNvSpPr>
              <p:nvPr/>
            </p:nvSpPr>
            <p:spPr bwMode="auto">
              <a:xfrm>
                <a:off x="0" y="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73" name="Line 60"/>
              <p:cNvSpPr>
                <a:spLocks noChangeShapeType="1"/>
              </p:cNvSpPr>
              <p:nvPr/>
            </p:nvSpPr>
            <p:spPr bwMode="auto">
              <a:xfrm>
                <a:off x="0" y="4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74" name="Line 61"/>
              <p:cNvSpPr>
                <a:spLocks noChangeShapeType="1"/>
              </p:cNvSpPr>
              <p:nvPr/>
            </p:nvSpPr>
            <p:spPr bwMode="auto">
              <a:xfrm>
                <a:off x="0" y="8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75" name="Line 62"/>
              <p:cNvSpPr>
                <a:spLocks noChangeShapeType="1"/>
              </p:cNvSpPr>
              <p:nvPr/>
            </p:nvSpPr>
            <p:spPr bwMode="auto">
              <a:xfrm>
                <a:off x="0" y="12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76" name="Line 63"/>
              <p:cNvSpPr>
                <a:spLocks noChangeShapeType="1"/>
              </p:cNvSpPr>
              <p:nvPr/>
            </p:nvSpPr>
            <p:spPr bwMode="auto">
              <a:xfrm>
                <a:off x="0" y="16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77" name="Line 64"/>
              <p:cNvSpPr>
                <a:spLocks noChangeShapeType="1"/>
              </p:cNvSpPr>
              <p:nvPr/>
            </p:nvSpPr>
            <p:spPr bwMode="auto">
              <a:xfrm>
                <a:off x="0" y="20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78" name="Group 62"/>
            <p:cNvGrpSpPr/>
            <p:nvPr/>
          </p:nvGrpSpPr>
          <p:grpSpPr bwMode="auto">
            <a:xfrm>
              <a:off x="7418883" y="2751021"/>
              <a:ext cx="736600" cy="238125"/>
              <a:chOff x="0" y="0"/>
              <a:chExt cx="488" cy="200"/>
            </a:xfrm>
          </p:grpSpPr>
          <p:sp>
            <p:nvSpPr>
              <p:cNvPr id="79" name="Line 66"/>
              <p:cNvSpPr>
                <a:spLocks noChangeShapeType="1"/>
              </p:cNvSpPr>
              <p:nvPr/>
            </p:nvSpPr>
            <p:spPr bwMode="auto">
              <a:xfrm>
                <a:off x="0" y="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80" name="Line 67"/>
              <p:cNvSpPr>
                <a:spLocks noChangeShapeType="1"/>
              </p:cNvSpPr>
              <p:nvPr/>
            </p:nvSpPr>
            <p:spPr bwMode="auto">
              <a:xfrm>
                <a:off x="0" y="4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81" name="Line 68"/>
              <p:cNvSpPr>
                <a:spLocks noChangeShapeType="1"/>
              </p:cNvSpPr>
              <p:nvPr/>
            </p:nvSpPr>
            <p:spPr bwMode="auto">
              <a:xfrm>
                <a:off x="0" y="8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82" name="Line 69"/>
              <p:cNvSpPr>
                <a:spLocks noChangeShapeType="1"/>
              </p:cNvSpPr>
              <p:nvPr/>
            </p:nvSpPr>
            <p:spPr bwMode="auto">
              <a:xfrm>
                <a:off x="0" y="12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83" name="Line 70"/>
              <p:cNvSpPr>
                <a:spLocks noChangeShapeType="1"/>
              </p:cNvSpPr>
              <p:nvPr/>
            </p:nvSpPr>
            <p:spPr bwMode="auto">
              <a:xfrm>
                <a:off x="0" y="16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84" name="Line 71"/>
              <p:cNvSpPr>
                <a:spLocks noChangeShapeType="1"/>
              </p:cNvSpPr>
              <p:nvPr/>
            </p:nvSpPr>
            <p:spPr bwMode="auto">
              <a:xfrm>
                <a:off x="0" y="200"/>
                <a:ext cx="488"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sp>
          <p:nvSpPr>
            <p:cNvPr id="87" name="Line 72"/>
            <p:cNvSpPr>
              <a:spLocks noChangeShapeType="1"/>
            </p:cNvSpPr>
            <p:nvPr/>
          </p:nvSpPr>
          <p:spPr bwMode="auto">
            <a:xfrm>
              <a:off x="7418883" y="3370146"/>
              <a:ext cx="736600"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95" name="Line 73"/>
            <p:cNvSpPr>
              <a:spLocks noChangeShapeType="1"/>
            </p:cNvSpPr>
            <p:nvPr/>
          </p:nvSpPr>
          <p:spPr bwMode="auto">
            <a:xfrm>
              <a:off x="7418883" y="3417771"/>
              <a:ext cx="736600"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17" name="Line 94"/>
            <p:cNvSpPr>
              <a:spLocks noChangeShapeType="1"/>
            </p:cNvSpPr>
            <p:nvPr/>
          </p:nvSpPr>
          <p:spPr bwMode="auto">
            <a:xfrm>
              <a:off x="7418883" y="3417771"/>
              <a:ext cx="736600"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20" name="Line 95"/>
            <p:cNvSpPr>
              <a:spLocks noChangeShapeType="1"/>
            </p:cNvSpPr>
            <p:nvPr/>
          </p:nvSpPr>
          <p:spPr bwMode="auto">
            <a:xfrm>
              <a:off x="7418883" y="3465396"/>
              <a:ext cx="736600"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25" name="Line 96"/>
            <p:cNvSpPr>
              <a:spLocks noChangeShapeType="1"/>
            </p:cNvSpPr>
            <p:nvPr/>
          </p:nvSpPr>
          <p:spPr bwMode="auto">
            <a:xfrm>
              <a:off x="7418883" y="3513021"/>
              <a:ext cx="736600"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26" name="Line 97"/>
            <p:cNvSpPr>
              <a:spLocks noChangeShapeType="1"/>
            </p:cNvSpPr>
            <p:nvPr/>
          </p:nvSpPr>
          <p:spPr bwMode="auto">
            <a:xfrm>
              <a:off x="7418883" y="3560646"/>
              <a:ext cx="736600"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46" name="Line 117"/>
            <p:cNvSpPr>
              <a:spLocks noChangeShapeType="1"/>
            </p:cNvSpPr>
            <p:nvPr/>
          </p:nvSpPr>
          <p:spPr bwMode="auto">
            <a:xfrm>
              <a:off x="7418883" y="3036771"/>
              <a:ext cx="736600"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47" name="Line 118"/>
            <p:cNvSpPr>
              <a:spLocks noChangeShapeType="1"/>
            </p:cNvSpPr>
            <p:nvPr/>
          </p:nvSpPr>
          <p:spPr bwMode="auto">
            <a:xfrm>
              <a:off x="7418883" y="3084396"/>
              <a:ext cx="736600"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48" name="Line 119"/>
            <p:cNvSpPr>
              <a:spLocks noChangeShapeType="1"/>
            </p:cNvSpPr>
            <p:nvPr/>
          </p:nvSpPr>
          <p:spPr bwMode="auto">
            <a:xfrm>
              <a:off x="7418883" y="3132021"/>
              <a:ext cx="736600"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8" name="Line 120"/>
            <p:cNvSpPr>
              <a:spLocks noChangeShapeType="1"/>
            </p:cNvSpPr>
            <p:nvPr/>
          </p:nvSpPr>
          <p:spPr bwMode="auto">
            <a:xfrm>
              <a:off x="7418883" y="3179646"/>
              <a:ext cx="736600"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9" name="Line 121"/>
            <p:cNvSpPr>
              <a:spLocks noChangeShapeType="1"/>
            </p:cNvSpPr>
            <p:nvPr/>
          </p:nvSpPr>
          <p:spPr bwMode="auto">
            <a:xfrm>
              <a:off x="7418883" y="3227271"/>
              <a:ext cx="736600"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0" name="Line 122"/>
            <p:cNvSpPr>
              <a:spLocks noChangeShapeType="1"/>
            </p:cNvSpPr>
            <p:nvPr/>
          </p:nvSpPr>
          <p:spPr bwMode="auto">
            <a:xfrm>
              <a:off x="7418883" y="3227271"/>
              <a:ext cx="736600"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1" name="Line 123"/>
            <p:cNvSpPr>
              <a:spLocks noChangeShapeType="1"/>
            </p:cNvSpPr>
            <p:nvPr/>
          </p:nvSpPr>
          <p:spPr bwMode="auto">
            <a:xfrm>
              <a:off x="7418883" y="3274896"/>
              <a:ext cx="736600"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2" name="Line 124"/>
            <p:cNvSpPr>
              <a:spLocks noChangeShapeType="1"/>
            </p:cNvSpPr>
            <p:nvPr/>
          </p:nvSpPr>
          <p:spPr bwMode="auto">
            <a:xfrm>
              <a:off x="7418883" y="3322521"/>
              <a:ext cx="736600"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63" name="Line 136"/>
            <p:cNvSpPr>
              <a:spLocks noChangeShapeType="1"/>
            </p:cNvSpPr>
            <p:nvPr/>
          </p:nvSpPr>
          <p:spPr bwMode="auto">
            <a:xfrm>
              <a:off x="7418883" y="2370021"/>
              <a:ext cx="736600"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3" name="Line 137"/>
            <p:cNvSpPr>
              <a:spLocks noChangeShapeType="1"/>
            </p:cNvSpPr>
            <p:nvPr/>
          </p:nvSpPr>
          <p:spPr bwMode="auto">
            <a:xfrm>
              <a:off x="7418883" y="2417646"/>
              <a:ext cx="736600"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24" name="组合 23"/>
          <p:cNvGrpSpPr/>
          <p:nvPr/>
        </p:nvGrpSpPr>
        <p:grpSpPr>
          <a:xfrm>
            <a:off x="5567095" y="4421808"/>
            <a:ext cx="4087977" cy="390306"/>
            <a:chOff x="3949630" y="3564558"/>
            <a:chExt cx="4087977" cy="390306"/>
          </a:xfrm>
        </p:grpSpPr>
        <p:sp>
          <p:nvSpPr>
            <p:cNvPr id="96" name="Line 74"/>
            <p:cNvSpPr>
              <a:spLocks noChangeShapeType="1"/>
            </p:cNvSpPr>
            <p:nvPr/>
          </p:nvSpPr>
          <p:spPr bwMode="auto">
            <a:xfrm flipH="1">
              <a:off x="5288458" y="3779723"/>
              <a:ext cx="2070100" cy="0"/>
            </a:xfrm>
            <a:prstGeom prst="line">
              <a:avLst/>
            </a:prstGeom>
            <a:noFill/>
            <a:ln w="28575" cmpd="sng">
              <a:solidFill>
                <a:srgbClr val="11576A"/>
              </a:solidFill>
              <a:round/>
              <a:tailEnd type="triangle" w="med" len="me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97" name="Text Box 75"/>
            <p:cNvSpPr txBox="1">
              <a:spLocks noChangeArrowheads="1"/>
            </p:cNvSpPr>
            <p:nvPr/>
          </p:nvSpPr>
          <p:spPr bwMode="auto">
            <a:xfrm>
              <a:off x="3949630" y="3564558"/>
              <a:ext cx="1338828" cy="369332"/>
            </a:xfrm>
            <a:prstGeom prst="rect">
              <a:avLst/>
            </a:prstGeom>
            <a:noFill/>
            <a:ln>
              <a:noFill/>
            </a:ln>
          </p:spPr>
          <p:txBody>
            <a:bodyPr wrap="none">
              <a:spAutoFit/>
            </a:bodyPr>
            <a:lstStyle>
              <a:lvl1pPr/>
              <a:lvl2pPr/>
              <a:lvl3pPr/>
              <a:lvl4pPr/>
              <a:lvl5pPr/>
              <a:lvl6pPr/>
              <a:lvl7pPr/>
              <a:lvl8pPr/>
              <a:lvl9pPr/>
            </a:lstStyle>
            <a:p>
              <a:pPr marL="0" marR="0" lvl="0" indent="0" algn="l" defTabSz="914400" rtl="0" eaLnBrk="0" fontAlgn="base" latinLnBrk="0" hangingPunct="0">
                <a:lnSpc>
                  <a:spcPct val="100000"/>
                </a:lnSpc>
                <a:spcBef>
                  <a:spcPct val="0"/>
                </a:spcBef>
                <a:spcAft>
                  <a:spcPct val="0"/>
                </a:spcAft>
                <a:buClrTx/>
                <a:buSzTx/>
                <a:buFont typeface="Monotype Sorts" charset="0"/>
                <a:buNone/>
                <a:defRPr/>
              </a:pPr>
              <a:r>
                <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宋体" panose="02010600030101010101" pitchFamily="2" charset="-122"/>
                </a:rPr>
                <a:t>定时时间到</a:t>
              </a:r>
              <a:endParaRPr kumimoji="0" 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宋体" panose="02010600030101010101" pitchFamily="2" charset="-122"/>
              </a:endParaRPr>
            </a:p>
          </p:txBody>
        </p:sp>
        <p:sp>
          <p:nvSpPr>
            <p:cNvPr id="99" name="Text Box 77"/>
            <p:cNvSpPr txBox="1">
              <a:spLocks noChangeArrowheads="1"/>
            </p:cNvSpPr>
            <p:nvPr/>
          </p:nvSpPr>
          <p:spPr bwMode="auto">
            <a:xfrm>
              <a:off x="7378452" y="3585532"/>
              <a:ext cx="659155" cy="369332"/>
            </a:xfrm>
            <a:prstGeom prst="rect">
              <a:avLst/>
            </a:prstGeom>
            <a:noFill/>
            <a:ln>
              <a:noFill/>
            </a:ln>
          </p:spPr>
          <p:txBody>
            <a:bodyPr wrap="none">
              <a:spAutoFit/>
            </a:bodyPr>
            <a:lstStyle>
              <a:lvl1pPr/>
              <a:lvl2pPr/>
              <a:lvl3pPr/>
              <a:lvl4pPr/>
              <a:lvl5pPr/>
              <a:lvl6pPr/>
              <a:lvl7pPr/>
              <a:lvl8pPr/>
              <a:lvl9pPr/>
            </a:lstStyle>
            <a:p>
              <a:pPr marL="0" marR="0" lvl="0" indent="0" algn="l" defTabSz="914400" rtl="0" eaLnBrk="0" fontAlgn="base" latinLnBrk="0" hangingPunct="0">
                <a:lnSpc>
                  <a:spcPct val="100000"/>
                </a:lnSpc>
                <a:spcBef>
                  <a:spcPct val="0"/>
                </a:spcBef>
                <a:spcAft>
                  <a:spcPct val="0"/>
                </a:spcAft>
                <a:buClrTx/>
                <a:buSzTx/>
                <a:buFont typeface="Monotype Sorts" charset="0"/>
                <a:buNone/>
                <a:defRPr/>
              </a:pPr>
              <a:r>
                <a:rPr kumimoji="0" lang="zh-CN" altLang="en-US" sz="1800" b="1" i="0" u="none" strike="noStrike" kern="1200" cap="none" spc="0" normalizeH="0" baseline="0" noProof="0" dirty="0">
                  <a:ln>
                    <a:noFill/>
                  </a:ln>
                  <a:solidFill>
                    <a:srgbClr val="11576A"/>
                  </a:solidFill>
                  <a:effectLst/>
                  <a:uLnTx/>
                  <a:uFillTx/>
                  <a:latin typeface="微软雅黑" panose="020B0503020204020204" pitchFamily="34" charset="-122"/>
                  <a:ea typeface="微软雅黑" panose="020B0503020204020204" pitchFamily="34" charset="-122"/>
                  <a:cs typeface="宋体" panose="02010600030101010101" pitchFamily="2" charset="-122"/>
                </a:rPr>
                <a:t>中断</a:t>
              </a:r>
              <a:endParaRPr kumimoji="0" lang="en-US" sz="1800" b="1" i="0" u="none" strike="noStrike" kern="1200" cap="none" spc="0" normalizeH="0" baseline="0" noProof="0" dirty="0">
                <a:ln>
                  <a:noFill/>
                </a:ln>
                <a:solidFill>
                  <a:srgbClr val="11576A"/>
                </a:solidFill>
                <a:effectLst/>
                <a:uLnTx/>
                <a:uFillTx/>
                <a:latin typeface="微软雅黑" panose="020B0503020204020204" pitchFamily="34" charset="-122"/>
                <a:ea typeface="微软雅黑" panose="020B0503020204020204" pitchFamily="34" charset="-122"/>
                <a:cs typeface="宋体" panose="02010600030101010101" pitchFamily="2" charset="-122"/>
              </a:endParaRPr>
            </a:p>
          </p:txBody>
        </p:sp>
      </p:grpSp>
      <p:grpSp>
        <p:nvGrpSpPr>
          <p:cNvPr id="25" name="组合 24"/>
          <p:cNvGrpSpPr/>
          <p:nvPr/>
        </p:nvGrpSpPr>
        <p:grpSpPr>
          <a:xfrm>
            <a:off x="5659974" y="4713164"/>
            <a:ext cx="3601799" cy="1092100"/>
            <a:chOff x="4042509" y="3735373"/>
            <a:chExt cx="3601799" cy="1092100"/>
          </a:xfrm>
        </p:grpSpPr>
        <p:sp>
          <p:nvSpPr>
            <p:cNvPr id="108" name="Text Box 85"/>
            <p:cNvSpPr txBox="1">
              <a:spLocks noChangeArrowheads="1"/>
            </p:cNvSpPr>
            <p:nvPr/>
          </p:nvSpPr>
          <p:spPr bwMode="auto">
            <a:xfrm>
              <a:off x="4154984" y="4275023"/>
              <a:ext cx="274434" cy="369332"/>
            </a:xfrm>
            <a:prstGeom prst="rect">
              <a:avLst/>
            </a:prstGeom>
            <a:noFill/>
            <a:ln>
              <a:noFill/>
            </a:ln>
          </p:spPr>
          <p:txBody>
            <a:bodyPr wrap="none">
              <a:spAutoFit/>
            </a:bodyPr>
            <a:lstStyle>
              <a:lvl1pPr/>
              <a:lvl2pPr/>
              <a:lvl3pPr/>
              <a:lvl4pPr/>
              <a:lvl5pPr/>
              <a:lvl6pPr/>
              <a:lvl7pPr/>
              <a:lvl8pPr/>
              <a:lvl9pPr/>
            </a:lstStyle>
            <a:p>
              <a:pPr marL="0" marR="0" lvl="0" indent="0" algn="l" defTabSz="914400" rtl="0" eaLnBrk="0" fontAlgn="base" latinLnBrk="0" hangingPunct="0">
                <a:lnSpc>
                  <a:spcPct val="100000"/>
                </a:lnSpc>
                <a:spcBef>
                  <a:spcPct val="0"/>
                </a:spcBef>
                <a:spcAft>
                  <a:spcPct val="0"/>
                </a:spcAft>
                <a:buClrTx/>
                <a:buSzTx/>
                <a:buFont typeface="Monotype Sorts" charset="0"/>
                <a:buNone/>
                <a:defRPr/>
              </a:pPr>
              <a:r>
                <a:rPr kumimoji="0" lang="en-US" sz="1800" b="1" i="0" u="none" strike="noStrike" kern="1200" cap="none" spc="0" normalizeH="0" baseline="0" noProof="0">
                  <a:ln>
                    <a:noFill/>
                  </a:ln>
                  <a:solidFill>
                    <a:srgbClr val="11576A"/>
                  </a:solidFill>
                  <a:effectLst/>
                  <a:uLnTx/>
                  <a:uFillTx/>
                  <a:latin typeface="微软雅黑" panose="020B0503020204020204" pitchFamily="34" charset="-122"/>
                  <a:ea typeface="微软雅黑" panose="020B0503020204020204" pitchFamily="34" charset="-122"/>
                  <a:cs typeface="宋体" panose="02010600030101010101" pitchFamily="2" charset="-122"/>
                </a:rPr>
                <a:t>}</a:t>
              </a:r>
            </a:p>
          </p:txBody>
        </p:sp>
        <p:sp>
          <p:nvSpPr>
            <p:cNvPr id="109" name="Text Box 86"/>
            <p:cNvSpPr txBox="1">
              <a:spLocks noChangeArrowheads="1"/>
            </p:cNvSpPr>
            <p:nvPr/>
          </p:nvSpPr>
          <p:spPr bwMode="auto">
            <a:xfrm>
              <a:off x="4042509" y="3735373"/>
              <a:ext cx="1119217" cy="307777"/>
            </a:xfrm>
            <a:prstGeom prst="rect">
              <a:avLst/>
            </a:prstGeom>
            <a:noFill/>
            <a:ln>
              <a:noFill/>
            </a:ln>
          </p:spPr>
          <p:txBody>
            <a:bodyPr wrap="none">
              <a:spAutoFit/>
            </a:bodyPr>
            <a:lstStyle>
              <a:lvl1pPr/>
              <a:lvl2pPr/>
              <a:lvl3pPr/>
              <a:lvl4pPr/>
              <a:lvl5pPr/>
              <a:lvl6pPr/>
              <a:lvl7pPr/>
              <a:lvl8pPr/>
              <a:lvl9pPr/>
            </a:lstStyle>
            <a:p>
              <a:pPr marL="0" marR="0" lvl="0" indent="0" algn="l" defTabSz="914400" rtl="0" eaLnBrk="0" fontAlgn="base" latinLnBrk="0" hangingPunct="0">
                <a:lnSpc>
                  <a:spcPct val="100000"/>
                </a:lnSpc>
                <a:spcBef>
                  <a:spcPct val="0"/>
                </a:spcBef>
                <a:spcAft>
                  <a:spcPct val="0"/>
                </a:spcAft>
                <a:buClrTx/>
                <a:buSzTx/>
                <a:buFont typeface="Monotype Sorts" charset="0"/>
                <a:buNone/>
                <a:defRPr/>
              </a:pPr>
              <a:r>
                <a:rPr kumimoji="0" lang="en-US" sz="1400" b="1" i="0" u="none" strike="noStrike" kern="1200" cap="none" spc="0" normalizeH="0" baseline="0" noProof="0" dirty="0">
                  <a:ln>
                    <a:noFill/>
                  </a:ln>
                  <a:solidFill>
                    <a:srgbClr val="789ED0"/>
                  </a:solidFill>
                  <a:effectLst/>
                  <a:uLnTx/>
                  <a:uFillTx/>
                  <a:latin typeface="微软雅黑" panose="020B0503020204020204" pitchFamily="34" charset="-122"/>
                  <a:ea typeface="微软雅黑" panose="020B0503020204020204" pitchFamily="34" charset="-122"/>
                  <a:cs typeface="宋体" panose="02010600030101010101" pitchFamily="2" charset="-122"/>
                </a:rPr>
                <a:t>schedule()</a:t>
              </a:r>
            </a:p>
          </p:txBody>
        </p:sp>
        <p:grpSp>
          <p:nvGrpSpPr>
            <p:cNvPr id="139" name="Group 107"/>
            <p:cNvGrpSpPr/>
            <p:nvPr/>
          </p:nvGrpSpPr>
          <p:grpSpPr bwMode="auto">
            <a:xfrm>
              <a:off x="4205783" y="4008323"/>
              <a:ext cx="736600" cy="238125"/>
              <a:chOff x="0" y="0"/>
              <a:chExt cx="464" cy="200"/>
            </a:xfrm>
          </p:grpSpPr>
          <p:sp>
            <p:nvSpPr>
              <p:cNvPr id="26" name="Line 111"/>
              <p:cNvSpPr>
                <a:spLocks noChangeShapeType="1"/>
              </p:cNvSpPr>
              <p:nvPr/>
            </p:nvSpPr>
            <p:spPr bwMode="auto">
              <a:xfrm>
                <a:off x="0" y="0"/>
                <a:ext cx="464"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85" name="Line 112"/>
              <p:cNvSpPr>
                <a:spLocks noChangeShapeType="1"/>
              </p:cNvSpPr>
              <p:nvPr/>
            </p:nvSpPr>
            <p:spPr bwMode="auto">
              <a:xfrm>
                <a:off x="0" y="40"/>
                <a:ext cx="464"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42" name="Line 113"/>
              <p:cNvSpPr>
                <a:spLocks noChangeShapeType="1"/>
              </p:cNvSpPr>
              <p:nvPr/>
            </p:nvSpPr>
            <p:spPr bwMode="auto">
              <a:xfrm>
                <a:off x="0" y="80"/>
                <a:ext cx="464"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43" name="Line 114"/>
              <p:cNvSpPr>
                <a:spLocks noChangeShapeType="1"/>
              </p:cNvSpPr>
              <p:nvPr/>
            </p:nvSpPr>
            <p:spPr bwMode="auto">
              <a:xfrm>
                <a:off x="0" y="120"/>
                <a:ext cx="464"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44" name="Line 115"/>
              <p:cNvSpPr>
                <a:spLocks noChangeShapeType="1"/>
              </p:cNvSpPr>
              <p:nvPr/>
            </p:nvSpPr>
            <p:spPr bwMode="auto">
              <a:xfrm>
                <a:off x="0" y="160"/>
                <a:ext cx="464"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45" name="Line 116"/>
              <p:cNvSpPr>
                <a:spLocks noChangeShapeType="1"/>
              </p:cNvSpPr>
              <p:nvPr/>
            </p:nvSpPr>
            <p:spPr bwMode="auto">
              <a:xfrm>
                <a:off x="0" y="200"/>
                <a:ext cx="464" cy="0"/>
              </a:xfrm>
              <a:prstGeom prst="line">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sp>
          <p:nvSpPr>
            <p:cNvPr id="160" name="AutoShape 129"/>
            <p:cNvSpPr/>
            <p:nvPr/>
          </p:nvSpPr>
          <p:spPr bwMode="auto">
            <a:xfrm flipH="1">
              <a:off x="5137646" y="4017848"/>
              <a:ext cx="74612" cy="266700"/>
            </a:xfrm>
            <a:prstGeom prst="leftBrace">
              <a:avLst>
                <a:gd name="adj1" fmla="val 39716"/>
                <a:gd name="adj2" fmla="val 50000"/>
              </a:avLst>
            </a:prstGeom>
            <a:noFill/>
            <a:ln w="19050"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 typeface="Monotype Sorts" charset="0"/>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宋体" panose="02010600030101010101" pitchFamily="2" charset="-122"/>
              </a:endParaRPr>
            </a:p>
          </p:txBody>
        </p:sp>
        <p:sp>
          <p:nvSpPr>
            <p:cNvPr id="161" name="Line 130"/>
            <p:cNvSpPr>
              <a:spLocks noChangeShapeType="1"/>
            </p:cNvSpPr>
            <p:nvPr/>
          </p:nvSpPr>
          <p:spPr bwMode="auto">
            <a:xfrm flipH="1" flipV="1">
              <a:off x="5224958" y="4160723"/>
              <a:ext cx="520700" cy="200025"/>
            </a:xfrm>
            <a:prstGeom prst="line">
              <a:avLst/>
            </a:prstGeom>
            <a:noFill/>
            <a:ln w="28575"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62" name="Oval 128"/>
            <p:cNvSpPr>
              <a:spLocks noChangeArrowheads="1"/>
            </p:cNvSpPr>
            <p:nvPr/>
          </p:nvSpPr>
          <p:spPr bwMode="auto">
            <a:xfrm>
              <a:off x="5377358" y="4313123"/>
              <a:ext cx="1079500" cy="514350"/>
            </a:xfrm>
            <a:prstGeom prst="ellipse">
              <a:avLst/>
            </a:prstGeom>
            <a:solidFill>
              <a:schemeClr val="accent2"/>
            </a:solidFill>
            <a:ln>
              <a:noFill/>
            </a:ln>
            <a:effectLst>
              <a:outerShdw blurRad="63500" dist="107763" dir="2700000" algn="ctr" rotWithShape="0">
                <a:srgbClr val="B2B2B2">
                  <a:alpha val="71999"/>
                </a:srgbClr>
              </a:outerShdw>
            </a:effectLst>
          </p:spPr>
          <p:txBody>
            <a:bodyPr wrap="none" anchor="ctr"/>
            <a:lstStyle/>
            <a:p>
              <a:pPr marL="0" marR="0" lvl="0" indent="0" algn="ctr" defTabSz="914400" rtl="0" eaLnBrk="0" fontAlgn="base" latinLnBrk="0" hangingPunct="0">
                <a:lnSpc>
                  <a:spcPct val="75000"/>
                </a:lnSpc>
                <a:spcBef>
                  <a:spcPct val="0"/>
                </a:spcBef>
                <a:spcAft>
                  <a:spcPct val="0"/>
                </a:spcAft>
                <a:buClrTx/>
                <a:buSzTx/>
                <a:buFontTx/>
                <a:buNone/>
                <a:defRPr/>
              </a:pPr>
              <a:r>
                <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恢复现场</a:t>
              </a:r>
              <a:endParaRPr kumimoji="0" 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6" name="Oval 140"/>
            <p:cNvSpPr>
              <a:spLocks noChangeArrowheads="1"/>
            </p:cNvSpPr>
            <p:nvPr/>
          </p:nvSpPr>
          <p:spPr bwMode="auto">
            <a:xfrm>
              <a:off x="6564808" y="4027373"/>
              <a:ext cx="1079500" cy="514350"/>
            </a:xfrm>
            <a:prstGeom prst="ellipse">
              <a:avLst/>
            </a:prstGeom>
            <a:solidFill>
              <a:schemeClr val="accent2"/>
            </a:solidFill>
            <a:ln>
              <a:noFill/>
            </a:ln>
            <a:effectLst>
              <a:outerShdw blurRad="63500" dist="107763" dir="2700000" algn="ctr" rotWithShape="0">
                <a:srgbClr val="B2B2B2">
                  <a:alpha val="71999"/>
                </a:srgbClr>
              </a:outerShdw>
            </a:effectLst>
          </p:spPr>
          <p:txBody>
            <a:bodyPr wrap="none" anchor="ctr"/>
            <a:lstStyle/>
            <a:p>
              <a:pPr marL="0" marR="0" lvl="0" indent="0" algn="ctr" defTabSz="914400" rtl="0" eaLnBrk="0" fontAlgn="base" latinLnBrk="0" hangingPunct="0">
                <a:lnSpc>
                  <a:spcPct val="75000"/>
                </a:lnSpc>
                <a:spcBef>
                  <a:spcPct val="0"/>
                </a:spcBef>
                <a:spcAft>
                  <a:spcPct val="0"/>
                </a:spcAft>
                <a:buClrTx/>
                <a:buSzTx/>
                <a:buFontTx/>
                <a:buNone/>
                <a:defRPr/>
              </a:pPr>
              <a:r>
                <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保存现场</a:t>
              </a:r>
              <a:endParaRPr kumimoji="0" 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8" name="Line 141"/>
            <p:cNvSpPr>
              <a:spLocks noChangeShapeType="1"/>
            </p:cNvSpPr>
            <p:nvPr/>
          </p:nvSpPr>
          <p:spPr bwMode="auto">
            <a:xfrm flipH="1" flipV="1">
              <a:off x="5199558" y="4160723"/>
              <a:ext cx="1358900" cy="104775"/>
            </a:xfrm>
            <a:prstGeom prst="line">
              <a:avLst/>
            </a:prstGeom>
            <a:noFill/>
            <a:ln w="28575" cmpd="sng">
              <a:solidFill>
                <a:srgbClr val="11576A"/>
              </a:solidFill>
              <a:rou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89" name="组合 88"/>
          <p:cNvGrpSpPr/>
          <p:nvPr/>
        </p:nvGrpSpPr>
        <p:grpSpPr>
          <a:xfrm>
            <a:off x="1796976" y="2214555"/>
            <a:ext cx="2268000" cy="3314947"/>
            <a:chOff x="179512" y="1357304"/>
            <a:chExt cx="2268000" cy="3314947"/>
          </a:xfrm>
        </p:grpSpPr>
        <p:sp>
          <p:nvSpPr>
            <p:cNvPr id="135" name="Text Box 106"/>
            <p:cNvSpPr txBox="1">
              <a:spLocks noChangeArrowheads="1"/>
            </p:cNvSpPr>
            <p:nvPr/>
          </p:nvSpPr>
          <p:spPr bwMode="auto">
            <a:xfrm>
              <a:off x="660555" y="4302919"/>
              <a:ext cx="1107996" cy="369332"/>
            </a:xfrm>
            <a:prstGeom prst="rect">
              <a:avLst/>
            </a:prstGeom>
            <a:noFill/>
            <a:ln>
              <a:noFill/>
            </a:ln>
          </p:spPr>
          <p:txBody>
            <a:bodyPr wrap="none">
              <a:spAutoFit/>
            </a:bodyPr>
            <a:lstStyle>
              <a:lvl1pPr/>
              <a:lvl2pPr/>
              <a:lvl3pPr/>
              <a:lvl4pPr/>
              <a:lvl5pPr/>
              <a:lvl6pPr/>
              <a:lvl7pPr/>
              <a:lvl8pPr/>
              <a:lvl9pPr/>
            </a:lstStyle>
            <a:p>
              <a:pPr marL="0" marR="0" lvl="0" indent="0" algn="l" defTabSz="914400" rtl="0" eaLnBrk="0" fontAlgn="base" latinLnBrk="0" hangingPunct="0">
                <a:lnSpc>
                  <a:spcPct val="100000"/>
                </a:lnSpc>
                <a:spcBef>
                  <a:spcPct val="0"/>
                </a:spcBef>
                <a:spcAft>
                  <a:spcPct val="0"/>
                </a:spcAft>
                <a:buClrTx/>
                <a:buSzTx/>
                <a:buFont typeface="Monotype Sorts" charset="0"/>
                <a:buNone/>
                <a:defRPr/>
              </a:pPr>
              <a:r>
                <a:rPr kumimoji="0" lang="zh-CN" altLang="en-US" sz="1800" b="1" i="0" u="none" strike="noStrike" kern="1200" cap="none" spc="0" normalizeH="0" baseline="0" noProof="0">
                  <a:ln>
                    <a:noFill/>
                  </a:ln>
                  <a:solidFill>
                    <a:srgbClr val="11576A"/>
                  </a:solidFill>
                  <a:effectLst/>
                  <a:uLnTx/>
                  <a:uFillTx/>
                  <a:latin typeface="微软雅黑" panose="020B0503020204020204" pitchFamily="34" charset="-122"/>
                  <a:ea typeface="微软雅黑" panose="020B0503020204020204" pitchFamily="34" charset="-122"/>
                  <a:cs typeface="宋体" panose="02010600030101010101" pitchFamily="2" charset="-122"/>
                </a:rPr>
                <a:t>地址空间</a:t>
              </a:r>
              <a:endParaRPr kumimoji="0" lang="en-US" sz="1800" b="1" i="0" u="none" strike="noStrike" kern="1200" cap="none" spc="0" normalizeH="0" baseline="0" noProof="0">
                <a:ln>
                  <a:noFill/>
                </a:ln>
                <a:solidFill>
                  <a:srgbClr val="11576A"/>
                </a:solidFill>
                <a:effectLst/>
                <a:uLnTx/>
                <a:uFillTx/>
                <a:latin typeface="微软雅黑" panose="020B0503020204020204" pitchFamily="34" charset="-122"/>
                <a:ea typeface="微软雅黑" panose="020B0503020204020204" pitchFamily="34" charset="-122"/>
                <a:cs typeface="宋体" panose="02010600030101010101" pitchFamily="2" charset="-122"/>
              </a:endParaRPr>
            </a:p>
          </p:txBody>
        </p:sp>
        <p:grpSp>
          <p:nvGrpSpPr>
            <p:cNvPr id="90" name="组合 89"/>
            <p:cNvGrpSpPr/>
            <p:nvPr/>
          </p:nvGrpSpPr>
          <p:grpSpPr>
            <a:xfrm>
              <a:off x="179512" y="1357304"/>
              <a:ext cx="2268000" cy="2772000"/>
              <a:chOff x="179512" y="1357304"/>
              <a:chExt cx="2268000" cy="2772000"/>
            </a:xfrm>
          </p:grpSpPr>
          <p:sp>
            <p:nvSpPr>
              <p:cNvPr id="91" name="Text Box 11"/>
              <p:cNvSpPr txBox="1">
                <a:spLocks noChangeArrowheads="1"/>
              </p:cNvSpPr>
              <p:nvPr/>
            </p:nvSpPr>
            <p:spPr bwMode="auto">
              <a:xfrm rot="16200000">
                <a:off x="901278" y="1754476"/>
                <a:ext cx="579005" cy="646331"/>
              </a:xfrm>
              <a:prstGeom prst="rect">
                <a:avLst/>
              </a:prstGeom>
              <a:noFill/>
              <a:ln>
                <a:noFill/>
              </a:ln>
            </p:spPr>
            <p:txBody>
              <a:bodyPr wrap="none">
                <a:spAutoFit/>
              </a:bodyPr>
              <a:lstStyle>
                <a:lvl1pPr/>
                <a:lvl2pPr/>
                <a:lvl3pPr/>
                <a:lvl4pPr/>
                <a:lvl5pPr/>
                <a:lvl6pPr/>
                <a:lvl7pPr/>
                <a:lvl8pPr/>
                <a:lvl9pPr/>
              </a:lstStyle>
              <a:p>
                <a:pPr marL="0" marR="0" lvl="0" indent="0" algn="l" defTabSz="914400" rtl="0" eaLnBrk="0" fontAlgn="base" latinLnBrk="0" hangingPunct="0">
                  <a:lnSpc>
                    <a:spcPct val="100000"/>
                  </a:lnSpc>
                  <a:spcBef>
                    <a:spcPct val="0"/>
                  </a:spcBef>
                  <a:spcAft>
                    <a:spcPct val="0"/>
                  </a:spcAft>
                  <a:buClrTx/>
                  <a:buSzTx/>
                  <a:buFont typeface="Monotype Sorts" charset="0"/>
                  <a:buNone/>
                  <a:defRPr/>
                </a:pPr>
                <a:r>
                  <a:rPr kumimoji="0" lang="en-US" sz="36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宋体" panose="02010600030101010101" pitchFamily="2" charset="-122"/>
                  </a:rPr>
                  <a:t>...</a:t>
                </a:r>
              </a:p>
            </p:txBody>
          </p:sp>
          <p:sp>
            <p:nvSpPr>
              <p:cNvPr id="92" name="矩形 91"/>
              <p:cNvSpPr/>
              <p:nvPr/>
            </p:nvSpPr>
            <p:spPr>
              <a:xfrm>
                <a:off x="179512" y="1357304"/>
                <a:ext cx="2268000" cy="2772000"/>
              </a:xfrm>
              <a:prstGeom prst="rect">
                <a:avLst/>
              </a:prstGeom>
              <a:gradFill>
                <a:gsLst>
                  <a:gs pos="100000">
                    <a:srgbClr val="33FFFF"/>
                  </a:gs>
                  <a:gs pos="0">
                    <a:srgbClr val="CCFFFF"/>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93" name="矩形 92"/>
              <p:cNvSpPr/>
              <p:nvPr/>
            </p:nvSpPr>
            <p:spPr>
              <a:xfrm>
                <a:off x="393826" y="1464461"/>
                <a:ext cx="1800000" cy="324000"/>
              </a:xfrm>
              <a:prstGeom prst="rect">
                <a:avLst/>
              </a:prstGeom>
              <a:gradFill>
                <a:gsLst>
                  <a:gs pos="100000">
                    <a:srgbClr val="005072"/>
                  </a:gs>
                  <a:gs pos="0">
                    <a:srgbClr val="0093DD"/>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94" name="Text Box 12"/>
              <p:cNvSpPr txBox="1">
                <a:spLocks noChangeArrowheads="1"/>
              </p:cNvSpPr>
              <p:nvPr/>
            </p:nvSpPr>
            <p:spPr bwMode="auto">
              <a:xfrm>
                <a:off x="896121" y="1441795"/>
                <a:ext cx="795411" cy="369332"/>
              </a:xfrm>
              <a:prstGeom prst="rect">
                <a:avLst/>
              </a:prstGeom>
              <a:noFill/>
              <a:ln>
                <a:noFill/>
              </a:ln>
            </p:spPr>
            <p:txBody>
              <a:bodyPr wrap="none">
                <a:spAutoFit/>
              </a:bodyPr>
              <a:lstStyle>
                <a:lvl1pPr/>
                <a:lvl2pPr/>
                <a:lvl3pPr/>
                <a:lvl4pPr/>
                <a:lvl5pPr/>
                <a:lvl6pPr/>
                <a:lvl7pPr/>
                <a:lvl8pPr/>
                <a:lvl9pPr/>
              </a:lstStyle>
              <a:p>
                <a:pPr marL="0" marR="0" lvl="0" indent="0" algn="l" defTabSz="914400" rtl="0" eaLnBrk="0" fontAlgn="base" latinLnBrk="0" hangingPunct="0">
                  <a:lnSpc>
                    <a:spcPct val="100000"/>
                  </a:lnSpc>
                  <a:spcBef>
                    <a:spcPct val="0"/>
                  </a:spcBef>
                  <a:spcAft>
                    <a:spcPct val="0"/>
                  </a:spcAft>
                  <a:buClrTx/>
                  <a:buSzTx/>
                  <a:buFont typeface="Monotype Sorts" charset="0"/>
                  <a:buNone/>
                  <a:defRPr/>
                </a:pPr>
                <a:r>
                  <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宋体" panose="02010600030101010101" pitchFamily="2" charset="-122"/>
                  </a:rPr>
                  <a:t>进程</a:t>
                </a:r>
                <a:r>
                  <a:rPr kumimoji="0" lang="en-US" altLang="zh-CN"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宋体" panose="02010600030101010101" pitchFamily="2" charset="-122"/>
                  </a:rPr>
                  <a:t>n</a:t>
                </a:r>
                <a:endParaRPr kumimoji="0" 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宋体" panose="02010600030101010101" pitchFamily="2" charset="-122"/>
                </a:endParaRPr>
              </a:p>
            </p:txBody>
          </p:sp>
          <p:sp>
            <p:nvSpPr>
              <p:cNvPr id="102" name="矩形 101"/>
              <p:cNvSpPr/>
              <p:nvPr/>
            </p:nvSpPr>
            <p:spPr>
              <a:xfrm>
                <a:off x="393826" y="2357436"/>
                <a:ext cx="1800000" cy="324000"/>
              </a:xfrm>
              <a:prstGeom prst="rect">
                <a:avLst/>
              </a:prstGeom>
              <a:gradFill>
                <a:gsLst>
                  <a:gs pos="100000">
                    <a:srgbClr val="005072"/>
                  </a:gs>
                  <a:gs pos="0">
                    <a:srgbClr val="0093DD"/>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19" name="Text Box 12"/>
              <p:cNvSpPr txBox="1">
                <a:spLocks noChangeArrowheads="1"/>
              </p:cNvSpPr>
              <p:nvPr/>
            </p:nvSpPr>
            <p:spPr bwMode="auto">
              <a:xfrm>
                <a:off x="896121" y="2334770"/>
                <a:ext cx="795411" cy="369332"/>
              </a:xfrm>
              <a:prstGeom prst="rect">
                <a:avLst/>
              </a:prstGeom>
              <a:noFill/>
              <a:ln>
                <a:noFill/>
              </a:ln>
            </p:spPr>
            <p:txBody>
              <a:bodyPr wrap="none">
                <a:spAutoFit/>
              </a:bodyPr>
              <a:lstStyle>
                <a:lvl1pPr/>
                <a:lvl2pPr/>
                <a:lvl3pPr/>
                <a:lvl4pPr/>
                <a:lvl5pPr/>
                <a:lvl6pPr/>
                <a:lvl7pPr/>
                <a:lvl8pPr/>
                <a:lvl9pPr/>
              </a:lstStyle>
              <a:p>
                <a:pPr marL="0" marR="0" lvl="0" indent="0" algn="l" defTabSz="914400" rtl="0" eaLnBrk="0" fontAlgn="base" latinLnBrk="0" hangingPunct="0">
                  <a:lnSpc>
                    <a:spcPct val="100000"/>
                  </a:lnSpc>
                  <a:spcBef>
                    <a:spcPct val="0"/>
                  </a:spcBef>
                  <a:spcAft>
                    <a:spcPct val="0"/>
                  </a:spcAft>
                  <a:buClrTx/>
                  <a:buSzTx/>
                  <a:buFont typeface="Monotype Sorts" charset="0"/>
                  <a:buNone/>
                  <a:defRPr/>
                </a:pPr>
                <a:r>
                  <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宋体" panose="02010600030101010101" pitchFamily="2" charset="-122"/>
                  </a:rPr>
                  <a:t>进程</a:t>
                </a:r>
                <a:r>
                  <a:rPr kumimoji="0" lang="en-US" altLang="zh-CN"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宋体" panose="02010600030101010101" pitchFamily="2" charset="-122"/>
                  </a:rPr>
                  <a:t>2</a:t>
                </a:r>
                <a:endParaRPr kumimoji="0" 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宋体" panose="02010600030101010101" pitchFamily="2" charset="-122"/>
                </a:endParaRPr>
              </a:p>
            </p:txBody>
          </p:sp>
          <p:sp>
            <p:nvSpPr>
              <p:cNvPr id="123" name="矩形 122"/>
              <p:cNvSpPr/>
              <p:nvPr/>
            </p:nvSpPr>
            <p:spPr>
              <a:xfrm>
                <a:off x="393826" y="2770113"/>
                <a:ext cx="1800000" cy="324000"/>
              </a:xfrm>
              <a:prstGeom prst="rect">
                <a:avLst/>
              </a:prstGeom>
              <a:gradFill>
                <a:gsLst>
                  <a:gs pos="100000">
                    <a:srgbClr val="005072"/>
                  </a:gs>
                  <a:gs pos="0">
                    <a:srgbClr val="0093DD"/>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24" name="Text Box 12"/>
              <p:cNvSpPr txBox="1">
                <a:spLocks noChangeArrowheads="1"/>
              </p:cNvSpPr>
              <p:nvPr/>
            </p:nvSpPr>
            <p:spPr bwMode="auto">
              <a:xfrm>
                <a:off x="896121" y="2747447"/>
                <a:ext cx="795411" cy="369332"/>
              </a:xfrm>
              <a:prstGeom prst="rect">
                <a:avLst/>
              </a:prstGeom>
              <a:noFill/>
              <a:ln>
                <a:noFill/>
              </a:ln>
            </p:spPr>
            <p:txBody>
              <a:bodyPr wrap="none">
                <a:spAutoFit/>
              </a:bodyPr>
              <a:lstStyle>
                <a:lvl1pPr/>
                <a:lvl2pPr/>
                <a:lvl3pPr/>
                <a:lvl4pPr/>
                <a:lvl5pPr/>
                <a:lvl6pPr/>
                <a:lvl7pPr/>
                <a:lvl8pPr/>
                <a:lvl9pPr/>
              </a:lstStyle>
              <a:p>
                <a:pPr marL="0" marR="0" lvl="0" indent="0" algn="l" defTabSz="914400" rtl="0" eaLnBrk="0" fontAlgn="base" latinLnBrk="0" hangingPunct="0">
                  <a:lnSpc>
                    <a:spcPct val="100000"/>
                  </a:lnSpc>
                  <a:spcBef>
                    <a:spcPct val="0"/>
                  </a:spcBef>
                  <a:spcAft>
                    <a:spcPct val="0"/>
                  </a:spcAft>
                  <a:buClrTx/>
                  <a:buSzTx/>
                  <a:buFont typeface="Monotype Sorts" charset="0"/>
                  <a:buNone/>
                  <a:defRPr/>
                </a:pPr>
                <a:r>
                  <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宋体" panose="02010600030101010101" pitchFamily="2" charset="-122"/>
                  </a:rPr>
                  <a:t>进程</a:t>
                </a:r>
                <a:r>
                  <a:rPr kumimoji="0" lang="en-US" altLang="zh-CN"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宋体" panose="02010600030101010101" pitchFamily="2" charset="-122"/>
                  </a:rPr>
                  <a:t>1</a:t>
                </a:r>
                <a:endParaRPr kumimoji="0" 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宋体" panose="02010600030101010101" pitchFamily="2" charset="-122"/>
                </a:endParaRPr>
              </a:p>
            </p:txBody>
          </p:sp>
          <p:sp>
            <p:nvSpPr>
              <p:cNvPr id="159" name="矩形 158"/>
              <p:cNvSpPr/>
              <p:nvPr/>
            </p:nvSpPr>
            <p:spPr>
              <a:xfrm>
                <a:off x="393826" y="3214692"/>
                <a:ext cx="1800000" cy="324000"/>
              </a:xfrm>
              <a:prstGeom prst="rect">
                <a:avLst/>
              </a:prstGeom>
              <a:gradFill>
                <a:gsLst>
                  <a:gs pos="100000">
                    <a:srgbClr val="11576A"/>
                  </a:gs>
                  <a:gs pos="0">
                    <a:srgbClr val="0EB1C8"/>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68" name="Text Box 12"/>
              <p:cNvSpPr txBox="1">
                <a:spLocks noChangeArrowheads="1"/>
              </p:cNvSpPr>
              <p:nvPr/>
            </p:nvSpPr>
            <p:spPr bwMode="auto">
              <a:xfrm>
                <a:off x="512890" y="3192026"/>
                <a:ext cx="1569660" cy="369332"/>
              </a:xfrm>
              <a:prstGeom prst="rect">
                <a:avLst/>
              </a:prstGeom>
              <a:noFill/>
              <a:ln>
                <a:noFill/>
              </a:ln>
            </p:spPr>
            <p:txBody>
              <a:bodyPr wrap="none">
                <a:spAutoFit/>
              </a:bodyPr>
              <a:lstStyle>
                <a:lvl1pPr/>
                <a:lvl2pPr/>
                <a:lvl3pPr/>
                <a:lvl4pPr/>
                <a:lvl5pPr/>
                <a:lvl6pPr/>
                <a:lvl7pPr/>
                <a:lvl8pPr/>
                <a:lvl9pPr/>
              </a:lstStyle>
              <a:p>
                <a:pPr marL="0" marR="0" lvl="0" indent="0" algn="l" defTabSz="914400" rtl="0" eaLnBrk="0" fontAlgn="base" latinLnBrk="0" hangingPunct="0">
                  <a:lnSpc>
                    <a:spcPct val="100000"/>
                  </a:lnSpc>
                  <a:spcBef>
                    <a:spcPct val="0"/>
                  </a:spcBef>
                  <a:spcAft>
                    <a:spcPct val="0"/>
                  </a:spcAft>
                  <a:buClrTx/>
                  <a:buSzTx/>
                  <a:buFont typeface="Monotype Sorts" charset="0"/>
                  <a:buNone/>
                  <a:defRPr/>
                </a:pPr>
                <a:r>
                  <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宋体" panose="02010600030101010101" pitchFamily="2" charset="-122"/>
                  </a:rPr>
                  <a:t>系统应用软件</a:t>
                </a:r>
                <a:endParaRPr kumimoji="0" 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宋体" panose="02010600030101010101" pitchFamily="2" charset="-122"/>
                </a:endParaRPr>
              </a:p>
            </p:txBody>
          </p:sp>
          <p:sp>
            <p:nvSpPr>
              <p:cNvPr id="269" name="矩形 268"/>
              <p:cNvSpPr/>
              <p:nvPr/>
            </p:nvSpPr>
            <p:spPr>
              <a:xfrm>
                <a:off x="393826" y="3643320"/>
                <a:ext cx="1800000" cy="324000"/>
              </a:xfrm>
              <a:prstGeom prst="rect">
                <a:avLst/>
              </a:prstGeom>
              <a:gradFill>
                <a:gsLst>
                  <a:gs pos="100000">
                    <a:srgbClr val="11576A"/>
                  </a:gs>
                  <a:gs pos="0">
                    <a:srgbClr val="0EB1C8"/>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70" name="Text Box 12"/>
              <p:cNvSpPr txBox="1">
                <a:spLocks noChangeArrowheads="1"/>
              </p:cNvSpPr>
              <p:nvPr/>
            </p:nvSpPr>
            <p:spPr bwMode="auto">
              <a:xfrm>
                <a:off x="784354" y="3620654"/>
                <a:ext cx="1107996" cy="369332"/>
              </a:xfrm>
              <a:prstGeom prst="rect">
                <a:avLst/>
              </a:prstGeom>
              <a:noFill/>
              <a:ln>
                <a:noFill/>
              </a:ln>
            </p:spPr>
            <p:txBody>
              <a:bodyPr wrap="none">
                <a:spAutoFit/>
              </a:bodyPr>
              <a:lstStyle>
                <a:lvl1pPr/>
                <a:lvl2pPr/>
                <a:lvl3pPr/>
                <a:lvl4pPr/>
                <a:lvl5pPr/>
                <a:lvl6pPr/>
                <a:lvl7pPr/>
                <a:lvl8pPr/>
                <a:lvl9pPr/>
              </a:lstStyle>
              <a:p>
                <a:pPr marL="0" marR="0" lvl="0" indent="0" algn="l" defTabSz="914400" rtl="0" eaLnBrk="0" fontAlgn="base" latinLnBrk="0" hangingPunct="0">
                  <a:lnSpc>
                    <a:spcPct val="100000"/>
                  </a:lnSpc>
                  <a:spcBef>
                    <a:spcPct val="0"/>
                  </a:spcBef>
                  <a:spcAft>
                    <a:spcPct val="0"/>
                  </a:spcAft>
                  <a:buClrTx/>
                  <a:buSzTx/>
                  <a:buFont typeface="Monotype Sorts" charset="0"/>
                  <a:buNone/>
                  <a:defRPr/>
                </a:pPr>
                <a:r>
                  <a:rPr kumimoji="0" lang="zh-CN" alt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宋体" panose="02010600030101010101" pitchFamily="2" charset="-122"/>
                  </a:rPr>
                  <a:t>操作系统</a:t>
                </a:r>
                <a:endParaRPr kumimoji="0" lang="en-US" sz="18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宋体" panose="02010600030101010101" pitchFamily="2" charset="-122"/>
                </a:endParaRPr>
              </a:p>
            </p:txBody>
          </p:sp>
          <p:sp>
            <p:nvSpPr>
              <p:cNvPr id="271" name="Text Box 11"/>
              <p:cNvSpPr txBox="1">
                <a:spLocks noChangeArrowheads="1"/>
              </p:cNvSpPr>
              <p:nvPr/>
            </p:nvSpPr>
            <p:spPr bwMode="auto">
              <a:xfrm rot="16200000">
                <a:off x="787419" y="1754476"/>
                <a:ext cx="684803" cy="646331"/>
              </a:xfrm>
              <a:prstGeom prst="rect">
                <a:avLst/>
              </a:prstGeom>
              <a:noFill/>
              <a:ln>
                <a:noFill/>
              </a:ln>
            </p:spPr>
            <p:txBody>
              <a:bodyPr wrap="none">
                <a:spAutoFit/>
              </a:bodyPr>
              <a:lstStyle>
                <a:lvl1pPr/>
                <a:lvl2pPr/>
                <a:lvl3pPr/>
                <a:lvl4pPr/>
                <a:lvl5pPr/>
                <a:lvl6pPr/>
                <a:lvl7pPr/>
                <a:lvl8pPr/>
                <a:lvl9pPr/>
              </a:lstStyle>
              <a:p>
                <a:pPr marL="0" marR="0" lvl="0" indent="0" algn="l" defTabSz="914400" rtl="0" eaLnBrk="0" fontAlgn="base" latinLnBrk="0" hangingPunct="0">
                  <a:lnSpc>
                    <a:spcPct val="100000"/>
                  </a:lnSpc>
                  <a:spcBef>
                    <a:spcPct val="0"/>
                  </a:spcBef>
                  <a:spcAft>
                    <a:spcPct val="0"/>
                  </a:spcAft>
                  <a:buClrTx/>
                  <a:buSzTx/>
                  <a:buFont typeface="Monotype Sorts" charset="0"/>
                  <a:buNone/>
                  <a:defRPr/>
                </a:pPr>
                <a:r>
                  <a:rPr kumimoji="0" lang="en-US" sz="3600" b="1" i="0" u="none" strike="noStrike" kern="1200" cap="none" spc="0" normalizeH="0" baseline="0" noProof="0">
                    <a:ln>
                      <a:noFill/>
                    </a:ln>
                    <a:solidFill>
                      <a:srgbClr val="11576A"/>
                    </a:solidFill>
                    <a:effectLst/>
                    <a:uLnTx/>
                    <a:uFillTx/>
                    <a:latin typeface="Verdana" panose="020B0604030504040204" pitchFamily="34" charset="0"/>
                    <a:ea typeface="宋体" panose="02010600030101010101" pitchFamily="2" charset="-122"/>
                    <a:cs typeface="宋体" panose="02010600030101010101" pitchFamily="2" charset="-122"/>
                  </a:rPr>
                  <a:t>...</a:t>
                </a:r>
              </a:p>
            </p:txBody>
          </p:sp>
        </p:grpSp>
      </p:gr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wipe(left)">
                                      <p:cBhvr>
                                        <p:cTn id="7" dur="500"/>
                                        <p:tgtEl>
                                          <p:spTgt spid="8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62"/>
                                        </p:tgtEl>
                                        <p:attrNameLst>
                                          <p:attrName>style.visibility</p:attrName>
                                        </p:attrNameLst>
                                      </p:cBhvr>
                                      <p:to>
                                        <p:strVal val="visible"/>
                                      </p:to>
                                    </p:set>
                                    <p:animEffect transition="in" filter="wipe(left)">
                                      <p:cBhvr>
                                        <p:cTn id="26" dur="500"/>
                                        <p:tgtEl>
                                          <p:spTgt spid="62"/>
                                        </p:tgtEl>
                                      </p:cBhvr>
                                    </p:animEffect>
                                  </p:childTnLst>
                                </p:cTn>
                              </p:par>
                            </p:childTnLst>
                          </p:cTn>
                        </p:par>
                        <p:par>
                          <p:cTn id="27" fill="hold">
                            <p:stCondLst>
                              <p:cond delay="1000"/>
                            </p:stCondLst>
                            <p:childTnLst>
                              <p:par>
                                <p:cTn id="28" presetID="22" presetClass="entr" presetSubtype="1" fill="hold" grpId="0" nodeType="after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wipe(up)">
                                      <p:cBhvr>
                                        <p:cTn id="30" dur="500"/>
                                        <p:tgtEl>
                                          <p:spTgt spid="38"/>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left)">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left)">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left)">
                                      <p:cBhvr>
                                        <p:cTn id="44" dur="5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ipe(right)">
                                      <p:cBhvr>
                                        <p:cTn id="49" dur="500"/>
                                        <p:tgtEl>
                                          <p:spTgt spid="2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wipe(up)">
                                      <p:cBhvr>
                                        <p:cTn id="54" dur="500"/>
                                        <p:tgtEl>
                                          <p:spTgt spid="25"/>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nodeType="click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wipe(right)">
                                      <p:cBhvr>
                                        <p:cTn id="59" dur="500"/>
                                        <p:tgtEl>
                                          <p:spTgt spid="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127"/>
                                        </p:tgtEl>
                                        <p:attrNameLst>
                                          <p:attrName>style.visibility</p:attrName>
                                        </p:attrNameLst>
                                      </p:cBhvr>
                                      <p:to>
                                        <p:strVal val="visible"/>
                                      </p:to>
                                    </p:set>
                                    <p:animEffect transition="in" filter="wipe(left)">
                                      <p:cBhvr>
                                        <p:cTn id="64"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ldLvl="0" animBg="1"/>
      <p:bldP spid="62" grpId="0" bldLvl="0" animBg="1"/>
      <p:bldP spid="127"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switch_to的实现</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7" name="文本框 6"/>
          <p:cNvSpPr txBox="1"/>
          <p:nvPr/>
        </p:nvSpPr>
        <p:spPr>
          <a:xfrm>
            <a:off x="5898515" y="6151880"/>
            <a:ext cx="6096000" cy="337185"/>
          </a:xfrm>
          <a:prstGeom prst="rect">
            <a:avLst/>
          </a:prstGeom>
          <a:noFill/>
        </p:spPr>
        <p:txBody>
          <a:bodyPr wrap="square" rtlCol="0" anchor="t">
            <a:spAutoFit/>
          </a:bodyPr>
          <a:lstStyle/>
          <a:p>
            <a:pPr marL="0" marR="0" lvl="0" indent="0" algn="r" defTabSz="914400" rtl="0" eaLnBrk="0" fontAlgn="base" latinLnBrk="0" hangingPunct="0">
              <a:lnSpc>
                <a:spcPct val="100000"/>
              </a:lnSpc>
              <a:spcBef>
                <a:spcPct val="0"/>
              </a:spcBef>
              <a:spcAft>
                <a:spcPct val="0"/>
              </a:spcAft>
              <a:buClrTx/>
              <a:buSzTx/>
              <a:buFontTx/>
              <a:buNone/>
              <a:defRPr/>
            </a:pPr>
            <a:r>
              <a:rPr lang="en-US" altLang="en-US" sz="1600" b="1" noProof="0" dirty="0">
                <a:ln>
                  <a:noFill/>
                </a:ln>
                <a:solidFill>
                  <a:srgbClr val="11576A"/>
                </a:solidFill>
                <a:effectLst/>
                <a:uLnTx/>
                <a:uFillTx/>
                <a:latin typeface="微软雅黑" panose="020B0503020204020204" pitchFamily="34" charset="-122"/>
                <a:ea typeface="微软雅黑" panose="020B0503020204020204" pitchFamily="34" charset="-122"/>
                <a:sym typeface="+mn-ea"/>
              </a:rPr>
              <a:t>kern-</a:t>
            </a:r>
            <a:r>
              <a:rPr lang="en-US" altLang="en-US" sz="1600" b="1" noProof="0" dirty="0" err="1">
                <a:ln>
                  <a:noFill/>
                </a:ln>
                <a:solidFill>
                  <a:srgbClr val="11576A"/>
                </a:solidFill>
                <a:effectLst/>
                <a:uLnTx/>
                <a:uFillTx/>
                <a:latin typeface="微软雅黑" panose="020B0503020204020204" pitchFamily="34" charset="-122"/>
                <a:ea typeface="微软雅黑" panose="020B0503020204020204" pitchFamily="34" charset="-122"/>
                <a:sym typeface="+mn-ea"/>
              </a:rPr>
              <a:t>ucore</a:t>
            </a:r>
            <a:r>
              <a:rPr lang="en-US" altLang="en-US" sz="1600" b="1" noProof="0" dirty="0">
                <a:ln>
                  <a:noFill/>
                </a:ln>
                <a:solidFill>
                  <a:srgbClr val="11576A"/>
                </a:solidFill>
                <a:effectLst/>
                <a:uLnTx/>
                <a:uFillTx/>
                <a:latin typeface="微软雅黑" panose="020B0503020204020204" pitchFamily="34" charset="-122"/>
                <a:ea typeface="微软雅黑" panose="020B0503020204020204" pitchFamily="34" charset="-122"/>
                <a:sym typeface="+mn-ea"/>
              </a:rPr>
              <a:t>/arch/</a:t>
            </a:r>
            <a:r>
              <a:rPr lang="en-US" altLang="zh-CN" sz="1600" b="1" noProof="0" dirty="0" err="1">
                <a:ln>
                  <a:noFill/>
                </a:ln>
                <a:solidFill>
                  <a:srgbClr val="11576A"/>
                </a:solidFill>
                <a:effectLst/>
                <a:uLnTx/>
                <a:uFillTx/>
                <a:latin typeface="微软雅黑" panose="020B0503020204020204" pitchFamily="34" charset="-122"/>
                <a:ea typeface="微软雅黑" panose="020B0503020204020204" pitchFamily="34" charset="-122"/>
                <a:sym typeface="+mn-ea"/>
              </a:rPr>
              <a:t>mips</a:t>
            </a:r>
            <a:r>
              <a:rPr lang="en-US" altLang="en-US" sz="1600" b="1" noProof="0" dirty="0">
                <a:ln>
                  <a:noFill/>
                </a:ln>
                <a:solidFill>
                  <a:srgbClr val="11576A"/>
                </a:solidFill>
                <a:effectLst/>
                <a:uLnTx/>
                <a:uFillTx/>
                <a:latin typeface="微软雅黑" panose="020B0503020204020204" pitchFamily="34" charset="-122"/>
                <a:ea typeface="微软雅黑" panose="020B0503020204020204" pitchFamily="34" charset="-122"/>
                <a:sym typeface="+mn-ea"/>
              </a:rPr>
              <a:t>/process/</a:t>
            </a:r>
            <a:r>
              <a:rPr lang="en-US" altLang="en-US" sz="1600" b="1" noProof="0" dirty="0" err="1">
                <a:ln>
                  <a:noFill/>
                </a:ln>
                <a:solidFill>
                  <a:srgbClr val="11576A"/>
                </a:solidFill>
                <a:effectLst/>
                <a:uLnTx/>
                <a:uFillTx/>
                <a:latin typeface="微软雅黑" panose="020B0503020204020204" pitchFamily="34" charset="-122"/>
                <a:ea typeface="微软雅黑" panose="020B0503020204020204" pitchFamily="34" charset="-122"/>
                <a:sym typeface="+mn-ea"/>
              </a:rPr>
              <a:t>switch.S</a:t>
            </a:r>
          </a:p>
        </p:txBody>
      </p:sp>
      <p:grpSp>
        <p:nvGrpSpPr>
          <p:cNvPr id="8" name="组合 7"/>
          <p:cNvGrpSpPr/>
          <p:nvPr/>
        </p:nvGrpSpPr>
        <p:grpSpPr>
          <a:xfrm>
            <a:off x="625475" y="1600200"/>
            <a:ext cx="11369040" cy="4568034"/>
            <a:chOff x="755576" y="794436"/>
            <a:chExt cx="8713008" cy="4561804"/>
          </a:xfrm>
        </p:grpSpPr>
        <p:sp>
          <p:nvSpPr>
            <p:cNvPr id="20" name="矩形 19"/>
            <p:cNvSpPr/>
            <p:nvPr/>
          </p:nvSpPr>
          <p:spPr>
            <a:xfrm>
              <a:off x="755576" y="794436"/>
              <a:ext cx="3643338" cy="590379"/>
            </a:xfrm>
            <a:prstGeom prst="rect">
              <a:avLst/>
            </a:prstGeom>
          </p:spPr>
          <p:txBody>
            <a:bodyPr wrap="square">
              <a:spAutoFit/>
            </a:bodyPr>
            <a:lstStyle/>
            <a:p>
              <a:pPr marL="0" marR="0" lvl="0" indent="0" algn="l" defTabSz="914400" rtl="0" eaLnBrk="0" fontAlgn="base" latinLnBrk="0" hangingPunct="0">
                <a:lnSpc>
                  <a:spcPts val="1300"/>
                </a:lnSpc>
                <a:spcBef>
                  <a:spcPct val="0"/>
                </a:spcBef>
                <a:spcAft>
                  <a:spcPct val="0"/>
                </a:spcAft>
                <a:buClrTx/>
                <a:buSzTx/>
                <a:buFontTx/>
                <a:buNone/>
                <a:defRPr/>
              </a:pPr>
              <a:r>
                <a:rPr kumimoji="0" lang="en-US" altLang="en-US" sz="1400" b="1" i="0" u="none" strike="noStrike" kern="1200" cap="none" spc="-100" normalizeH="0" baseline="0" noProof="0" dirty="0">
                  <a:ln>
                    <a:noFill/>
                  </a:ln>
                  <a:solidFill>
                    <a:srgbClr val="11576A"/>
                  </a:solidFill>
                  <a:effectLst/>
                  <a:uLnTx/>
                  <a:uFillTx/>
                  <a:latin typeface="微软雅黑" panose="020B0503020204020204" pitchFamily="34" charset="-122"/>
                  <a:ea typeface="微软雅黑" panose="020B0503020204020204" pitchFamily="34" charset="-122"/>
                  <a:cs typeface="+mn-cs"/>
                </a:rPr>
                <a:t>.text</a:t>
              </a:r>
              <a:endParaRPr kumimoji="0" lang="zh-CN" altLang="en-US" sz="1400" b="1" i="0" u="none" strike="noStrike" kern="1200" cap="none" spc="-100" normalizeH="0" baseline="0" noProof="0" dirty="0">
                <a:ln>
                  <a:noFill/>
                </a:ln>
                <a:solidFill>
                  <a:srgbClr val="11576A"/>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ts val="1300"/>
                </a:lnSpc>
                <a:spcBef>
                  <a:spcPct val="0"/>
                </a:spcBef>
                <a:spcAft>
                  <a:spcPct val="0"/>
                </a:spcAft>
                <a:buClrTx/>
                <a:buSzTx/>
                <a:buFontTx/>
                <a:buNone/>
                <a:defRPr/>
              </a:pPr>
              <a:r>
                <a:rPr kumimoji="0" lang="en-US" altLang="en-US" sz="1400" b="1" i="0" u="none" strike="noStrike" kern="1200" cap="none" spc="-100" normalizeH="0" baseline="0" noProof="0" dirty="0">
                  <a:ln>
                    <a:noFill/>
                  </a:ln>
                  <a:solidFill>
                    <a:srgbClr val="11576A"/>
                  </a:solidFill>
                  <a:effectLst/>
                  <a:uLnTx/>
                  <a:uFillTx/>
                  <a:latin typeface="微软雅黑" panose="020B0503020204020204" pitchFamily="34" charset="-122"/>
                  <a:ea typeface="微软雅黑" panose="020B0503020204020204" pitchFamily="34" charset="-122"/>
                  <a:cs typeface="+mn-cs"/>
                </a:rPr>
                <a:t>.</a:t>
              </a:r>
              <a:r>
                <a:rPr kumimoji="0" lang="en-US" altLang="en-US" sz="1400" b="1" i="0" u="none" strike="noStrike" kern="1200" cap="none" spc="-100" normalizeH="0" baseline="0" noProof="0" dirty="0" err="1">
                  <a:ln>
                    <a:noFill/>
                  </a:ln>
                  <a:solidFill>
                    <a:srgbClr val="11576A"/>
                  </a:solidFill>
                  <a:effectLst/>
                  <a:uLnTx/>
                  <a:uFillTx/>
                  <a:latin typeface="微软雅黑" panose="020B0503020204020204" pitchFamily="34" charset="-122"/>
                  <a:ea typeface="微软雅黑" panose="020B0503020204020204" pitchFamily="34" charset="-122"/>
                  <a:cs typeface="+mn-cs"/>
                </a:rPr>
                <a:t>globl</a:t>
              </a:r>
              <a:r>
                <a:rPr kumimoji="0" lang="en-US" altLang="en-US" sz="1400" b="1" i="0" u="none" strike="noStrike" kern="1200" cap="none" spc="-100" normalizeH="0" baseline="0" noProof="0" dirty="0">
                  <a:ln>
                    <a:noFill/>
                  </a:ln>
                  <a:solidFill>
                    <a:srgbClr val="11576A"/>
                  </a:solidFill>
                  <a:effectLst/>
                  <a:uLnTx/>
                  <a:uFillTx/>
                  <a:latin typeface="微软雅黑" panose="020B0503020204020204" pitchFamily="34" charset="-122"/>
                  <a:ea typeface="微软雅黑" panose="020B0503020204020204" pitchFamily="34" charset="-122"/>
                  <a:cs typeface="+mn-cs"/>
                </a:rPr>
                <a:t> </a:t>
              </a:r>
              <a:r>
                <a:rPr kumimoji="0" lang="en-US" altLang="en-US" sz="1400" b="1" i="0" u="none" strike="noStrike" kern="1200" cap="none" spc="-100" normalizeH="0" baseline="0" noProof="0" dirty="0" err="1">
                  <a:ln>
                    <a:noFill/>
                  </a:ln>
                  <a:solidFill>
                    <a:srgbClr val="11576A"/>
                  </a:solidFill>
                  <a:effectLst/>
                  <a:uLnTx/>
                  <a:uFillTx/>
                  <a:latin typeface="微软雅黑" panose="020B0503020204020204" pitchFamily="34" charset="-122"/>
                  <a:ea typeface="微软雅黑" panose="020B0503020204020204" pitchFamily="34" charset="-122"/>
                  <a:cs typeface="+mn-cs"/>
                </a:rPr>
                <a:t>switch_to</a:t>
              </a:r>
              <a:endParaRPr kumimoji="0" lang="zh-CN" altLang="en-US" sz="1400" b="1" i="0" u="none" strike="noStrike" kern="1200" cap="none" spc="-100" normalizeH="0" baseline="0" noProof="0" dirty="0">
                <a:ln>
                  <a:noFill/>
                </a:ln>
                <a:solidFill>
                  <a:srgbClr val="11576A"/>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ts val="1300"/>
                </a:lnSpc>
                <a:spcBef>
                  <a:spcPct val="0"/>
                </a:spcBef>
                <a:spcAft>
                  <a:spcPct val="0"/>
                </a:spcAft>
                <a:buClrTx/>
                <a:buSzTx/>
                <a:buFontTx/>
                <a:buNone/>
                <a:defRPr/>
              </a:pPr>
              <a:r>
                <a:rPr kumimoji="0" lang="en-US" altLang="en-US" sz="1400" b="1" i="0" u="none" strike="noStrike" kern="1200" cap="none" spc="-100" normalizeH="0" baseline="0" noProof="0" dirty="0" err="1">
                  <a:ln>
                    <a:noFill/>
                  </a:ln>
                  <a:solidFill>
                    <a:srgbClr val="11576A"/>
                  </a:solidFill>
                  <a:effectLst/>
                  <a:uLnTx/>
                  <a:uFillTx/>
                  <a:latin typeface="微软雅黑" panose="020B0503020204020204" pitchFamily="34" charset="-122"/>
                  <a:ea typeface="微软雅黑" panose="020B0503020204020204" pitchFamily="34" charset="-122"/>
                  <a:cs typeface="+mn-cs"/>
                </a:rPr>
                <a:t>switch_to</a:t>
              </a:r>
              <a:r>
                <a:rPr kumimoji="0" lang="en-US" altLang="en-US" sz="1400" b="1" i="0" u="none" strike="noStrike" kern="1200" cap="none" spc="-100" normalizeH="0" baseline="0" noProof="0" dirty="0">
                  <a:ln>
                    <a:noFill/>
                  </a:ln>
                  <a:solidFill>
                    <a:srgbClr val="11576A"/>
                  </a:solidFill>
                  <a:effectLst/>
                  <a:uLnTx/>
                  <a:uFillTx/>
                  <a:latin typeface="微软雅黑" panose="020B0503020204020204" pitchFamily="34" charset="-122"/>
                  <a:ea typeface="微软雅黑" panose="020B0503020204020204" pitchFamily="34" charset="-122"/>
                  <a:cs typeface="+mn-cs"/>
                </a:rPr>
                <a:t>:                      # </a:t>
              </a:r>
              <a:r>
                <a:rPr kumimoji="0" lang="en-US" altLang="en-US" sz="1400" b="1" i="0" u="none" strike="noStrike" kern="1200" cap="none" spc="-100" normalizeH="0" baseline="0" noProof="0" dirty="0" err="1">
                  <a:ln>
                    <a:noFill/>
                  </a:ln>
                  <a:solidFill>
                    <a:srgbClr val="11576A"/>
                  </a:solidFill>
                  <a:effectLst/>
                  <a:uLnTx/>
                  <a:uFillTx/>
                  <a:latin typeface="微软雅黑" panose="020B0503020204020204" pitchFamily="34" charset="-122"/>
                  <a:ea typeface="微软雅黑" panose="020B0503020204020204" pitchFamily="34" charset="-122"/>
                  <a:cs typeface="+mn-cs"/>
                </a:rPr>
                <a:t>switch_to</a:t>
              </a:r>
              <a:r>
                <a:rPr kumimoji="0" lang="en-US" altLang="en-US" sz="1400" b="1" i="0" u="none" strike="noStrike" kern="1200" cap="none" spc="-100" normalizeH="0" baseline="0" noProof="0" dirty="0">
                  <a:ln>
                    <a:noFill/>
                  </a:ln>
                  <a:solidFill>
                    <a:srgbClr val="11576A"/>
                  </a:solidFill>
                  <a:effectLst/>
                  <a:uLnTx/>
                  <a:uFillTx/>
                  <a:latin typeface="微软雅黑" panose="020B0503020204020204" pitchFamily="34" charset="-122"/>
                  <a:ea typeface="微软雅黑" panose="020B0503020204020204" pitchFamily="34" charset="-122"/>
                  <a:cs typeface="+mn-cs"/>
                </a:rPr>
                <a:t>(from, to)   </a:t>
              </a:r>
              <a:endParaRPr kumimoji="0" lang="zh-CN" altLang="en-US" sz="1400" b="1" i="0" u="none" strike="noStrike" kern="1200" cap="none" spc="-100" normalizeH="0" baseline="0" noProof="0" dirty="0">
                <a:ln>
                  <a:noFill/>
                </a:ln>
                <a:solidFill>
                  <a:srgbClr val="11576A"/>
                </a:solidFill>
                <a:effectLst/>
                <a:uLnTx/>
                <a:uFillTx/>
                <a:latin typeface="微软雅黑" panose="020B0503020204020204" pitchFamily="34" charset="-122"/>
                <a:ea typeface="微软雅黑" panose="020B0503020204020204" pitchFamily="34" charset="-122"/>
                <a:cs typeface="+mn-cs"/>
              </a:endParaRPr>
            </a:p>
          </p:txBody>
        </p:sp>
        <p:sp>
          <p:nvSpPr>
            <p:cNvPr id="21" name="矩形 20"/>
            <p:cNvSpPr/>
            <p:nvPr/>
          </p:nvSpPr>
          <p:spPr>
            <a:xfrm>
              <a:off x="965375" y="1403832"/>
              <a:ext cx="4000528" cy="3369788"/>
            </a:xfrm>
            <a:prstGeom prst="rect">
              <a:avLst/>
            </a:prstGeom>
          </p:spPr>
          <p:txBody>
            <a:bodyPr wrap="square">
              <a:spAutoFit/>
            </a:bodyPr>
            <a:lstStyle/>
            <a:p>
              <a:pPr lvl="0">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 Save the registers */</a:t>
              </a:r>
            </a:p>
            <a:p>
              <a:pPr lvl="0">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sw</a:t>
              </a: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sp</a:t>
              </a:r>
              <a:r>
                <a:rPr lang="en-US" altLang="en-US" sz="1600" b="1" spc="-100" dirty="0">
                  <a:solidFill>
                    <a:srgbClr val="11576A"/>
                  </a:solidFill>
                  <a:latin typeface="微软雅黑" panose="020B0503020204020204" pitchFamily="34" charset="-122"/>
                  <a:ea typeface="微软雅黑" panose="020B0503020204020204" pitchFamily="34" charset="-122"/>
                </a:rPr>
                <a:t>, 44(a0)</a:t>
              </a:r>
            </a:p>
            <a:p>
              <a:pPr lvl="0">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sw</a:t>
              </a: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ra</a:t>
              </a:r>
              <a:r>
                <a:rPr lang="en-US" altLang="en-US" sz="1600" b="1" spc="-100" dirty="0">
                  <a:solidFill>
                    <a:srgbClr val="11576A"/>
                  </a:solidFill>
                  <a:latin typeface="微软雅黑" panose="020B0503020204020204" pitchFamily="34" charset="-122"/>
                  <a:ea typeface="微软雅黑" panose="020B0503020204020204" pitchFamily="34" charset="-122"/>
                </a:rPr>
                <a:t>, 40(a0)</a:t>
              </a:r>
            </a:p>
            <a:p>
              <a:pPr lvl="0">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sw</a:t>
              </a: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gp</a:t>
              </a:r>
              <a:r>
                <a:rPr lang="en-US" altLang="en-US" sz="1600" b="1" spc="-100" dirty="0">
                  <a:solidFill>
                    <a:srgbClr val="11576A"/>
                  </a:solidFill>
                  <a:latin typeface="微软雅黑" panose="020B0503020204020204" pitchFamily="34" charset="-122"/>
                  <a:ea typeface="微软雅黑" panose="020B0503020204020204" pitchFamily="34" charset="-122"/>
                </a:rPr>
                <a:t>, 36(a0)</a:t>
              </a:r>
            </a:p>
            <a:p>
              <a:pPr lvl="0">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sw</a:t>
              </a:r>
              <a:r>
                <a:rPr lang="en-US" altLang="en-US" sz="1600" b="1" spc="-100" dirty="0">
                  <a:solidFill>
                    <a:srgbClr val="11576A"/>
                  </a:solidFill>
                  <a:latin typeface="微软雅黑" panose="020B0503020204020204" pitchFamily="34" charset="-122"/>
                  <a:ea typeface="微软雅黑" panose="020B0503020204020204" pitchFamily="34" charset="-122"/>
                </a:rPr>
                <a:t>	s8, 32(a0)</a:t>
              </a:r>
            </a:p>
            <a:p>
              <a:pPr lvl="0">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sw</a:t>
              </a:r>
              <a:r>
                <a:rPr lang="en-US" altLang="en-US" sz="1600" b="1" spc="-100" dirty="0">
                  <a:solidFill>
                    <a:srgbClr val="11576A"/>
                  </a:solidFill>
                  <a:latin typeface="微软雅黑" panose="020B0503020204020204" pitchFamily="34" charset="-122"/>
                  <a:ea typeface="微软雅黑" panose="020B0503020204020204" pitchFamily="34" charset="-122"/>
                </a:rPr>
                <a:t>	s7, 28(a0)</a:t>
              </a:r>
            </a:p>
            <a:p>
              <a:pPr lvl="0">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sw</a:t>
              </a:r>
              <a:r>
                <a:rPr lang="en-US" altLang="en-US" sz="1600" b="1" spc="-100" dirty="0">
                  <a:solidFill>
                    <a:srgbClr val="11576A"/>
                  </a:solidFill>
                  <a:latin typeface="微软雅黑" panose="020B0503020204020204" pitchFamily="34" charset="-122"/>
                  <a:ea typeface="微软雅黑" panose="020B0503020204020204" pitchFamily="34" charset="-122"/>
                </a:rPr>
                <a:t>	s6, 24(a0)</a:t>
              </a:r>
            </a:p>
            <a:p>
              <a:pPr lvl="0">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sw</a:t>
              </a:r>
              <a:r>
                <a:rPr lang="en-US" altLang="en-US" sz="1600" b="1" spc="-100" dirty="0">
                  <a:solidFill>
                    <a:srgbClr val="11576A"/>
                  </a:solidFill>
                  <a:latin typeface="微软雅黑" panose="020B0503020204020204" pitchFamily="34" charset="-122"/>
                  <a:ea typeface="微软雅黑" panose="020B0503020204020204" pitchFamily="34" charset="-122"/>
                </a:rPr>
                <a:t>	s5, 20(a0)</a:t>
              </a:r>
            </a:p>
            <a:p>
              <a:pPr lvl="0">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sw</a:t>
              </a:r>
              <a:r>
                <a:rPr lang="en-US" altLang="en-US" sz="1600" b="1" spc="-100" dirty="0">
                  <a:solidFill>
                    <a:srgbClr val="11576A"/>
                  </a:solidFill>
                  <a:latin typeface="微软雅黑" panose="020B0503020204020204" pitchFamily="34" charset="-122"/>
                  <a:ea typeface="微软雅黑" panose="020B0503020204020204" pitchFamily="34" charset="-122"/>
                </a:rPr>
                <a:t>	s4, 16(a0)</a:t>
              </a:r>
            </a:p>
            <a:p>
              <a:pPr lvl="0">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sw</a:t>
              </a:r>
              <a:r>
                <a:rPr lang="en-US" altLang="en-US" sz="1600" b="1" spc="-100" dirty="0">
                  <a:solidFill>
                    <a:srgbClr val="11576A"/>
                  </a:solidFill>
                  <a:latin typeface="微软雅黑" panose="020B0503020204020204" pitchFamily="34" charset="-122"/>
                  <a:ea typeface="微软雅黑" panose="020B0503020204020204" pitchFamily="34" charset="-122"/>
                </a:rPr>
                <a:t>	s3, 12(a0)</a:t>
              </a:r>
            </a:p>
            <a:p>
              <a:pPr lvl="0">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sw</a:t>
              </a:r>
              <a:r>
                <a:rPr lang="en-US" altLang="en-US" sz="1600" b="1" spc="-100" dirty="0">
                  <a:solidFill>
                    <a:srgbClr val="11576A"/>
                  </a:solidFill>
                  <a:latin typeface="微软雅黑" panose="020B0503020204020204" pitchFamily="34" charset="-122"/>
                  <a:ea typeface="微软雅黑" panose="020B0503020204020204" pitchFamily="34" charset="-122"/>
                </a:rPr>
                <a:t>	s2, 8(a0)</a:t>
              </a:r>
            </a:p>
            <a:p>
              <a:pPr lvl="0">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sw</a:t>
              </a:r>
              <a:r>
                <a:rPr lang="en-US" altLang="en-US" sz="1600" b="1" spc="-100" dirty="0">
                  <a:solidFill>
                    <a:srgbClr val="11576A"/>
                  </a:solidFill>
                  <a:latin typeface="微软雅黑" panose="020B0503020204020204" pitchFamily="34" charset="-122"/>
                  <a:ea typeface="微软雅黑" panose="020B0503020204020204" pitchFamily="34" charset="-122"/>
                </a:rPr>
                <a:t>	s1, 4(a0)</a:t>
              </a:r>
            </a:p>
            <a:p>
              <a:pPr lvl="0">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sw</a:t>
              </a:r>
              <a:r>
                <a:rPr lang="en-US" altLang="en-US" sz="1600" b="1" spc="-100" dirty="0">
                  <a:solidFill>
                    <a:srgbClr val="11576A"/>
                  </a:solidFill>
                  <a:latin typeface="微软雅黑" panose="020B0503020204020204" pitchFamily="34" charset="-122"/>
                  <a:ea typeface="微软雅黑" panose="020B0503020204020204" pitchFamily="34" charset="-122"/>
                </a:rPr>
                <a:t>	s0, 0(a0)</a:t>
              </a:r>
            </a:p>
            <a:p>
              <a:pPr lvl="0">
                <a:lnSpc>
                  <a:spcPts val="1600"/>
                </a:lnSpc>
              </a:pPr>
              <a:endParaRPr kumimoji="0" lang="en-US" altLang="zh-CN" sz="1600" b="1" i="0" u="none" strike="noStrike" kern="1200" cap="none" spc="-100" normalizeH="0" baseline="0" noProof="0" dirty="0">
                <a:ln>
                  <a:noFill/>
                </a:ln>
                <a:solidFill>
                  <a:srgbClr val="11576A"/>
                </a:solidFill>
                <a:effectLst/>
                <a:uLnTx/>
                <a:uFillTx/>
                <a:latin typeface="微软雅黑" panose="020B0503020204020204" pitchFamily="34" charset="-122"/>
                <a:ea typeface="微软雅黑" panose="020B0503020204020204" pitchFamily="34" charset="-122"/>
                <a:cs typeface="+mn-cs"/>
              </a:endParaRPr>
            </a:p>
            <a:p>
              <a:pPr lvl="0">
                <a:lnSpc>
                  <a:spcPts val="1600"/>
                </a:lnSpc>
              </a:pPr>
              <a:endParaRPr lang="en-US" altLang="zh-CN" sz="1600" b="1" spc="-100" dirty="0">
                <a:solidFill>
                  <a:srgbClr val="11576A"/>
                </a:solidFill>
                <a:latin typeface="微软雅黑" panose="020B0503020204020204" pitchFamily="34" charset="-122"/>
                <a:ea typeface="微软雅黑" panose="020B0503020204020204" pitchFamily="34" charset="-122"/>
              </a:endParaRPr>
            </a:p>
            <a:p>
              <a:pPr lvl="0">
                <a:lnSpc>
                  <a:spcPts val="1600"/>
                </a:lnSpc>
              </a:pPr>
              <a:r>
                <a:rPr kumimoji="0" lang="en-US" altLang="zh-CN" sz="1600" b="1" i="0" u="none" strike="noStrike" kern="1200" cap="none" spc="-100" normalizeH="0" baseline="0" noProof="0" dirty="0" err="1">
                  <a:ln>
                    <a:noFill/>
                  </a:ln>
                  <a:solidFill>
                    <a:srgbClr val="11576A"/>
                  </a:solidFill>
                  <a:effectLst/>
                  <a:uLnTx/>
                  <a:uFillTx/>
                  <a:latin typeface="微软雅黑" panose="020B0503020204020204" pitchFamily="34" charset="-122"/>
                  <a:ea typeface="微软雅黑" panose="020B0503020204020204" pitchFamily="34" charset="-122"/>
                  <a:cs typeface="+mn-cs"/>
                </a:rPr>
                <a:t>nop</a:t>
              </a:r>
              <a:endParaRPr kumimoji="0" lang="zh-CN" altLang="en-US" sz="1600" b="1" i="0" u="none" strike="noStrike" kern="1200" cap="none" spc="-100" normalizeH="0" baseline="0" noProof="0" dirty="0">
                <a:ln>
                  <a:noFill/>
                </a:ln>
                <a:solidFill>
                  <a:srgbClr val="11576A"/>
                </a:solidFill>
                <a:effectLst/>
                <a:uLnTx/>
                <a:uFillTx/>
                <a:latin typeface="微软雅黑" panose="020B0503020204020204" pitchFamily="34" charset="-122"/>
                <a:ea typeface="微软雅黑" panose="020B0503020204020204" pitchFamily="34" charset="-122"/>
                <a:cs typeface="+mn-cs"/>
              </a:endParaRPr>
            </a:p>
          </p:txBody>
        </p:sp>
        <p:sp>
          <p:nvSpPr>
            <p:cNvPr id="22" name="矩形 21"/>
            <p:cNvSpPr/>
            <p:nvPr/>
          </p:nvSpPr>
          <p:spPr>
            <a:xfrm>
              <a:off x="3467792" y="1371976"/>
              <a:ext cx="6000792" cy="3984264"/>
            </a:xfrm>
            <a:prstGeom prst="rect">
              <a:avLst/>
            </a:prstGeom>
          </p:spPr>
          <p:txBody>
            <a:bodyPr wrap="square">
              <a:spAutoFit/>
            </a:bodyPr>
            <a:lstStyle/>
            <a:p>
              <a:pPr lvl="0">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 Now, restore the registers */</a:t>
              </a:r>
            </a:p>
            <a:p>
              <a:pPr lvl="0">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lw</a:t>
              </a:r>
              <a:r>
                <a:rPr lang="en-US" altLang="en-US" sz="1600" b="1" spc="-100" dirty="0">
                  <a:solidFill>
                    <a:srgbClr val="11576A"/>
                  </a:solidFill>
                  <a:latin typeface="微软雅黑" panose="020B0503020204020204" pitchFamily="34" charset="-122"/>
                  <a:ea typeface="微软雅黑" panose="020B0503020204020204" pitchFamily="34" charset="-122"/>
                </a:rPr>
                <a:t>	s0, 0(a1)</a:t>
              </a:r>
            </a:p>
            <a:p>
              <a:pPr lvl="0">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lw</a:t>
              </a:r>
              <a:r>
                <a:rPr lang="en-US" altLang="en-US" sz="1600" b="1" spc="-100" dirty="0">
                  <a:solidFill>
                    <a:srgbClr val="11576A"/>
                  </a:solidFill>
                  <a:latin typeface="微软雅黑" panose="020B0503020204020204" pitchFamily="34" charset="-122"/>
                  <a:ea typeface="微软雅黑" panose="020B0503020204020204" pitchFamily="34" charset="-122"/>
                </a:rPr>
                <a:t>	s1, 4(a1)</a:t>
              </a:r>
            </a:p>
            <a:p>
              <a:pPr lvl="0">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lw</a:t>
              </a:r>
              <a:r>
                <a:rPr lang="en-US" altLang="en-US" sz="1600" b="1" spc="-100" dirty="0">
                  <a:solidFill>
                    <a:srgbClr val="11576A"/>
                  </a:solidFill>
                  <a:latin typeface="微软雅黑" panose="020B0503020204020204" pitchFamily="34" charset="-122"/>
                  <a:ea typeface="微软雅黑" panose="020B0503020204020204" pitchFamily="34" charset="-122"/>
                </a:rPr>
                <a:t>	s2, 8(a1)</a:t>
              </a:r>
            </a:p>
            <a:p>
              <a:pPr lvl="0">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lw</a:t>
              </a:r>
              <a:r>
                <a:rPr lang="en-US" altLang="en-US" sz="1600" b="1" spc="-100" dirty="0">
                  <a:solidFill>
                    <a:srgbClr val="11576A"/>
                  </a:solidFill>
                  <a:latin typeface="微软雅黑" panose="020B0503020204020204" pitchFamily="34" charset="-122"/>
                  <a:ea typeface="微软雅黑" panose="020B0503020204020204" pitchFamily="34" charset="-122"/>
                </a:rPr>
                <a:t>	s3, 12(a1)</a:t>
              </a:r>
            </a:p>
            <a:p>
              <a:pPr lvl="0">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lw</a:t>
              </a:r>
              <a:r>
                <a:rPr lang="en-US" altLang="en-US" sz="1600" b="1" spc="-100" dirty="0">
                  <a:solidFill>
                    <a:srgbClr val="11576A"/>
                  </a:solidFill>
                  <a:latin typeface="微软雅黑" panose="020B0503020204020204" pitchFamily="34" charset="-122"/>
                  <a:ea typeface="微软雅黑" panose="020B0503020204020204" pitchFamily="34" charset="-122"/>
                </a:rPr>
                <a:t>	s4, 16(a1)</a:t>
              </a:r>
            </a:p>
            <a:p>
              <a:pPr lvl="0">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lw</a:t>
              </a:r>
              <a:r>
                <a:rPr lang="en-US" altLang="en-US" sz="1600" b="1" spc="-100" dirty="0">
                  <a:solidFill>
                    <a:srgbClr val="11576A"/>
                  </a:solidFill>
                  <a:latin typeface="微软雅黑" panose="020B0503020204020204" pitchFamily="34" charset="-122"/>
                  <a:ea typeface="微软雅黑" panose="020B0503020204020204" pitchFamily="34" charset="-122"/>
                </a:rPr>
                <a:t>	s5, 20(a1)</a:t>
              </a:r>
            </a:p>
            <a:p>
              <a:pPr lvl="0">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lw</a:t>
              </a:r>
              <a:r>
                <a:rPr lang="en-US" altLang="en-US" sz="1600" b="1" spc="-100" dirty="0">
                  <a:solidFill>
                    <a:srgbClr val="11576A"/>
                  </a:solidFill>
                  <a:latin typeface="微软雅黑" panose="020B0503020204020204" pitchFamily="34" charset="-122"/>
                  <a:ea typeface="微软雅黑" panose="020B0503020204020204" pitchFamily="34" charset="-122"/>
                </a:rPr>
                <a:t>	s6, 24(a1)</a:t>
              </a:r>
            </a:p>
            <a:p>
              <a:pPr lvl="0">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lw</a:t>
              </a:r>
              <a:r>
                <a:rPr lang="en-US" altLang="en-US" sz="1600" b="1" spc="-100" dirty="0">
                  <a:solidFill>
                    <a:srgbClr val="11576A"/>
                  </a:solidFill>
                  <a:latin typeface="微软雅黑" panose="020B0503020204020204" pitchFamily="34" charset="-122"/>
                  <a:ea typeface="微软雅黑" panose="020B0503020204020204" pitchFamily="34" charset="-122"/>
                </a:rPr>
                <a:t>	s7, 28(a1)</a:t>
              </a:r>
            </a:p>
            <a:p>
              <a:pPr lvl="0">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lw</a:t>
              </a:r>
              <a:r>
                <a:rPr lang="en-US" altLang="en-US" sz="1600" b="1" spc="-100" dirty="0">
                  <a:solidFill>
                    <a:srgbClr val="11576A"/>
                  </a:solidFill>
                  <a:latin typeface="微软雅黑" panose="020B0503020204020204" pitchFamily="34" charset="-122"/>
                  <a:ea typeface="微软雅黑" panose="020B0503020204020204" pitchFamily="34" charset="-122"/>
                </a:rPr>
                <a:t>	s8, 32(a1)</a:t>
              </a:r>
            </a:p>
            <a:p>
              <a:pPr lvl="0">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lw</a:t>
              </a: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gp</a:t>
              </a:r>
              <a:r>
                <a:rPr lang="en-US" altLang="en-US" sz="1600" b="1" spc="-100" dirty="0">
                  <a:solidFill>
                    <a:srgbClr val="11576A"/>
                  </a:solidFill>
                  <a:latin typeface="微软雅黑" panose="020B0503020204020204" pitchFamily="34" charset="-122"/>
                  <a:ea typeface="微软雅黑" panose="020B0503020204020204" pitchFamily="34" charset="-122"/>
                </a:rPr>
                <a:t>, 36(a1)</a:t>
              </a:r>
            </a:p>
            <a:p>
              <a:pPr lvl="0">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lw</a:t>
              </a: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ra</a:t>
              </a:r>
              <a:r>
                <a:rPr lang="en-US" altLang="en-US" sz="1600" b="1" spc="-100" dirty="0">
                  <a:solidFill>
                    <a:srgbClr val="11576A"/>
                  </a:solidFill>
                  <a:latin typeface="微软雅黑" panose="020B0503020204020204" pitchFamily="34" charset="-122"/>
                  <a:ea typeface="微软雅黑" panose="020B0503020204020204" pitchFamily="34" charset="-122"/>
                </a:rPr>
                <a:t>, 40(a1)</a:t>
              </a:r>
            </a:p>
            <a:p>
              <a:pPr lvl="0">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lw</a:t>
              </a: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sp</a:t>
              </a:r>
              <a:r>
                <a:rPr lang="en-US" altLang="en-US" sz="1600" b="1" spc="-100" dirty="0">
                  <a:solidFill>
                    <a:srgbClr val="11576A"/>
                  </a:solidFill>
                  <a:latin typeface="微软雅黑" panose="020B0503020204020204" pitchFamily="34" charset="-122"/>
                  <a:ea typeface="微软雅黑" panose="020B0503020204020204" pitchFamily="34" charset="-122"/>
                </a:rPr>
                <a:t>, 44(a1)</a:t>
              </a:r>
            </a:p>
            <a:p>
              <a:pPr lvl="0">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nop</a:t>
              </a:r>
              <a:r>
                <a:rPr lang="en-US" altLang="en-US" sz="1600" b="1" spc="-100" dirty="0">
                  <a:solidFill>
                    <a:srgbClr val="11576A"/>
                  </a:solidFill>
                  <a:latin typeface="微软雅黑" panose="020B0503020204020204" pitchFamily="34" charset="-122"/>
                  <a:ea typeface="微软雅黑" panose="020B0503020204020204" pitchFamily="34" charset="-122"/>
                </a:rPr>
                <a:t>	     /* delay slot for load */</a:t>
              </a:r>
            </a:p>
            <a:p>
              <a:pPr lvl="0">
                <a:lnSpc>
                  <a:spcPts val="1600"/>
                </a:lnSpc>
              </a:pPr>
              <a:endParaRPr kumimoji="0" lang="en-US" altLang="zh-CN" sz="1600" b="1" i="0" u="none" strike="noStrike" kern="1200" cap="none" spc="-100" normalizeH="0" baseline="0" noProof="0" dirty="0">
                <a:ln>
                  <a:noFill/>
                </a:ln>
                <a:solidFill>
                  <a:srgbClr val="11576A"/>
                </a:solidFill>
                <a:effectLst/>
                <a:uLnTx/>
                <a:uFillTx/>
                <a:latin typeface="微软雅黑" panose="020B0503020204020204" pitchFamily="34" charset="-122"/>
                <a:ea typeface="微软雅黑" panose="020B0503020204020204" pitchFamily="34" charset="-122"/>
                <a:cs typeface="+mn-cs"/>
              </a:endParaRPr>
            </a:p>
            <a:p>
              <a:pPr lvl="0">
                <a:lnSpc>
                  <a:spcPts val="1600"/>
                </a:lnSpc>
              </a:pPr>
              <a:endParaRPr lang="en-US" altLang="zh-CN" sz="1600" b="1" spc="-100" dirty="0">
                <a:solidFill>
                  <a:srgbClr val="11576A"/>
                </a:solidFill>
                <a:latin typeface="微软雅黑" panose="020B0503020204020204" pitchFamily="34" charset="-122"/>
                <a:ea typeface="微软雅黑" panose="020B0503020204020204" pitchFamily="34" charset="-122"/>
              </a:endParaRPr>
            </a:p>
            <a:p>
              <a:pPr lvl="0">
                <a:lnSpc>
                  <a:spcPts val="1600"/>
                </a:lnSpc>
              </a:pPr>
              <a:r>
                <a:rPr lang="en-US" altLang="zh-CN" sz="1600" b="1" spc="-100" dirty="0">
                  <a:solidFill>
                    <a:srgbClr val="11576A"/>
                  </a:solidFill>
                  <a:latin typeface="微软雅黑" panose="020B0503020204020204" pitchFamily="34" charset="-122"/>
                  <a:ea typeface="微软雅黑" panose="020B0503020204020204" pitchFamily="34" charset="-122"/>
                </a:rPr>
                <a:t> /* and return. */</a:t>
              </a:r>
            </a:p>
            <a:p>
              <a:pPr lvl="0">
                <a:lnSpc>
                  <a:spcPts val="1600"/>
                </a:lnSpc>
              </a:pPr>
              <a:r>
                <a:rPr lang="en-US" altLang="zh-CN" sz="1600" b="1" spc="-100" dirty="0">
                  <a:solidFill>
                    <a:srgbClr val="11576A"/>
                  </a:solidFill>
                  <a:latin typeface="微软雅黑" panose="020B0503020204020204" pitchFamily="34" charset="-122"/>
                  <a:ea typeface="微软雅黑" panose="020B0503020204020204" pitchFamily="34" charset="-122"/>
                </a:rPr>
                <a:t>   j </a:t>
              </a:r>
              <a:r>
                <a:rPr lang="en-US" altLang="zh-CN" sz="1600" b="1" spc="-100" dirty="0" err="1">
                  <a:solidFill>
                    <a:srgbClr val="11576A"/>
                  </a:solidFill>
                  <a:latin typeface="微软雅黑" panose="020B0503020204020204" pitchFamily="34" charset="-122"/>
                  <a:ea typeface="微软雅黑" panose="020B0503020204020204" pitchFamily="34" charset="-122"/>
                </a:rPr>
                <a:t>ra</a:t>
              </a:r>
              <a:endParaRPr lang="en-US" altLang="zh-CN" sz="1600" b="1" spc="-100" dirty="0">
                <a:solidFill>
                  <a:srgbClr val="11576A"/>
                </a:solidFill>
                <a:latin typeface="微软雅黑" panose="020B0503020204020204" pitchFamily="34" charset="-122"/>
                <a:ea typeface="微软雅黑" panose="020B0503020204020204" pitchFamily="34" charset="-122"/>
              </a:endParaRPr>
            </a:p>
            <a:p>
              <a:pPr lvl="0">
                <a:lnSpc>
                  <a:spcPts val="1600"/>
                </a:lnSpc>
              </a:pPr>
              <a:r>
                <a:rPr lang="en-US" altLang="zh-CN" sz="1600" b="1" spc="-100" dirty="0">
                  <a:solidFill>
                    <a:srgbClr val="11576A"/>
                  </a:solidFill>
                  <a:latin typeface="微软雅黑" panose="020B0503020204020204" pitchFamily="34" charset="-122"/>
                  <a:ea typeface="微软雅黑" panose="020B0503020204020204" pitchFamily="34" charset="-122"/>
                </a:rPr>
                <a:t>   </a:t>
              </a:r>
              <a:r>
                <a:rPr lang="en-US" altLang="zh-CN" sz="1600" b="1" spc="-100" dirty="0" err="1">
                  <a:solidFill>
                    <a:srgbClr val="11576A"/>
                  </a:solidFill>
                  <a:latin typeface="微软雅黑" panose="020B0503020204020204" pitchFamily="34" charset="-122"/>
                  <a:ea typeface="微软雅黑" panose="020B0503020204020204" pitchFamily="34" charset="-122"/>
                </a:rPr>
                <a:t>nop</a:t>
              </a:r>
              <a:endParaRPr kumimoji="0" lang="zh-CN" altLang="en-US" sz="1600" b="1" i="0" u="none" strike="noStrike" kern="1200" cap="none" spc="-100" normalizeH="0" baseline="0" noProof="0" dirty="0">
                <a:ln>
                  <a:noFill/>
                </a:ln>
                <a:solidFill>
                  <a:srgbClr val="11576A"/>
                </a:solidFill>
                <a:effectLst/>
                <a:uLnTx/>
                <a:uFillTx/>
                <a:latin typeface="微软雅黑" panose="020B0503020204020204" pitchFamily="34" charset="-122"/>
                <a:ea typeface="微软雅黑" panose="020B0503020204020204" pitchFamily="34" charset="-122"/>
                <a:cs typeface="+mn-cs"/>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进程的设计目标（1）</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8" name="内容占位符 2"/>
          <p:cNvSpPr>
            <a:spLocks noGrp="1"/>
          </p:cNvSpPr>
          <p:nvPr/>
        </p:nvSpPr>
        <p:spPr>
          <a:xfrm>
            <a:off x="633730" y="1663700"/>
            <a:ext cx="11010265" cy="4578350"/>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000000"/>
              </a:buClr>
              <a:buSzPct val="80000"/>
              <a:buFont typeface="Wingdings" panose="05000000000000000000" pitchFamily="2" charset="2"/>
              <a:buChar char="¢"/>
              <a:defRPr sz="2800">
                <a:solidFill>
                  <a:srgbClr val="003366"/>
                </a:solidFill>
                <a:latin typeface="Verdana" panose="020B0604030504040204" pitchFamily="34" charset="0"/>
                <a:ea typeface="+mn-ea"/>
                <a:cs typeface="+mn-ea"/>
              </a:defRPr>
            </a:lvl1pPr>
            <a:lvl2pPr marL="742950" indent="-285750" algn="l" rtl="0" eaLnBrk="0" fontAlgn="base" hangingPunct="0">
              <a:spcBef>
                <a:spcPct val="20000"/>
              </a:spcBef>
              <a:spcAft>
                <a:spcPct val="0"/>
              </a:spcAft>
              <a:buClr>
                <a:srgbClr val="C0C9F6"/>
              </a:buClr>
              <a:buSzPct val="80000"/>
              <a:buFont typeface="Wingdings" panose="05000000000000000000" pitchFamily="2" charset="2"/>
              <a:buChar char="l"/>
              <a:defRPr sz="2400">
                <a:solidFill>
                  <a:srgbClr val="000000"/>
                </a:solidFill>
                <a:latin typeface="Verdana" panose="020B0604030504040204" pitchFamily="34" charset="0"/>
              </a:defRPr>
            </a:lvl2pPr>
            <a:lvl3pPr marL="1143000" indent="-228600" algn="l" rtl="0" eaLnBrk="0" fontAlgn="base" hangingPunct="0">
              <a:spcBef>
                <a:spcPct val="20000"/>
              </a:spcBef>
              <a:spcAft>
                <a:spcPct val="0"/>
              </a:spcAft>
              <a:buClr>
                <a:srgbClr val="B2B2B2"/>
              </a:buClr>
              <a:buSzPct val="70000"/>
              <a:buFont typeface="Wingdings" panose="05000000000000000000" pitchFamily="2" charset="2"/>
              <a:buChar char="l"/>
              <a:defRPr sz="2400">
                <a:solidFill>
                  <a:srgbClr val="000000"/>
                </a:solidFill>
                <a:latin typeface="Verdana" panose="020B0604030504040204" pitchFamily="34" charset="0"/>
              </a:defRPr>
            </a:lvl3pPr>
            <a:lvl4pPr marL="1600200" indent="-228600" algn="l" rtl="0" eaLnBrk="0" fontAlgn="base" hangingPunct="0">
              <a:spcBef>
                <a:spcPct val="20000"/>
              </a:spcBef>
              <a:spcAft>
                <a:spcPct val="0"/>
              </a:spcAft>
              <a:buClr>
                <a:srgbClr val="000000"/>
              </a:buClr>
              <a:buSzPct val="60000"/>
              <a:buFont typeface="Wingdings" panose="05000000000000000000" pitchFamily="2" charset="2"/>
              <a:buChar char="l"/>
              <a:defRPr sz="2000">
                <a:solidFill>
                  <a:srgbClr val="000000"/>
                </a:solidFill>
                <a:latin typeface="Verdana" panose="020B0604030504040204" pitchFamily="34" charset="0"/>
              </a:defRPr>
            </a:lvl4pPr>
            <a:lvl5pPr marL="2057400" indent="-228600" algn="l" rtl="0" eaLnBrk="0" fontAlgn="base" hangingPunct="0">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5pPr>
            <a:lvl6pPr marL="25146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6pPr>
            <a:lvl7pPr marL="29718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7pPr>
            <a:lvl8pPr marL="34290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8pPr>
            <a:lvl9pPr marL="38862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9pPr>
          </a:lstStyle>
          <a:p>
            <a:pPr>
              <a:lnSpc>
                <a:spcPct val="110000"/>
              </a:lnSpc>
              <a:defRPr/>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简化开发</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程序员不必关心别人的存在，也会自动实现分时共享</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CPU</a:t>
            </a:r>
            <a:endParaRPr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应用进程不必知道调度时发生了什么，也不必知道什么时候发生的调度</a:t>
            </a:r>
            <a:endParaRPr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defRPr/>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简化管理</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操作系统一视同仁的调度所有的进程，不受程序的实现方法影响</a:t>
            </a:r>
            <a:endParaRPr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anim calcmode="lin" valueType="num">
                                      <p:cBhvr additive="base">
                                        <p:cTn id="3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进程调度（切换正在运行的进程）</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pic>
        <p:nvPicPr>
          <p:cNvPr id="7" name="图片 6"/>
          <p:cNvPicPr>
            <a:picLocks noChangeAspect="1"/>
          </p:cNvPicPr>
          <p:nvPr/>
        </p:nvPicPr>
        <p:blipFill>
          <a:blip r:embed="rId2"/>
          <a:stretch>
            <a:fillRect/>
          </a:stretch>
        </p:blipFill>
        <p:spPr>
          <a:xfrm>
            <a:off x="2503805" y="1493520"/>
            <a:ext cx="7183755" cy="4980305"/>
          </a:xfrm>
          <a:prstGeom prst="rect">
            <a:avLst/>
          </a:prstGeom>
          <a:solidFill>
            <a:schemeClr val="bg1"/>
          </a:solidFill>
        </p:spPr>
      </p:pic>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Process Scheduling</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pic>
        <p:nvPicPr>
          <p:cNvPr id="5" name="图片 4"/>
          <p:cNvPicPr>
            <a:picLocks noChangeAspect="1"/>
          </p:cNvPicPr>
          <p:nvPr/>
        </p:nvPicPr>
        <p:blipFill>
          <a:blip r:embed="rId2"/>
          <a:stretch>
            <a:fillRect/>
          </a:stretch>
        </p:blipFill>
        <p:spPr>
          <a:xfrm>
            <a:off x="2187851" y="1663700"/>
            <a:ext cx="8355068" cy="4577680"/>
          </a:xfrm>
          <a:prstGeom prst="rect">
            <a:avLst/>
          </a:prstGeom>
          <a:solidFill>
            <a:schemeClr val="bg1"/>
          </a:solidFill>
        </p:spPr>
      </p:pic>
      <p:sp>
        <p:nvSpPr>
          <p:cNvPr id="6" name="文本框 5"/>
          <p:cNvSpPr txBox="1"/>
          <p:nvPr/>
        </p:nvSpPr>
        <p:spPr>
          <a:xfrm>
            <a:off x="8895293" y="4945236"/>
            <a:ext cx="1368152" cy="646331"/>
          </a:xfrm>
          <a:prstGeom prst="rect">
            <a:avLst/>
          </a:prstGeom>
          <a:noFill/>
        </p:spPr>
        <p:txBody>
          <a:bodyPr wrap="square" rtlCol="0">
            <a:spAutoFit/>
          </a:bodyPr>
          <a:lstStyle/>
          <a:p>
            <a:r>
              <a:rPr lang="zh-CN" altLang="en-US" dirty="0"/>
              <a:t>为什么被暂停了？</a:t>
            </a:r>
          </a:p>
        </p:txBody>
      </p:sp>
      <p:sp>
        <p:nvSpPr>
          <p:cNvPr id="10" name="文本框 9"/>
          <p:cNvSpPr txBox="1"/>
          <p:nvPr/>
        </p:nvSpPr>
        <p:spPr>
          <a:xfrm>
            <a:off x="2270557" y="4441180"/>
            <a:ext cx="1368152" cy="646331"/>
          </a:xfrm>
          <a:prstGeom prst="rect">
            <a:avLst/>
          </a:prstGeom>
          <a:noFill/>
        </p:spPr>
        <p:txBody>
          <a:bodyPr wrap="square" rtlCol="0">
            <a:spAutoFit/>
          </a:bodyPr>
          <a:lstStyle/>
          <a:p>
            <a:r>
              <a:rPr lang="zh-CN" altLang="en-US" dirty="0"/>
              <a:t>为什么选它来运行？</a:t>
            </a:r>
          </a:p>
        </p:txBody>
      </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两个关键问题</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8" name="内容占位符 2"/>
          <p:cNvSpPr>
            <a:spLocks noGrp="1"/>
          </p:cNvSpPr>
          <p:nvPr/>
        </p:nvSpPr>
        <p:spPr>
          <a:xfrm>
            <a:off x="633730" y="1663700"/>
            <a:ext cx="11010265" cy="4578350"/>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000000"/>
              </a:buClr>
              <a:buSzPct val="80000"/>
              <a:buFont typeface="Wingdings" panose="05000000000000000000" pitchFamily="2" charset="2"/>
              <a:buChar char="¢"/>
              <a:defRPr sz="2800">
                <a:solidFill>
                  <a:srgbClr val="003366"/>
                </a:solidFill>
                <a:latin typeface="Verdana" panose="020B0604030504040204" pitchFamily="34" charset="0"/>
                <a:ea typeface="+mn-ea"/>
                <a:cs typeface="+mn-ea"/>
              </a:defRPr>
            </a:lvl1pPr>
            <a:lvl2pPr marL="742950" indent="-285750" algn="l" rtl="0" eaLnBrk="0" fontAlgn="base" hangingPunct="0">
              <a:spcBef>
                <a:spcPct val="20000"/>
              </a:spcBef>
              <a:spcAft>
                <a:spcPct val="0"/>
              </a:spcAft>
              <a:buClr>
                <a:srgbClr val="C0C9F6"/>
              </a:buClr>
              <a:buSzPct val="80000"/>
              <a:buFont typeface="Wingdings" panose="05000000000000000000" pitchFamily="2" charset="2"/>
              <a:buChar char="l"/>
              <a:defRPr sz="2400">
                <a:solidFill>
                  <a:srgbClr val="000000"/>
                </a:solidFill>
                <a:latin typeface="Verdana" panose="020B0604030504040204" pitchFamily="34" charset="0"/>
              </a:defRPr>
            </a:lvl2pPr>
            <a:lvl3pPr marL="1143000" indent="-228600" algn="l" rtl="0" eaLnBrk="0" fontAlgn="base" hangingPunct="0">
              <a:spcBef>
                <a:spcPct val="20000"/>
              </a:spcBef>
              <a:spcAft>
                <a:spcPct val="0"/>
              </a:spcAft>
              <a:buClr>
                <a:srgbClr val="B2B2B2"/>
              </a:buClr>
              <a:buSzPct val="70000"/>
              <a:buFont typeface="Wingdings" panose="05000000000000000000" pitchFamily="2" charset="2"/>
              <a:buChar char="l"/>
              <a:defRPr sz="2400">
                <a:solidFill>
                  <a:srgbClr val="000000"/>
                </a:solidFill>
                <a:latin typeface="Verdana" panose="020B0604030504040204" pitchFamily="34" charset="0"/>
              </a:defRPr>
            </a:lvl3pPr>
            <a:lvl4pPr marL="1600200" indent="-228600" algn="l" rtl="0" eaLnBrk="0" fontAlgn="base" hangingPunct="0">
              <a:spcBef>
                <a:spcPct val="20000"/>
              </a:spcBef>
              <a:spcAft>
                <a:spcPct val="0"/>
              </a:spcAft>
              <a:buClr>
                <a:srgbClr val="000000"/>
              </a:buClr>
              <a:buSzPct val="60000"/>
              <a:buFont typeface="Wingdings" panose="05000000000000000000" pitchFamily="2" charset="2"/>
              <a:buChar char="l"/>
              <a:defRPr sz="2000">
                <a:solidFill>
                  <a:srgbClr val="000000"/>
                </a:solidFill>
                <a:latin typeface="Verdana" panose="020B0604030504040204" pitchFamily="34" charset="0"/>
              </a:defRPr>
            </a:lvl4pPr>
            <a:lvl5pPr marL="2057400" indent="-228600" algn="l" rtl="0" eaLnBrk="0" fontAlgn="base" hangingPunct="0">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5pPr>
            <a:lvl6pPr marL="25146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6pPr>
            <a:lvl7pPr marL="29718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7pPr>
            <a:lvl8pPr marL="34290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8pPr>
            <a:lvl9pPr marL="38862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9pPr>
          </a:lstStyle>
          <a:p>
            <a:pPr>
              <a:lnSpc>
                <a:spcPct val="110000"/>
              </a:lnSpc>
              <a:defRPr/>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如何“保存”和“恢复”一个程序的执行过程</a:t>
            </a:r>
          </a:p>
          <a:p>
            <a:pPr>
              <a:lnSpc>
                <a:spcPct val="110000"/>
              </a:lnSpc>
              <a:defRPr/>
            </a:pPr>
            <a:r>
              <a:rPr lang="zh-CN" altLang="en-US"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如何知道一个程序要“临时不用</a:t>
            </a:r>
            <a:r>
              <a:rPr lang="en-US" altLang="zh-CN"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CPU</a:t>
            </a:r>
            <a:r>
              <a:rPr lang="zh-CN" altLang="en-US"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a:lnSpc>
                <a:spcPct val="110000"/>
              </a:lnSpc>
              <a:defRPr/>
            </a:pPr>
            <a:r>
              <a:rPr lang="zh-CN" altLang="en-US"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捕获“试图使用</a:t>
            </a:r>
            <a:r>
              <a:rPr lang="en-US" altLang="zh-CN"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CPU</a:t>
            </a:r>
            <a:r>
              <a:rPr lang="zh-CN" altLang="en-US"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之外的设备”的意图，将这个时间窗口交给其他的需要执行“使用</a:t>
            </a:r>
            <a:r>
              <a:rPr lang="en-US" altLang="zh-CN"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CPU</a:t>
            </a:r>
            <a:r>
              <a:rPr lang="zh-CN" altLang="en-US"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”的任务来运行</a:t>
            </a:r>
          </a:p>
          <a:p>
            <a:pPr lvl="1"/>
            <a:endParaRPr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a:p>
            <a:pPr lvl="1"/>
            <a:endParaRPr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1524000" y="3040062"/>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zh-CN" altLang="en-US" sz="3600" dirty="0">
                <a:latin typeface="微软雅黑" panose="020B0503020204020204" pitchFamily="34" charset="-122"/>
                <a:ea typeface="微软雅黑" panose="020B0503020204020204" pitchFamily="34" charset="-122"/>
              </a:rPr>
              <a:t>进程的管理与调度</a:t>
            </a:r>
          </a:p>
        </p:txBody>
      </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如何实现计算资源的共享共用</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10" name="内容占位符 2"/>
          <p:cNvSpPr>
            <a:spLocks noGrp="1"/>
          </p:cNvSpPr>
          <p:nvPr/>
        </p:nvSpPr>
        <p:spPr>
          <a:xfrm>
            <a:off x="634365" y="1574165"/>
            <a:ext cx="10889615" cy="4807585"/>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000000"/>
              </a:buClr>
              <a:buSzPct val="80000"/>
              <a:buFont typeface="Wingdings" panose="05000000000000000000" pitchFamily="2" charset="2"/>
              <a:buChar char="¢"/>
              <a:defRPr sz="2800">
                <a:solidFill>
                  <a:srgbClr val="003366"/>
                </a:solidFill>
                <a:latin typeface="Verdana" panose="020B0604030504040204" pitchFamily="34" charset="0"/>
                <a:ea typeface="+mn-ea"/>
                <a:cs typeface="+mn-ea"/>
              </a:defRPr>
            </a:lvl1pPr>
            <a:lvl2pPr marL="742950" indent="-285750" algn="l" rtl="0" eaLnBrk="0" fontAlgn="base" hangingPunct="0">
              <a:spcBef>
                <a:spcPct val="20000"/>
              </a:spcBef>
              <a:spcAft>
                <a:spcPct val="0"/>
              </a:spcAft>
              <a:buClr>
                <a:srgbClr val="C0C9F6"/>
              </a:buClr>
              <a:buSzPct val="80000"/>
              <a:buFont typeface="Wingdings" panose="05000000000000000000" pitchFamily="2" charset="2"/>
              <a:buChar char="l"/>
              <a:defRPr sz="2400">
                <a:solidFill>
                  <a:srgbClr val="000000"/>
                </a:solidFill>
                <a:latin typeface="Verdana" panose="020B0604030504040204" pitchFamily="34" charset="0"/>
              </a:defRPr>
            </a:lvl2pPr>
            <a:lvl3pPr marL="1143000" indent="-228600" algn="l" rtl="0" eaLnBrk="0" fontAlgn="base" hangingPunct="0">
              <a:spcBef>
                <a:spcPct val="20000"/>
              </a:spcBef>
              <a:spcAft>
                <a:spcPct val="0"/>
              </a:spcAft>
              <a:buClr>
                <a:srgbClr val="B2B2B2"/>
              </a:buClr>
              <a:buSzPct val="70000"/>
              <a:buFont typeface="Wingdings" panose="05000000000000000000" pitchFamily="2" charset="2"/>
              <a:buChar char="l"/>
              <a:defRPr sz="2400">
                <a:solidFill>
                  <a:srgbClr val="000000"/>
                </a:solidFill>
                <a:latin typeface="Verdana" panose="020B0604030504040204" pitchFamily="34" charset="0"/>
              </a:defRPr>
            </a:lvl3pPr>
            <a:lvl4pPr marL="1600200" indent="-228600" algn="l" rtl="0" eaLnBrk="0" fontAlgn="base" hangingPunct="0">
              <a:spcBef>
                <a:spcPct val="20000"/>
              </a:spcBef>
              <a:spcAft>
                <a:spcPct val="0"/>
              </a:spcAft>
              <a:buClr>
                <a:srgbClr val="000000"/>
              </a:buClr>
              <a:buSzPct val="60000"/>
              <a:buFont typeface="Wingdings" panose="05000000000000000000" pitchFamily="2" charset="2"/>
              <a:buChar char="l"/>
              <a:defRPr sz="2000">
                <a:solidFill>
                  <a:srgbClr val="000000"/>
                </a:solidFill>
                <a:latin typeface="Verdana" panose="020B0604030504040204" pitchFamily="34" charset="0"/>
              </a:defRPr>
            </a:lvl4pPr>
            <a:lvl5pPr marL="2057400" indent="-228600" algn="l" rtl="0" eaLnBrk="0" fontAlgn="base" hangingPunct="0">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5pPr>
            <a:lvl6pPr marL="25146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6pPr>
            <a:lvl7pPr marL="29718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7pPr>
            <a:lvl8pPr marL="34290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8pPr>
            <a:lvl9pPr marL="38862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9pPr>
          </a:lstStyle>
          <a:p>
            <a:r>
              <a:rPr dirty="0">
                <a:latin typeface="微软雅黑" panose="020B0503020204020204" pitchFamily="34" charset="-122"/>
                <a:ea typeface="微软雅黑" panose="020B0503020204020204" pitchFamily="34" charset="-122"/>
                <a:cs typeface="微软雅黑" panose="020B0503020204020204" pitchFamily="34" charset="-122"/>
                <a:sym typeface="+mn-ea"/>
              </a:rPr>
              <a:t>排队，分时共享</a:t>
            </a:r>
          </a:p>
        </p:txBody>
      </p:sp>
      <p:sp>
        <p:nvSpPr>
          <p:cNvPr id="7" name="Rectangle 3"/>
          <p:cNvSpPr txBox="1">
            <a:spLocks noChangeArrowheads="1"/>
          </p:cNvSpPr>
          <p:nvPr/>
        </p:nvSpPr>
        <p:spPr bwMode="auto">
          <a:xfrm>
            <a:off x="2395538" y="4735662"/>
            <a:ext cx="7570787" cy="164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tx1"/>
              </a:buClr>
              <a:buSzPct val="80000"/>
              <a:buFont typeface="Wingdings" panose="05000000000000000000" pitchFamily="2" charset="2"/>
              <a:buChar char="¢"/>
              <a:defRPr sz="28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80000"/>
              <a:buFont typeface="Wingdings" panose="05000000000000000000" pitchFamily="2" charset="2"/>
              <a:buChar char="l"/>
              <a:defRPr sz="2400">
                <a:solidFill>
                  <a:schemeClr val="tx1"/>
                </a:solidFill>
                <a:latin typeface="+mn-lt"/>
              </a:defRPr>
            </a:lvl2pPr>
            <a:lvl3pPr marL="1143000" indent="-228600" algn="l" rtl="0" eaLnBrk="0" fontAlgn="base" hangingPunct="0">
              <a:spcBef>
                <a:spcPct val="20000"/>
              </a:spcBef>
              <a:spcAft>
                <a:spcPct val="0"/>
              </a:spcAft>
              <a:buClr>
                <a:schemeClr val="folHlink"/>
              </a:buClr>
              <a:buSzPct val="70000"/>
              <a:buFont typeface="Wingdings" panose="05000000000000000000" pitchFamily="2" charset="2"/>
              <a:buChar char="l"/>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l"/>
              <a:defRPr sz="2000">
                <a:solidFill>
                  <a:schemeClr val="tx1"/>
                </a:solidFill>
                <a:latin typeface="+mn-lt"/>
              </a:defRPr>
            </a:lvl4pPr>
            <a:lvl5pPr marL="2057400" indent="-228600" algn="l" rtl="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mn-lt"/>
              </a:defRPr>
            </a:lvl5pPr>
            <a:lvl6pPr marL="2514600" indent="-228600" algn="l" rtl="0" fontAlgn="base">
              <a:spcBef>
                <a:spcPct val="20000"/>
              </a:spcBef>
              <a:spcAft>
                <a:spcPct val="0"/>
              </a:spcAft>
              <a:buClr>
                <a:schemeClr val="hlink"/>
              </a:buClr>
              <a:buSzPct val="50000"/>
              <a:buFont typeface="Wingdings" panose="05000000000000000000" pitchFamily="2" charset="2"/>
              <a:buChar char="l"/>
              <a:defRPr sz="2000">
                <a:solidFill>
                  <a:schemeClr val="tx1"/>
                </a:solidFill>
                <a:latin typeface="+mn-lt"/>
              </a:defRPr>
            </a:lvl6pPr>
            <a:lvl7pPr marL="2971800" indent="-228600" algn="l" rtl="0" fontAlgn="base">
              <a:spcBef>
                <a:spcPct val="20000"/>
              </a:spcBef>
              <a:spcAft>
                <a:spcPct val="0"/>
              </a:spcAft>
              <a:buClr>
                <a:schemeClr val="hlink"/>
              </a:buClr>
              <a:buSzPct val="50000"/>
              <a:buFont typeface="Wingdings" panose="05000000000000000000" pitchFamily="2" charset="2"/>
              <a:buChar char="l"/>
              <a:defRPr sz="2000">
                <a:solidFill>
                  <a:schemeClr val="tx1"/>
                </a:solidFill>
                <a:latin typeface="+mn-lt"/>
              </a:defRPr>
            </a:lvl7pPr>
            <a:lvl8pPr marL="3429000" indent="-228600" algn="l" rtl="0" fontAlgn="base">
              <a:spcBef>
                <a:spcPct val="20000"/>
              </a:spcBef>
              <a:spcAft>
                <a:spcPct val="0"/>
              </a:spcAft>
              <a:buClr>
                <a:schemeClr val="hlink"/>
              </a:buClr>
              <a:buSzPct val="50000"/>
              <a:buFont typeface="Wingdings" panose="05000000000000000000" pitchFamily="2" charset="2"/>
              <a:buChar char="l"/>
              <a:defRPr sz="2000">
                <a:solidFill>
                  <a:schemeClr val="tx1"/>
                </a:solidFill>
                <a:latin typeface="+mn-lt"/>
              </a:defRPr>
            </a:lvl8pPr>
            <a:lvl9pPr marL="3886200" indent="-228600" algn="l" rtl="0" fontAlgn="base">
              <a:spcBef>
                <a:spcPct val="20000"/>
              </a:spcBef>
              <a:spcAft>
                <a:spcPct val="0"/>
              </a:spcAft>
              <a:buClr>
                <a:schemeClr val="hlink"/>
              </a:buClr>
              <a:buSzPct val="50000"/>
              <a:buFont typeface="Wingdings" panose="05000000000000000000" pitchFamily="2" charset="2"/>
              <a:buChar char="l"/>
              <a:defRPr sz="2000">
                <a:solidFill>
                  <a:schemeClr val="tx1"/>
                </a:solidFill>
                <a:latin typeface="+mn-lt"/>
              </a:defRPr>
            </a:lvl9pPr>
          </a:lstStyle>
          <a:p>
            <a:pPr eaLnBrk="1" hangingPunct="1">
              <a:lnSpc>
                <a:spcPct val="70000"/>
              </a:lnSpc>
              <a:buFont typeface="Wingdings" panose="05000000000000000000" pitchFamily="2" charset="2"/>
              <a:buNone/>
            </a:pPr>
            <a:r>
              <a:rPr lang="en-US" altLang="zh-CN" kern="0">
                <a:ea typeface="宋体" panose="02010600030101010101" pitchFamily="2" charset="-122"/>
              </a:rPr>
              <a:t>Early batch system</a:t>
            </a:r>
            <a:endParaRPr lang="en-US" altLang="zh-CN" sz="2400" kern="0">
              <a:ea typeface="宋体" panose="02010600030101010101" pitchFamily="2" charset="-122"/>
            </a:endParaRPr>
          </a:p>
          <a:p>
            <a:pPr lvl="1" eaLnBrk="1" hangingPunct="1">
              <a:lnSpc>
                <a:spcPct val="70000"/>
              </a:lnSpc>
            </a:pPr>
            <a:r>
              <a:rPr lang="en-US" altLang="zh-CN" kern="0">
                <a:ea typeface="宋体" panose="02010600030101010101" pitchFamily="2" charset="-122"/>
              </a:rPr>
              <a:t>bring cards to 1401</a:t>
            </a:r>
          </a:p>
          <a:p>
            <a:pPr lvl="1" eaLnBrk="1" hangingPunct="1">
              <a:lnSpc>
                <a:spcPct val="70000"/>
              </a:lnSpc>
            </a:pPr>
            <a:r>
              <a:rPr lang="en-US" altLang="zh-CN" kern="0">
                <a:ea typeface="宋体" panose="02010600030101010101" pitchFamily="2" charset="-122"/>
              </a:rPr>
              <a:t>read cards to tape</a:t>
            </a:r>
          </a:p>
          <a:p>
            <a:pPr lvl="1" eaLnBrk="1" hangingPunct="1">
              <a:lnSpc>
                <a:spcPct val="70000"/>
              </a:lnSpc>
            </a:pPr>
            <a:r>
              <a:rPr lang="en-US" altLang="zh-CN" kern="0">
                <a:ea typeface="宋体" panose="02010600030101010101" pitchFamily="2" charset="-122"/>
              </a:rPr>
              <a:t>put tape on 7094 which does computing</a:t>
            </a:r>
          </a:p>
          <a:p>
            <a:pPr lvl="1" eaLnBrk="1" hangingPunct="1">
              <a:lnSpc>
                <a:spcPct val="70000"/>
              </a:lnSpc>
            </a:pPr>
            <a:r>
              <a:rPr lang="en-US" altLang="zh-CN" kern="0">
                <a:ea typeface="宋体" panose="02010600030101010101" pitchFamily="2" charset="-122"/>
              </a:rPr>
              <a:t>put tape on 1401 which prints output</a:t>
            </a:r>
            <a:endParaRPr lang="en-US" altLang="zh-CN" sz="2000" kern="0">
              <a:ea typeface="宋体" panose="02010600030101010101" pitchFamily="2" charset="-122"/>
            </a:endParaRPr>
          </a:p>
          <a:p>
            <a:pPr lvl="1" eaLnBrk="1" hangingPunct="1">
              <a:lnSpc>
                <a:spcPct val="90000"/>
              </a:lnSpc>
            </a:pPr>
            <a:endParaRPr lang="en-US" altLang="zh-CN" sz="2000" kern="0">
              <a:ea typeface="宋体" panose="02010600030101010101" pitchFamily="2" charset="-122"/>
            </a:endParaRPr>
          </a:p>
          <a:p>
            <a:pPr lvl="1" eaLnBrk="1" hangingPunct="1">
              <a:lnSpc>
                <a:spcPct val="90000"/>
              </a:lnSpc>
            </a:pPr>
            <a:endParaRPr lang="zh-CN" altLang="en-US" sz="2000" kern="0" dirty="0">
              <a:ea typeface="宋体" panose="02010600030101010101" pitchFamily="2" charset="-122"/>
            </a:endParaRPr>
          </a:p>
        </p:txBody>
      </p:sp>
      <p:pic>
        <p:nvPicPr>
          <p:cNvPr id="8" name="Picture 5"/>
          <p:cNvPicPr>
            <a:picLocks noChangeAspect="1" noChangeArrowheads="1"/>
          </p:cNvPicPr>
          <p:nvPr/>
        </p:nvPicPr>
        <p:blipFill>
          <a:blip r:embed="rId2"/>
          <a:srcRect/>
          <a:stretch>
            <a:fillRect/>
          </a:stretch>
        </p:blipFill>
        <p:spPr bwMode="auto">
          <a:xfrm>
            <a:off x="2395855" y="2211070"/>
            <a:ext cx="7592695" cy="2435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additive="base">
                                        <p:cTn id="13"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9" presetClass="entr" presetSubtype="0" fill="hold" grpId="0" nodeType="afterEffect">
                                  <p:stCondLst>
                                    <p:cond delay="0"/>
                                  </p:stCondLst>
                                  <p:childTnLst>
                                    <p:set>
                                      <p:cBhvr>
                                        <p:cTn id="17" dur="1" fill="hold">
                                          <p:stCondLst>
                                            <p:cond delay="0"/>
                                          </p:stCondLst>
                                        </p:cTn>
                                        <p:tgtEl>
                                          <p:spTgt spid="7">
                                            <p:txEl>
                                              <p:pRg st="1" end="1"/>
                                            </p:txEl>
                                          </p:spTgt>
                                        </p:tgtEl>
                                        <p:attrNameLst>
                                          <p:attrName>style.visibility</p:attrName>
                                        </p:attrNameLst>
                                      </p:cBhvr>
                                      <p:to>
                                        <p:strVal val="visible"/>
                                      </p:to>
                                    </p:set>
                                    <p:animEffect transition="in" filter="dissolve">
                                      <p:cBhvr>
                                        <p:cTn id="18" dur="500"/>
                                        <p:tgtEl>
                                          <p:spTgt spid="7">
                                            <p:txEl>
                                              <p:pRg st="1" end="1"/>
                                            </p:txEl>
                                          </p:spTgt>
                                        </p:tgtEl>
                                      </p:cBhvr>
                                    </p:animEffect>
                                  </p:childTnLst>
                                </p:cTn>
                              </p:par>
                            </p:childTnLst>
                          </p:cTn>
                        </p:par>
                        <p:par>
                          <p:cTn id="19" fill="hold">
                            <p:stCondLst>
                              <p:cond delay="1000"/>
                            </p:stCondLst>
                            <p:childTnLst>
                              <p:par>
                                <p:cTn id="20" presetID="9" presetClass="entr" presetSubtype="0" fill="hold" grpId="0" nodeType="after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dissolve">
                                      <p:cBhvr>
                                        <p:cTn id="22" dur="500"/>
                                        <p:tgtEl>
                                          <p:spTgt spid="7">
                                            <p:txEl>
                                              <p:pRg st="2" end="2"/>
                                            </p:txEl>
                                          </p:spTgt>
                                        </p:tgtEl>
                                      </p:cBhvr>
                                    </p:animEffect>
                                  </p:childTnLst>
                                </p:cTn>
                              </p:par>
                            </p:childTnLst>
                          </p:cTn>
                        </p:par>
                        <p:par>
                          <p:cTn id="23" fill="hold">
                            <p:stCondLst>
                              <p:cond delay="1500"/>
                            </p:stCondLst>
                            <p:childTnLst>
                              <p:par>
                                <p:cTn id="24" presetID="9" presetClass="entr" presetSubtype="0" fill="hold" grpId="0" nodeType="afterEffect">
                                  <p:stCondLst>
                                    <p:cond delay="0"/>
                                  </p:stCondLst>
                                  <p:childTnLst>
                                    <p:set>
                                      <p:cBhvr>
                                        <p:cTn id="25" dur="1" fill="hold">
                                          <p:stCondLst>
                                            <p:cond delay="0"/>
                                          </p:stCondLst>
                                        </p:cTn>
                                        <p:tgtEl>
                                          <p:spTgt spid="7">
                                            <p:txEl>
                                              <p:pRg st="3" end="3"/>
                                            </p:txEl>
                                          </p:spTgt>
                                        </p:tgtEl>
                                        <p:attrNameLst>
                                          <p:attrName>style.visibility</p:attrName>
                                        </p:attrNameLst>
                                      </p:cBhvr>
                                      <p:to>
                                        <p:strVal val="visible"/>
                                      </p:to>
                                    </p:set>
                                    <p:animEffect transition="in" filter="dissolve">
                                      <p:cBhvr>
                                        <p:cTn id="26" dur="500"/>
                                        <p:tgtEl>
                                          <p:spTgt spid="7">
                                            <p:txEl>
                                              <p:pRg st="3" end="3"/>
                                            </p:txEl>
                                          </p:spTgt>
                                        </p:tgtEl>
                                      </p:cBhvr>
                                    </p:animEffect>
                                  </p:childTnLst>
                                </p:cTn>
                              </p:par>
                            </p:childTnLst>
                          </p:cTn>
                        </p:par>
                        <p:par>
                          <p:cTn id="27" fill="hold">
                            <p:stCondLst>
                              <p:cond delay="2000"/>
                            </p:stCondLst>
                            <p:childTnLst>
                              <p:par>
                                <p:cTn id="28" presetID="9" presetClass="entr" presetSubtype="0" fill="hold" grpId="0" nodeType="afterEffect">
                                  <p:stCondLst>
                                    <p:cond delay="0"/>
                                  </p:stCondLst>
                                  <p:childTnLst>
                                    <p:set>
                                      <p:cBhvr>
                                        <p:cTn id="29" dur="1" fill="hold">
                                          <p:stCondLst>
                                            <p:cond delay="0"/>
                                          </p:stCondLst>
                                        </p:cTn>
                                        <p:tgtEl>
                                          <p:spTgt spid="7">
                                            <p:txEl>
                                              <p:pRg st="4" end="4"/>
                                            </p:txEl>
                                          </p:spTgt>
                                        </p:tgtEl>
                                        <p:attrNameLst>
                                          <p:attrName>style.visibility</p:attrName>
                                        </p:attrNameLst>
                                      </p:cBhvr>
                                      <p:to>
                                        <p:strVal val="visible"/>
                                      </p:to>
                                    </p:set>
                                    <p:animEffect transition="in" filter="dissolve">
                                      <p:cBhvr>
                                        <p:cTn id="30"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How to Trap program execution</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8" name="内容占位符 2"/>
          <p:cNvSpPr>
            <a:spLocks noGrp="1"/>
          </p:cNvSpPr>
          <p:nvPr/>
        </p:nvSpPr>
        <p:spPr>
          <a:xfrm>
            <a:off x="633730" y="1663700"/>
            <a:ext cx="11010265" cy="4578350"/>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000000"/>
              </a:buClr>
              <a:buSzPct val="80000"/>
              <a:buFont typeface="Wingdings" panose="05000000000000000000" pitchFamily="2" charset="2"/>
              <a:buChar char="¢"/>
              <a:defRPr sz="2800">
                <a:solidFill>
                  <a:srgbClr val="003366"/>
                </a:solidFill>
                <a:latin typeface="Verdana" panose="020B0604030504040204" pitchFamily="34" charset="0"/>
                <a:ea typeface="+mn-ea"/>
                <a:cs typeface="+mn-ea"/>
              </a:defRPr>
            </a:lvl1pPr>
            <a:lvl2pPr marL="742950" indent="-285750" algn="l" rtl="0" eaLnBrk="0" fontAlgn="base" hangingPunct="0">
              <a:spcBef>
                <a:spcPct val="20000"/>
              </a:spcBef>
              <a:spcAft>
                <a:spcPct val="0"/>
              </a:spcAft>
              <a:buClr>
                <a:srgbClr val="C0C9F6"/>
              </a:buClr>
              <a:buSzPct val="80000"/>
              <a:buFont typeface="Wingdings" panose="05000000000000000000" pitchFamily="2" charset="2"/>
              <a:buChar char="l"/>
              <a:defRPr sz="2400">
                <a:solidFill>
                  <a:srgbClr val="000000"/>
                </a:solidFill>
                <a:latin typeface="Verdana" panose="020B0604030504040204" pitchFamily="34" charset="0"/>
              </a:defRPr>
            </a:lvl2pPr>
            <a:lvl3pPr marL="1143000" indent="-228600" algn="l" rtl="0" eaLnBrk="0" fontAlgn="base" hangingPunct="0">
              <a:spcBef>
                <a:spcPct val="20000"/>
              </a:spcBef>
              <a:spcAft>
                <a:spcPct val="0"/>
              </a:spcAft>
              <a:buClr>
                <a:srgbClr val="B2B2B2"/>
              </a:buClr>
              <a:buSzPct val="70000"/>
              <a:buFont typeface="Wingdings" panose="05000000000000000000" pitchFamily="2" charset="2"/>
              <a:buChar char="l"/>
              <a:defRPr sz="2400">
                <a:solidFill>
                  <a:srgbClr val="000000"/>
                </a:solidFill>
                <a:latin typeface="Verdana" panose="020B0604030504040204" pitchFamily="34" charset="0"/>
              </a:defRPr>
            </a:lvl3pPr>
            <a:lvl4pPr marL="1600200" indent="-228600" algn="l" rtl="0" eaLnBrk="0" fontAlgn="base" hangingPunct="0">
              <a:spcBef>
                <a:spcPct val="20000"/>
              </a:spcBef>
              <a:spcAft>
                <a:spcPct val="0"/>
              </a:spcAft>
              <a:buClr>
                <a:srgbClr val="000000"/>
              </a:buClr>
              <a:buSzPct val="60000"/>
              <a:buFont typeface="Wingdings" panose="05000000000000000000" pitchFamily="2" charset="2"/>
              <a:buChar char="l"/>
              <a:defRPr sz="2000">
                <a:solidFill>
                  <a:srgbClr val="000000"/>
                </a:solidFill>
                <a:latin typeface="Verdana" panose="020B0604030504040204" pitchFamily="34" charset="0"/>
              </a:defRPr>
            </a:lvl4pPr>
            <a:lvl5pPr marL="2057400" indent="-228600" algn="l" rtl="0" eaLnBrk="0" fontAlgn="base" hangingPunct="0">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5pPr>
            <a:lvl6pPr marL="25146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6pPr>
            <a:lvl7pPr marL="29718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7pPr>
            <a:lvl8pPr marL="34290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8pPr>
            <a:lvl9pPr marL="38862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9pPr>
          </a:lstStyle>
          <a:p>
            <a:pPr>
              <a:lnSpc>
                <a:spcPct val="110000"/>
              </a:lnSpc>
              <a:defRPr/>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为开发人员提供封装好的“设备操作”库</a:t>
            </a:r>
          </a:p>
          <a:p>
            <a:pPr>
              <a:lnSpc>
                <a:spcPct val="110000"/>
              </a:lnSpc>
              <a:defRPr/>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使用CPU的权限管理“强制”开发人员使用库</a:t>
            </a:r>
          </a:p>
        </p:txBody>
      </p:sp>
      <p:grpSp>
        <p:nvGrpSpPr>
          <p:cNvPr id="7" name="组合 6">
            <a:extLst>
              <a:ext uri="{FF2B5EF4-FFF2-40B4-BE49-F238E27FC236}">
                <a16:creationId xmlns:a16="http://schemas.microsoft.com/office/drawing/2014/main" id="{E5DB7924-D546-4009-B2F2-D9BFF8600A28}"/>
              </a:ext>
            </a:extLst>
          </p:cNvPr>
          <p:cNvGrpSpPr/>
          <p:nvPr/>
        </p:nvGrpSpPr>
        <p:grpSpPr>
          <a:xfrm>
            <a:off x="152400" y="3781411"/>
            <a:ext cx="12192000" cy="2550809"/>
            <a:chOff x="152400" y="3781411"/>
            <a:chExt cx="12192000" cy="2550809"/>
          </a:xfrm>
        </p:grpSpPr>
        <p:pic>
          <p:nvPicPr>
            <p:cNvPr id="5" name="图片 4">
              <a:extLst>
                <a:ext uri="{FF2B5EF4-FFF2-40B4-BE49-F238E27FC236}">
                  <a16:creationId xmlns:a16="http://schemas.microsoft.com/office/drawing/2014/main" id="{7A1CFDE8-6E2A-400E-87E3-7D450520F93D}"/>
                </a:ext>
              </a:extLst>
            </p:cNvPr>
            <p:cNvPicPr>
              <a:picLocks noChangeAspect="1"/>
            </p:cNvPicPr>
            <p:nvPr/>
          </p:nvPicPr>
          <p:blipFill>
            <a:blip r:embed="rId2"/>
            <a:stretch>
              <a:fillRect/>
            </a:stretch>
          </p:blipFill>
          <p:spPr>
            <a:xfrm>
              <a:off x="152400" y="3781411"/>
              <a:ext cx="12192000" cy="2550809"/>
            </a:xfrm>
            <a:prstGeom prst="rect">
              <a:avLst/>
            </a:prstGeom>
          </p:spPr>
        </p:pic>
        <p:sp>
          <p:nvSpPr>
            <p:cNvPr id="6" name="矩形: 圆角 5">
              <a:extLst>
                <a:ext uri="{FF2B5EF4-FFF2-40B4-BE49-F238E27FC236}">
                  <a16:creationId xmlns:a16="http://schemas.microsoft.com/office/drawing/2014/main" id="{3E51BF35-2BF7-4217-BA9D-5F546EBDC41F}"/>
                </a:ext>
              </a:extLst>
            </p:cNvPr>
            <p:cNvSpPr/>
            <p:nvPr/>
          </p:nvSpPr>
          <p:spPr>
            <a:xfrm>
              <a:off x="4444253" y="4054288"/>
              <a:ext cx="1438835" cy="88750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标准</a:t>
            </a:r>
            <a:r>
              <a:rPr lang="en-US" altLang="zh-CN" sz="3600" dirty="0">
                <a:latin typeface="微软雅黑" panose="020B0503020204020204" pitchFamily="34" charset="-122"/>
                <a:ea typeface="微软雅黑" panose="020B0503020204020204" pitchFamily="34" charset="-122"/>
              </a:rPr>
              <a:t>C</a:t>
            </a:r>
            <a:r>
              <a:rPr lang="zh-CN" altLang="en-US" sz="3600" dirty="0">
                <a:latin typeface="微软雅黑" panose="020B0503020204020204" pitchFamily="34" charset="-122"/>
                <a:ea typeface="微软雅黑" panose="020B0503020204020204" pitchFamily="34" charset="-122"/>
              </a:rPr>
              <a:t>库的例子</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6" name="TextBox 4">
            <a:extLst>
              <a:ext uri="{FF2B5EF4-FFF2-40B4-BE49-F238E27FC236}">
                <a16:creationId xmlns:a16="http://schemas.microsoft.com/office/drawing/2014/main" id="{10A0E941-B778-1F10-1CA5-31DAC2C5760E}"/>
              </a:ext>
            </a:extLst>
          </p:cNvPr>
          <p:cNvSpPr txBox="1">
            <a:spLocks noChangeArrowheads="1"/>
          </p:cNvSpPr>
          <p:nvPr/>
        </p:nvSpPr>
        <p:spPr bwMode="auto">
          <a:xfrm>
            <a:off x="642910" y="1714489"/>
            <a:ext cx="6858000" cy="396875"/>
          </a:xfrm>
          <a:prstGeom prst="rect">
            <a:avLst/>
          </a:prstGeom>
          <a:noFill/>
          <a:ln w="9525">
            <a:noFill/>
            <a:miter lim="800000"/>
          </a:ln>
        </p:spPr>
        <p:txBody>
          <a:bodyPr>
            <a:spAutoFit/>
          </a:bodyPr>
          <a:lstStyle/>
          <a:p>
            <a:pPr lvl="1" indent="-307975">
              <a:lnSpc>
                <a:spcPct val="95000"/>
              </a:lnSpc>
              <a:buClr>
                <a:srgbClr val="000099"/>
              </a:buClr>
              <a:buFont typeface="Monotype Sorts" charset="0"/>
              <a:buChar char="•"/>
              <a:defRPr/>
            </a:pPr>
            <a:r>
              <a:rPr lang="zh-CN" altLang="en-US" sz="2000" b="1" dirty="0">
                <a:solidFill>
                  <a:srgbClr val="11576A"/>
                </a:solidFill>
                <a:latin typeface="微软雅黑" panose="020B0503020204020204" pitchFamily="34" charset="-122"/>
                <a:ea typeface="微软雅黑" panose="020B0503020204020204" pitchFamily="34" charset="-122"/>
                <a:cs typeface="宋体" panose="02010600030101010101" pitchFamily="2" charset="-122"/>
              </a:rPr>
              <a:t>应用程序调用printf() 时，到底发生了什么？</a:t>
            </a:r>
          </a:p>
        </p:txBody>
      </p:sp>
    </p:spTree>
    <p:extLst>
      <p:ext uri="{BB962C8B-B14F-4D97-AF65-F5344CB8AC3E}">
        <p14:creationId xmlns:p14="http://schemas.microsoft.com/office/powerpoint/2010/main" val="663480471"/>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x86 特权级 – 简介</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32" name="椭圆 31"/>
          <p:cNvSpPr/>
          <p:nvPr/>
        </p:nvSpPr>
        <p:spPr>
          <a:xfrm flipV="1">
            <a:off x="5664107" y="2025287"/>
            <a:ext cx="2363576" cy="2363576"/>
          </a:xfrm>
          <a:prstGeom prst="ellipse">
            <a:avLst/>
          </a:prstGeom>
          <a:gradFill>
            <a:gsLst>
              <a:gs pos="0">
                <a:srgbClr val="007C8B"/>
              </a:gs>
              <a:gs pos="100000">
                <a:srgbClr val="0EB1C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flipV="1">
            <a:off x="5962103" y="2323283"/>
            <a:ext cx="1779828" cy="1779828"/>
          </a:xfrm>
          <a:prstGeom prst="ellipse">
            <a:avLst/>
          </a:prstGeom>
          <a:gradFill>
            <a:gsLst>
              <a:gs pos="100000">
                <a:srgbClr val="FFF9B1"/>
              </a:gs>
              <a:gs pos="0">
                <a:srgbClr val="FDD0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flipV="1">
            <a:off x="6247855" y="2609035"/>
            <a:ext cx="1208324" cy="1208324"/>
          </a:xfrm>
          <a:prstGeom prst="ellipse">
            <a:avLst/>
          </a:prstGeom>
          <a:gradFill>
            <a:gsLst>
              <a:gs pos="0">
                <a:srgbClr val="007C8B"/>
              </a:gs>
              <a:gs pos="100000">
                <a:srgbClr val="0EB1C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V="1">
            <a:off x="6533607" y="2883901"/>
            <a:ext cx="636820" cy="636820"/>
          </a:xfrm>
          <a:prstGeom prst="ellipse">
            <a:avLst/>
          </a:prstGeom>
          <a:gradFill>
            <a:gsLst>
              <a:gs pos="100000">
                <a:srgbClr val="FDD000"/>
              </a:gs>
              <a:gs pos="0">
                <a:srgbClr val="FFF9B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连接符 69"/>
          <p:cNvCxnSpPr/>
          <p:nvPr/>
        </p:nvCxnSpPr>
        <p:spPr>
          <a:xfrm>
            <a:off x="4467131" y="4636971"/>
            <a:ext cx="1571636" cy="1588"/>
          </a:xfrm>
          <a:prstGeom prst="line">
            <a:avLst/>
          </a:prstGeom>
          <a:ln w="28575">
            <a:solidFill>
              <a:srgbClr val="007C8B"/>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rot="5400000" flipH="1" flipV="1">
            <a:off x="4401828" y="4570405"/>
            <a:ext cx="142876" cy="1588"/>
          </a:xfrm>
          <a:prstGeom prst="line">
            <a:avLst/>
          </a:prstGeom>
          <a:ln w="28575">
            <a:solidFill>
              <a:srgbClr val="007C8B"/>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rot="5400000" flipH="1" flipV="1">
            <a:off x="5961988" y="4570405"/>
            <a:ext cx="142876" cy="1588"/>
          </a:xfrm>
          <a:prstGeom prst="line">
            <a:avLst/>
          </a:prstGeom>
          <a:ln w="28575">
            <a:solidFill>
              <a:srgbClr val="007C8B"/>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5400000" flipH="1" flipV="1">
            <a:off x="5439271" y="4570405"/>
            <a:ext cx="142876" cy="1588"/>
          </a:xfrm>
          <a:prstGeom prst="line">
            <a:avLst/>
          </a:prstGeom>
          <a:ln w="28575">
            <a:solidFill>
              <a:srgbClr val="007C8B"/>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5400000" flipH="1" flipV="1">
            <a:off x="4930407" y="4570405"/>
            <a:ext cx="142876" cy="1588"/>
          </a:xfrm>
          <a:prstGeom prst="line">
            <a:avLst/>
          </a:prstGeom>
          <a:ln w="28575">
            <a:solidFill>
              <a:srgbClr val="007C8B"/>
            </a:solidFill>
          </a:ln>
        </p:spPr>
        <p:style>
          <a:lnRef idx="1">
            <a:schemeClr val="accent1"/>
          </a:lnRef>
          <a:fillRef idx="0">
            <a:schemeClr val="accent1"/>
          </a:fillRef>
          <a:effectRef idx="0">
            <a:schemeClr val="accent1"/>
          </a:effectRef>
          <a:fontRef idx="minor">
            <a:schemeClr val="tx1"/>
          </a:fontRef>
        </p:style>
      </p:cxnSp>
      <p:sp>
        <p:nvSpPr>
          <p:cNvPr id="7" name="Content Placeholder 2"/>
          <p:cNvSpPr txBox="1"/>
          <p:nvPr/>
        </p:nvSpPr>
        <p:spPr bwMode="auto">
          <a:xfrm>
            <a:off x="6200416" y="1788465"/>
            <a:ext cx="1394109" cy="280290"/>
          </a:xfrm>
          <a:prstGeom prst="rect">
            <a:avLst/>
          </a:prstGeom>
          <a:noFill/>
          <a:ln w="9525">
            <a:noFill/>
            <a:miter lim="800000"/>
          </a:ln>
        </p:spPr>
        <p:txBody>
          <a:bodyPr vert="horz" wrap="square" lIns="90487" tIns="44450" rIns="90487" bIns="44450" numCol="1" anchor="t" anchorCtr="0" compatLnSpc="1"/>
          <a:lstStyle/>
          <a:p>
            <a:pPr marL="342900" indent="-342900" eaLnBrk="0" fontAlgn="base" hangingPunct="0">
              <a:spcBef>
                <a:spcPct val="20000"/>
              </a:spcBef>
              <a:spcAft>
                <a:spcPct val="0"/>
              </a:spcAft>
              <a:buClr>
                <a:schemeClr val="folHlink"/>
              </a:buClr>
              <a:buSzPct val="75000"/>
              <a:defRPr/>
            </a:pPr>
            <a:r>
              <a:rPr lang="en-US" altLang="zh-CN" sz="1000" b="1" dirty="0">
                <a:solidFill>
                  <a:srgbClr val="005072"/>
                </a:solidFill>
                <a:latin typeface="微软雅黑" panose="020B0503020204020204" pitchFamily="34" charset="-122"/>
                <a:ea typeface="微软雅黑" panose="020B0503020204020204" pitchFamily="34" charset="-122"/>
              </a:rPr>
              <a:t>Protection Rings</a:t>
            </a:r>
            <a:endParaRPr lang="zh-CN" altLang="en-US" sz="1000" b="1" dirty="0">
              <a:solidFill>
                <a:srgbClr val="005072"/>
              </a:solidFill>
              <a:latin typeface="微软雅黑" panose="020B0503020204020204" pitchFamily="34" charset="-122"/>
              <a:ea typeface="微软雅黑" panose="020B0503020204020204" pitchFamily="34" charset="-122"/>
            </a:endParaRPr>
          </a:p>
        </p:txBody>
      </p:sp>
      <p:sp>
        <p:nvSpPr>
          <p:cNvPr id="8" name="Content Placeholder 2"/>
          <p:cNvSpPr txBox="1"/>
          <p:nvPr/>
        </p:nvSpPr>
        <p:spPr bwMode="auto">
          <a:xfrm>
            <a:off x="4212502" y="3328337"/>
            <a:ext cx="1460096" cy="314693"/>
          </a:xfrm>
          <a:prstGeom prst="rect">
            <a:avLst/>
          </a:prstGeom>
          <a:noFill/>
          <a:ln w="9525">
            <a:noFill/>
            <a:miter lim="800000"/>
          </a:ln>
        </p:spPr>
        <p:txBody>
          <a:bodyPr vert="horz" wrap="square" lIns="90487" tIns="44450" rIns="90487" bIns="44450" numCol="1" anchor="t" anchorCtr="0" compatLnSpc="1"/>
          <a:lstStyle/>
          <a:p>
            <a:pPr marL="342900" indent="-342900" eaLnBrk="0" fontAlgn="base" hangingPunct="0">
              <a:spcBef>
                <a:spcPct val="20000"/>
              </a:spcBef>
              <a:spcAft>
                <a:spcPct val="0"/>
              </a:spcAft>
              <a:buClr>
                <a:schemeClr val="folHlink"/>
              </a:buClr>
              <a:buSzPct val="75000"/>
              <a:defRPr/>
            </a:pPr>
            <a:r>
              <a:rPr lang="en-US" altLang="zh-CN" sz="1000" b="1" dirty="0">
                <a:solidFill>
                  <a:srgbClr val="005072"/>
                </a:solidFill>
                <a:latin typeface="微软雅黑" panose="020B0503020204020204" pitchFamily="34" charset="-122"/>
                <a:ea typeface="微软雅黑" panose="020B0503020204020204" pitchFamily="34" charset="-122"/>
              </a:rPr>
              <a:t>Operating System</a:t>
            </a:r>
            <a:endParaRPr lang="zh-CN" altLang="en-US" sz="1000" b="1" dirty="0">
              <a:solidFill>
                <a:srgbClr val="005072"/>
              </a:solidFill>
              <a:latin typeface="微软雅黑" panose="020B0503020204020204" pitchFamily="34" charset="-122"/>
              <a:ea typeface="微软雅黑" panose="020B0503020204020204" pitchFamily="34" charset="-122"/>
            </a:endParaRPr>
          </a:p>
        </p:txBody>
      </p:sp>
      <p:sp>
        <p:nvSpPr>
          <p:cNvPr id="9" name="Content Placeholder 2"/>
          <p:cNvSpPr txBox="1"/>
          <p:nvPr/>
        </p:nvSpPr>
        <p:spPr bwMode="auto">
          <a:xfrm>
            <a:off x="4306766" y="3468128"/>
            <a:ext cx="1309268" cy="250313"/>
          </a:xfrm>
          <a:prstGeom prst="rect">
            <a:avLst/>
          </a:prstGeom>
          <a:noFill/>
          <a:ln w="9525">
            <a:noFill/>
            <a:miter lim="800000"/>
          </a:ln>
        </p:spPr>
        <p:txBody>
          <a:bodyPr vert="horz" wrap="square" lIns="90487" tIns="44450" rIns="90487" bIns="44450" numCol="1" anchor="t" anchorCtr="0" compatLnSpc="1"/>
          <a:lstStyle/>
          <a:p>
            <a:pPr marL="342900" indent="-342900" eaLnBrk="0" fontAlgn="base" hangingPunct="0">
              <a:spcBef>
                <a:spcPct val="20000"/>
              </a:spcBef>
              <a:spcAft>
                <a:spcPct val="0"/>
              </a:spcAft>
              <a:buClr>
                <a:schemeClr val="folHlink"/>
              </a:buClr>
              <a:buSzPct val="75000"/>
              <a:defRPr/>
            </a:pPr>
            <a:r>
              <a:rPr lang="en-US" altLang="zh-CN" sz="1000" b="1" dirty="0">
                <a:solidFill>
                  <a:srgbClr val="005072"/>
                </a:solidFill>
                <a:latin typeface="微软雅黑" panose="020B0503020204020204" pitchFamily="34" charset="-122"/>
                <a:ea typeface="微软雅黑" panose="020B0503020204020204" pitchFamily="34" charset="-122"/>
              </a:rPr>
              <a:t>Services (Device </a:t>
            </a:r>
            <a:r>
              <a:rPr lang="en-US" altLang="zh-CN" sz="1000" b="1" dirty="0" err="1">
                <a:solidFill>
                  <a:srgbClr val="005072"/>
                </a:solidFill>
                <a:latin typeface="微软雅黑" panose="020B0503020204020204" pitchFamily="34" charset="-122"/>
                <a:ea typeface="微软雅黑" panose="020B0503020204020204" pitchFamily="34" charset="-122"/>
              </a:rPr>
              <a:t>Drivers,Etc</a:t>
            </a:r>
            <a:r>
              <a:rPr lang="en-US" altLang="zh-CN" sz="1000" b="1" dirty="0">
                <a:solidFill>
                  <a:srgbClr val="005072"/>
                </a:solidFill>
                <a:latin typeface="微软雅黑" panose="020B0503020204020204" pitchFamily="34" charset="-122"/>
                <a:ea typeface="微软雅黑" panose="020B0503020204020204" pitchFamily="34" charset="-122"/>
              </a:rPr>
              <a:t>)</a:t>
            </a:r>
            <a:endParaRPr lang="zh-CN" altLang="en-US" sz="1000" b="1" dirty="0">
              <a:solidFill>
                <a:srgbClr val="005072"/>
              </a:solidFill>
              <a:latin typeface="微软雅黑" panose="020B0503020204020204" pitchFamily="34" charset="-122"/>
              <a:ea typeface="微软雅黑" panose="020B0503020204020204" pitchFamily="34" charset="-122"/>
            </a:endParaRPr>
          </a:p>
        </p:txBody>
      </p:sp>
      <p:sp>
        <p:nvSpPr>
          <p:cNvPr id="10" name="Content Placeholder 2"/>
          <p:cNvSpPr txBox="1"/>
          <p:nvPr/>
        </p:nvSpPr>
        <p:spPr bwMode="auto">
          <a:xfrm>
            <a:off x="4542442" y="3879989"/>
            <a:ext cx="1045317" cy="272088"/>
          </a:xfrm>
          <a:prstGeom prst="rect">
            <a:avLst/>
          </a:prstGeom>
          <a:noFill/>
          <a:ln w="9525">
            <a:noFill/>
            <a:miter lim="800000"/>
          </a:ln>
        </p:spPr>
        <p:txBody>
          <a:bodyPr vert="horz" wrap="square" lIns="90487" tIns="44450" rIns="90487" bIns="44450" numCol="1" anchor="t" anchorCtr="0" compatLnSpc="1"/>
          <a:lstStyle/>
          <a:p>
            <a:pPr marL="342900" indent="-342900" eaLnBrk="0" fontAlgn="base" hangingPunct="0">
              <a:spcBef>
                <a:spcPct val="20000"/>
              </a:spcBef>
              <a:spcAft>
                <a:spcPct val="0"/>
              </a:spcAft>
              <a:buClr>
                <a:schemeClr val="folHlink"/>
              </a:buClr>
              <a:buSzPct val="75000"/>
              <a:defRPr/>
            </a:pPr>
            <a:r>
              <a:rPr lang="en-US" altLang="zh-CN" sz="1000" b="1" dirty="0">
                <a:solidFill>
                  <a:srgbClr val="005072"/>
                </a:solidFill>
                <a:latin typeface="微软雅黑" panose="020B0503020204020204" pitchFamily="34" charset="-122"/>
                <a:ea typeface="微软雅黑" panose="020B0503020204020204" pitchFamily="34" charset="-122"/>
              </a:rPr>
              <a:t>Applications</a:t>
            </a:r>
            <a:endParaRPr lang="zh-CN" altLang="en-US" sz="1000" b="1" dirty="0">
              <a:solidFill>
                <a:srgbClr val="005072"/>
              </a:solidFill>
              <a:latin typeface="微软雅黑" panose="020B0503020204020204" pitchFamily="34" charset="-122"/>
              <a:ea typeface="微软雅黑" panose="020B0503020204020204" pitchFamily="34" charset="-122"/>
            </a:endParaRPr>
          </a:p>
        </p:txBody>
      </p:sp>
      <p:sp>
        <p:nvSpPr>
          <p:cNvPr id="6" name="Content Placeholder 2"/>
          <p:cNvSpPr txBox="1"/>
          <p:nvPr/>
        </p:nvSpPr>
        <p:spPr bwMode="auto">
          <a:xfrm>
            <a:off x="4174794" y="4243206"/>
            <a:ext cx="809647" cy="297823"/>
          </a:xfrm>
          <a:prstGeom prst="rect">
            <a:avLst/>
          </a:prstGeom>
          <a:noFill/>
          <a:ln w="9525">
            <a:noFill/>
            <a:miter lim="800000"/>
          </a:ln>
        </p:spPr>
        <p:txBody>
          <a:bodyPr vert="horz" wrap="square" lIns="90487" tIns="44450" rIns="90487" bIns="44450" numCol="1" anchor="t" anchorCtr="0" compatLnSpc="1"/>
          <a:lstStyle/>
          <a:p>
            <a:pPr marL="342900" indent="-342900" eaLnBrk="0" fontAlgn="base" hangingPunct="0">
              <a:spcBef>
                <a:spcPct val="20000"/>
              </a:spcBef>
              <a:spcAft>
                <a:spcPct val="0"/>
              </a:spcAft>
              <a:buClr>
                <a:schemeClr val="folHlink"/>
              </a:buClr>
              <a:buSzPct val="75000"/>
              <a:defRPr/>
            </a:pPr>
            <a:r>
              <a:rPr lang="en-US" altLang="zh-CN" sz="1000" b="1" dirty="0">
                <a:solidFill>
                  <a:srgbClr val="005072"/>
                </a:solidFill>
                <a:latin typeface="微软雅黑" panose="020B0503020204020204" pitchFamily="34" charset="-122"/>
                <a:ea typeface="微软雅黑" panose="020B0503020204020204" pitchFamily="34" charset="-122"/>
              </a:rPr>
              <a:t>Highest</a:t>
            </a:r>
            <a:endParaRPr lang="zh-CN" altLang="en-US" sz="1000" b="1" dirty="0">
              <a:solidFill>
                <a:srgbClr val="005072"/>
              </a:solidFill>
              <a:latin typeface="微软雅黑" panose="020B0503020204020204" pitchFamily="34" charset="-122"/>
              <a:ea typeface="微软雅黑" panose="020B0503020204020204" pitchFamily="34" charset="-122"/>
            </a:endParaRPr>
          </a:p>
        </p:txBody>
      </p:sp>
      <p:sp>
        <p:nvSpPr>
          <p:cNvPr id="11" name="Content Placeholder 2"/>
          <p:cNvSpPr txBox="1"/>
          <p:nvPr/>
        </p:nvSpPr>
        <p:spPr bwMode="auto">
          <a:xfrm>
            <a:off x="5739642" y="4250181"/>
            <a:ext cx="809647" cy="297823"/>
          </a:xfrm>
          <a:prstGeom prst="rect">
            <a:avLst/>
          </a:prstGeom>
          <a:noFill/>
          <a:ln w="9525">
            <a:noFill/>
            <a:miter lim="800000"/>
          </a:ln>
        </p:spPr>
        <p:txBody>
          <a:bodyPr vert="horz" wrap="square" lIns="90487" tIns="44450" rIns="90487" bIns="44450" numCol="1" anchor="t" anchorCtr="0" compatLnSpc="1"/>
          <a:lstStyle/>
          <a:p>
            <a:pPr marL="342900" indent="-342900" eaLnBrk="0" fontAlgn="base" hangingPunct="0">
              <a:spcBef>
                <a:spcPct val="20000"/>
              </a:spcBef>
              <a:spcAft>
                <a:spcPct val="0"/>
              </a:spcAft>
              <a:buClr>
                <a:schemeClr val="folHlink"/>
              </a:buClr>
              <a:buSzPct val="75000"/>
              <a:defRPr/>
            </a:pPr>
            <a:r>
              <a:rPr lang="en-US" altLang="zh-CN" sz="1000" b="1" dirty="0">
                <a:solidFill>
                  <a:srgbClr val="005072"/>
                </a:solidFill>
                <a:latin typeface="微软雅黑" panose="020B0503020204020204" pitchFamily="34" charset="-122"/>
                <a:ea typeface="微软雅黑" panose="020B0503020204020204" pitchFamily="34" charset="-122"/>
              </a:rPr>
              <a:t>Lowest</a:t>
            </a:r>
            <a:endParaRPr lang="zh-CN" altLang="en-US" sz="1000" b="1" dirty="0">
              <a:solidFill>
                <a:srgbClr val="005072"/>
              </a:solidFill>
              <a:latin typeface="微软雅黑" panose="020B0503020204020204" pitchFamily="34" charset="-122"/>
              <a:ea typeface="微软雅黑" panose="020B0503020204020204" pitchFamily="34" charset="-122"/>
            </a:endParaRPr>
          </a:p>
        </p:txBody>
      </p:sp>
      <p:sp>
        <p:nvSpPr>
          <p:cNvPr id="14" name="Content Placeholder 2"/>
          <p:cNvSpPr txBox="1"/>
          <p:nvPr/>
        </p:nvSpPr>
        <p:spPr bwMode="auto">
          <a:xfrm>
            <a:off x="4690155" y="4696528"/>
            <a:ext cx="1390904" cy="268223"/>
          </a:xfrm>
          <a:prstGeom prst="rect">
            <a:avLst/>
          </a:prstGeom>
          <a:noFill/>
          <a:ln w="9525">
            <a:noFill/>
            <a:miter lim="800000"/>
          </a:ln>
        </p:spPr>
        <p:txBody>
          <a:bodyPr vert="horz" wrap="square" lIns="90487" tIns="44450" rIns="90487" bIns="44450" numCol="1" anchor="t" anchorCtr="0" compatLnSpc="1"/>
          <a:lstStyle/>
          <a:p>
            <a:pPr marL="342900" indent="-342900" eaLnBrk="0" fontAlgn="base" hangingPunct="0">
              <a:spcBef>
                <a:spcPct val="20000"/>
              </a:spcBef>
              <a:spcAft>
                <a:spcPct val="0"/>
              </a:spcAft>
              <a:buClr>
                <a:schemeClr val="folHlink"/>
              </a:buClr>
              <a:buSzPct val="75000"/>
              <a:defRPr/>
            </a:pPr>
            <a:r>
              <a:rPr lang="en-US" altLang="zh-CN" sz="1000" b="1" dirty="0">
                <a:solidFill>
                  <a:srgbClr val="005072"/>
                </a:solidFill>
                <a:latin typeface="微软雅黑" panose="020B0503020204020204" pitchFamily="34" charset="-122"/>
                <a:ea typeface="微软雅黑" panose="020B0503020204020204" pitchFamily="34" charset="-122"/>
              </a:rPr>
              <a:t>Privilege  Levels</a:t>
            </a:r>
            <a:endParaRPr lang="zh-CN" altLang="en-US" sz="1000" b="1" dirty="0">
              <a:solidFill>
                <a:srgbClr val="005072"/>
              </a:solidFill>
              <a:latin typeface="微软雅黑" panose="020B0503020204020204" pitchFamily="34" charset="-122"/>
              <a:ea typeface="微软雅黑" panose="020B0503020204020204" pitchFamily="34" charset="-122"/>
            </a:endParaRPr>
          </a:p>
        </p:txBody>
      </p:sp>
      <p:sp>
        <p:nvSpPr>
          <p:cNvPr id="15" name="Content Placeholder 2"/>
          <p:cNvSpPr txBox="1"/>
          <p:nvPr/>
        </p:nvSpPr>
        <p:spPr bwMode="auto">
          <a:xfrm>
            <a:off x="6547231" y="3105853"/>
            <a:ext cx="677672" cy="259079"/>
          </a:xfrm>
          <a:prstGeom prst="rect">
            <a:avLst/>
          </a:prstGeom>
          <a:noFill/>
          <a:ln w="9525">
            <a:noFill/>
            <a:miter lim="800000"/>
          </a:ln>
        </p:spPr>
        <p:txBody>
          <a:bodyPr vert="horz" wrap="square" lIns="90487" tIns="44450" rIns="90487" bIns="44450" numCol="1" anchor="t" anchorCtr="0" compatLnSpc="1"/>
          <a:lstStyle/>
          <a:p>
            <a:pPr marL="342900" indent="-342900" eaLnBrk="0" fontAlgn="base" hangingPunct="0">
              <a:spcBef>
                <a:spcPct val="20000"/>
              </a:spcBef>
              <a:spcAft>
                <a:spcPct val="0"/>
              </a:spcAft>
              <a:buClr>
                <a:schemeClr val="folHlink"/>
              </a:buClr>
              <a:buSzPct val="75000"/>
              <a:defRPr/>
            </a:pPr>
            <a:r>
              <a:rPr lang="en-US" altLang="zh-CN" sz="1000" b="1" dirty="0">
                <a:solidFill>
                  <a:srgbClr val="005072"/>
                </a:solidFill>
                <a:latin typeface="微软雅黑" panose="020B0503020204020204" pitchFamily="34" charset="-122"/>
                <a:ea typeface="微软雅黑" panose="020B0503020204020204" pitchFamily="34" charset="-122"/>
              </a:rPr>
              <a:t>Level 0</a:t>
            </a:r>
            <a:endParaRPr lang="zh-CN" altLang="en-US" sz="1000" b="1" dirty="0">
              <a:solidFill>
                <a:srgbClr val="005072"/>
              </a:solidFill>
              <a:latin typeface="微软雅黑" panose="020B0503020204020204" pitchFamily="34" charset="-122"/>
              <a:ea typeface="微软雅黑" panose="020B0503020204020204" pitchFamily="34" charset="-122"/>
            </a:endParaRPr>
          </a:p>
        </p:txBody>
      </p:sp>
      <p:sp>
        <p:nvSpPr>
          <p:cNvPr id="16" name="Content Placeholder 2"/>
          <p:cNvSpPr txBox="1"/>
          <p:nvPr/>
        </p:nvSpPr>
        <p:spPr bwMode="auto">
          <a:xfrm>
            <a:off x="5220032" y="4970386"/>
            <a:ext cx="2807651" cy="275199"/>
          </a:xfrm>
          <a:prstGeom prst="rect">
            <a:avLst/>
          </a:prstGeom>
          <a:noFill/>
          <a:ln w="9525">
            <a:noFill/>
            <a:miter lim="800000"/>
          </a:ln>
        </p:spPr>
        <p:txBody>
          <a:bodyPr vert="horz" wrap="square" lIns="90487" tIns="44450" rIns="90487" bIns="44450" numCol="1" anchor="t" anchorCtr="0" compatLnSpc="1"/>
          <a:lstStyle/>
          <a:p>
            <a:pPr marL="342900" indent="-342900" eaLnBrk="0" fontAlgn="base" hangingPunct="0">
              <a:spcBef>
                <a:spcPct val="20000"/>
              </a:spcBef>
              <a:spcAft>
                <a:spcPct val="0"/>
              </a:spcAft>
              <a:buClr>
                <a:schemeClr val="folHlink"/>
              </a:buClr>
              <a:buSzPct val="75000"/>
              <a:defRPr/>
            </a:pPr>
            <a:r>
              <a:rPr lang="zh-CN" altLang="en-US" b="1" dirty="0">
                <a:solidFill>
                  <a:srgbClr val="005072"/>
                </a:solidFill>
                <a:latin typeface="微软雅黑" panose="020B0503020204020204" pitchFamily="34" charset="-122"/>
                <a:ea typeface="微软雅黑" panose="020B0503020204020204" pitchFamily="34" charset="-122"/>
              </a:rPr>
              <a:t>图 </a:t>
            </a:r>
            <a:r>
              <a:rPr lang="en-US" altLang="zh-CN" b="1" dirty="0">
                <a:solidFill>
                  <a:srgbClr val="005072"/>
                </a:solidFill>
                <a:latin typeface="微软雅黑" panose="020B0503020204020204" pitchFamily="34" charset="-122"/>
                <a:ea typeface="微软雅黑" panose="020B0503020204020204" pitchFamily="34" charset="-122"/>
              </a:rPr>
              <a:t> Protection Rings</a:t>
            </a:r>
            <a:endParaRPr lang="zh-CN" altLang="en-US" b="1" dirty="0">
              <a:solidFill>
                <a:srgbClr val="005072"/>
              </a:solidFill>
              <a:latin typeface="微软雅黑" panose="020B0503020204020204" pitchFamily="34" charset="-122"/>
              <a:ea typeface="微软雅黑" panose="020B0503020204020204" pitchFamily="34" charset="-122"/>
            </a:endParaRPr>
          </a:p>
        </p:txBody>
      </p:sp>
      <p:cxnSp>
        <p:nvCxnSpPr>
          <p:cNvPr id="18" name="直接箭头连接符 17"/>
          <p:cNvCxnSpPr/>
          <p:nvPr/>
        </p:nvCxnSpPr>
        <p:spPr bwMode="auto">
          <a:xfrm>
            <a:off x="5548911" y="3077421"/>
            <a:ext cx="1187778" cy="47134"/>
          </a:xfrm>
          <a:prstGeom prst="straightConnector1">
            <a:avLst/>
          </a:prstGeom>
          <a:ln w="19050">
            <a:headEnd type="none" w="med" len="med"/>
            <a:tailEnd type="arrow"/>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9" name="直接箭头连接符 18"/>
          <p:cNvCxnSpPr/>
          <p:nvPr/>
        </p:nvCxnSpPr>
        <p:spPr bwMode="auto">
          <a:xfrm>
            <a:off x="5558339" y="3577042"/>
            <a:ext cx="1018095" cy="1588"/>
          </a:xfrm>
          <a:prstGeom prst="straightConnector1">
            <a:avLst/>
          </a:prstGeom>
          <a:ln w="19050">
            <a:headEnd type="none" w="med" len="med"/>
            <a:tailEnd type="arrow"/>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20" name="直接箭头连接符 19"/>
          <p:cNvCxnSpPr/>
          <p:nvPr/>
        </p:nvCxnSpPr>
        <p:spPr bwMode="auto">
          <a:xfrm>
            <a:off x="5586620" y="3577043"/>
            <a:ext cx="886119" cy="301659"/>
          </a:xfrm>
          <a:prstGeom prst="straightConnector1">
            <a:avLst/>
          </a:prstGeom>
          <a:ln w="19050">
            <a:headEnd type="none" w="med" len="med"/>
            <a:tailEnd type="arrow"/>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21" name="直接箭头连接符 20"/>
          <p:cNvCxnSpPr/>
          <p:nvPr/>
        </p:nvCxnSpPr>
        <p:spPr bwMode="auto">
          <a:xfrm>
            <a:off x="5558339" y="4020103"/>
            <a:ext cx="1018095" cy="160255"/>
          </a:xfrm>
          <a:prstGeom prst="straightConnector1">
            <a:avLst/>
          </a:prstGeom>
          <a:ln w="19050">
            <a:headEnd type="none" w="med" len="med"/>
            <a:tailEnd type="arrow"/>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22" name="Content Placeholder 2"/>
          <p:cNvSpPr txBox="1"/>
          <p:nvPr/>
        </p:nvSpPr>
        <p:spPr bwMode="auto">
          <a:xfrm>
            <a:off x="4561292" y="2781584"/>
            <a:ext cx="988757" cy="578648"/>
          </a:xfrm>
          <a:prstGeom prst="rect">
            <a:avLst/>
          </a:prstGeom>
          <a:noFill/>
          <a:ln w="9525">
            <a:noFill/>
            <a:miter lim="800000"/>
          </a:ln>
        </p:spPr>
        <p:txBody>
          <a:bodyPr vert="horz" wrap="square" lIns="90487" tIns="44450" rIns="90487" bIns="44450" numCol="1" anchor="t" anchorCtr="0" compatLnSpc="1"/>
          <a:lstStyle/>
          <a:p>
            <a:pPr marL="342900" indent="-342900" eaLnBrk="0" fontAlgn="base" hangingPunct="0">
              <a:spcBef>
                <a:spcPct val="20000"/>
              </a:spcBef>
              <a:spcAft>
                <a:spcPct val="0"/>
              </a:spcAft>
              <a:buClr>
                <a:schemeClr val="folHlink"/>
              </a:buClr>
              <a:buSzPct val="75000"/>
              <a:defRPr/>
            </a:pPr>
            <a:r>
              <a:rPr lang="en-US" altLang="zh-CN" sz="1000" b="1" dirty="0">
                <a:solidFill>
                  <a:srgbClr val="005072"/>
                </a:solidFill>
                <a:latin typeface="微软雅黑" panose="020B0503020204020204" pitchFamily="34" charset="-122"/>
                <a:ea typeface="微软雅黑" panose="020B0503020204020204" pitchFamily="34" charset="-122"/>
              </a:rPr>
              <a:t>    Operating System Kernel</a:t>
            </a:r>
            <a:endParaRPr lang="zh-CN" altLang="en-US" sz="1000" b="1" dirty="0">
              <a:solidFill>
                <a:srgbClr val="005072"/>
              </a:solidFill>
              <a:latin typeface="微软雅黑" panose="020B0503020204020204" pitchFamily="34" charset="-122"/>
              <a:ea typeface="微软雅黑" panose="020B0503020204020204" pitchFamily="34" charset="-122"/>
            </a:endParaRPr>
          </a:p>
        </p:txBody>
      </p:sp>
      <p:sp>
        <p:nvSpPr>
          <p:cNvPr id="81" name="Content Placeholder 2"/>
          <p:cNvSpPr txBox="1"/>
          <p:nvPr/>
        </p:nvSpPr>
        <p:spPr bwMode="auto">
          <a:xfrm>
            <a:off x="6547231" y="3532967"/>
            <a:ext cx="677672" cy="259079"/>
          </a:xfrm>
          <a:prstGeom prst="rect">
            <a:avLst/>
          </a:prstGeom>
          <a:noFill/>
          <a:ln w="9525">
            <a:noFill/>
            <a:miter lim="800000"/>
          </a:ln>
        </p:spPr>
        <p:txBody>
          <a:bodyPr vert="horz" wrap="square" lIns="90487" tIns="44450" rIns="90487" bIns="44450" numCol="1" anchor="t" anchorCtr="0" compatLnSpc="1"/>
          <a:lstStyle/>
          <a:p>
            <a:pPr marL="342900" indent="-342900" eaLnBrk="0" fontAlgn="base" hangingPunct="0">
              <a:spcBef>
                <a:spcPct val="20000"/>
              </a:spcBef>
              <a:spcAft>
                <a:spcPct val="0"/>
              </a:spcAft>
              <a:buClr>
                <a:schemeClr val="folHlink"/>
              </a:buClr>
              <a:buSzPct val="75000"/>
              <a:defRPr/>
            </a:pPr>
            <a:r>
              <a:rPr lang="en-US" altLang="zh-CN" sz="1000" b="1" dirty="0">
                <a:solidFill>
                  <a:schemeClr val="bg1"/>
                </a:solidFill>
                <a:latin typeface="微软雅黑" panose="020B0503020204020204" pitchFamily="34" charset="-122"/>
                <a:ea typeface="微软雅黑" panose="020B0503020204020204" pitchFamily="34" charset="-122"/>
              </a:rPr>
              <a:t>Level 1</a:t>
            </a:r>
            <a:endParaRPr lang="zh-CN" altLang="en-US" sz="1000" b="1" dirty="0">
              <a:solidFill>
                <a:schemeClr val="bg1"/>
              </a:solidFill>
              <a:latin typeface="微软雅黑" panose="020B0503020204020204" pitchFamily="34" charset="-122"/>
              <a:ea typeface="微软雅黑" panose="020B0503020204020204" pitchFamily="34" charset="-122"/>
            </a:endParaRPr>
          </a:p>
        </p:txBody>
      </p:sp>
      <p:sp>
        <p:nvSpPr>
          <p:cNvPr id="82" name="Content Placeholder 2"/>
          <p:cNvSpPr txBox="1"/>
          <p:nvPr/>
        </p:nvSpPr>
        <p:spPr bwMode="auto">
          <a:xfrm>
            <a:off x="6547231" y="3833007"/>
            <a:ext cx="677672" cy="259079"/>
          </a:xfrm>
          <a:prstGeom prst="rect">
            <a:avLst/>
          </a:prstGeom>
          <a:noFill/>
          <a:ln w="9525">
            <a:noFill/>
            <a:miter lim="800000"/>
          </a:ln>
        </p:spPr>
        <p:txBody>
          <a:bodyPr vert="horz" wrap="square" lIns="90487" tIns="44450" rIns="90487" bIns="44450" numCol="1" anchor="t" anchorCtr="0" compatLnSpc="1"/>
          <a:lstStyle/>
          <a:p>
            <a:pPr marL="342900" indent="-342900" eaLnBrk="0" fontAlgn="base" hangingPunct="0">
              <a:spcBef>
                <a:spcPct val="20000"/>
              </a:spcBef>
              <a:spcAft>
                <a:spcPct val="0"/>
              </a:spcAft>
              <a:buClr>
                <a:schemeClr val="folHlink"/>
              </a:buClr>
              <a:buSzPct val="75000"/>
              <a:defRPr/>
            </a:pPr>
            <a:r>
              <a:rPr lang="en-US" altLang="zh-CN" sz="1000" b="1" dirty="0">
                <a:solidFill>
                  <a:srgbClr val="005072"/>
                </a:solidFill>
                <a:latin typeface="微软雅黑" panose="020B0503020204020204" pitchFamily="34" charset="-122"/>
                <a:ea typeface="微软雅黑" panose="020B0503020204020204" pitchFamily="34" charset="-122"/>
              </a:rPr>
              <a:t>Level 2</a:t>
            </a:r>
            <a:endParaRPr lang="zh-CN" altLang="en-US" sz="1000" b="1" dirty="0">
              <a:solidFill>
                <a:srgbClr val="005072"/>
              </a:solidFill>
              <a:latin typeface="微软雅黑" panose="020B0503020204020204" pitchFamily="34" charset="-122"/>
              <a:ea typeface="微软雅黑" panose="020B0503020204020204" pitchFamily="34" charset="-122"/>
            </a:endParaRPr>
          </a:p>
        </p:txBody>
      </p:sp>
      <p:sp>
        <p:nvSpPr>
          <p:cNvPr id="83" name="Content Placeholder 2"/>
          <p:cNvSpPr txBox="1"/>
          <p:nvPr/>
        </p:nvSpPr>
        <p:spPr bwMode="auto">
          <a:xfrm>
            <a:off x="6547231" y="4109234"/>
            <a:ext cx="677672" cy="259079"/>
          </a:xfrm>
          <a:prstGeom prst="rect">
            <a:avLst/>
          </a:prstGeom>
          <a:noFill/>
          <a:ln w="9525">
            <a:noFill/>
            <a:miter lim="800000"/>
          </a:ln>
        </p:spPr>
        <p:txBody>
          <a:bodyPr vert="horz" wrap="square" lIns="90487" tIns="44450" rIns="90487" bIns="44450" numCol="1" anchor="t" anchorCtr="0" compatLnSpc="1"/>
          <a:lstStyle/>
          <a:p>
            <a:pPr marL="342900" indent="-342900" eaLnBrk="0" fontAlgn="base" hangingPunct="0">
              <a:spcBef>
                <a:spcPct val="20000"/>
              </a:spcBef>
              <a:spcAft>
                <a:spcPct val="0"/>
              </a:spcAft>
              <a:buClr>
                <a:schemeClr val="folHlink"/>
              </a:buClr>
              <a:buSzPct val="75000"/>
              <a:defRPr/>
            </a:pPr>
            <a:r>
              <a:rPr lang="en-US" altLang="zh-CN" sz="1000" b="1" dirty="0">
                <a:solidFill>
                  <a:schemeClr val="bg1"/>
                </a:solidFill>
                <a:latin typeface="微软雅黑" panose="020B0503020204020204" pitchFamily="34" charset="-122"/>
                <a:ea typeface="微软雅黑" panose="020B0503020204020204" pitchFamily="34" charset="-122"/>
              </a:rPr>
              <a:t>Level 3</a:t>
            </a:r>
            <a:endParaRPr lang="zh-CN" altLang="en-US" sz="1000" b="1" dirty="0">
              <a:solidFill>
                <a:schemeClr val="bg1"/>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3375660" y="5558155"/>
            <a:ext cx="7233285" cy="396240"/>
            <a:chOff x="5316" y="8753"/>
            <a:chExt cx="11391" cy="624"/>
          </a:xfrm>
        </p:grpSpPr>
        <p:sp>
          <p:nvSpPr>
            <p:cNvPr id="23" name="TextBox 4"/>
            <p:cNvSpPr txBox="1">
              <a:spLocks noChangeArrowheads="1"/>
            </p:cNvSpPr>
            <p:nvPr/>
          </p:nvSpPr>
          <p:spPr bwMode="auto">
            <a:xfrm>
              <a:off x="5907" y="8753"/>
              <a:ext cx="10800" cy="625"/>
            </a:xfrm>
            <a:prstGeom prst="rect">
              <a:avLst/>
            </a:prstGeom>
            <a:noFill/>
            <a:ln w="9525">
              <a:noFill/>
              <a:miter lim="800000"/>
            </a:ln>
          </p:spPr>
          <p:txBody>
            <a:bodyPr>
              <a:spAutoFit/>
            </a:bodyPr>
            <a:lstStyle/>
            <a:p>
              <a:pPr marL="342900" indent="-342900" eaLnBrk="0" hangingPunct="0">
                <a:spcBef>
                  <a:spcPct val="20000"/>
                </a:spcBef>
                <a:buClr>
                  <a:schemeClr val="folHlink"/>
                </a:buClr>
                <a:buSzPct val="75000"/>
                <a:defRPr/>
              </a:pPr>
              <a:r>
                <a:rPr lang="zh-CN" altLang="en-US" sz="2000" b="1" dirty="0">
                  <a:solidFill>
                    <a:srgbClr val="005072"/>
                  </a:solidFill>
                  <a:latin typeface="微软雅黑" panose="020B0503020204020204" pitchFamily="34" charset="-122"/>
                  <a:ea typeface="微软雅黑" panose="020B0503020204020204" pitchFamily="34" charset="-122"/>
                </a:rPr>
                <a:t>Linux 和 uCore 只使用 ring 0 and ring 3</a:t>
              </a:r>
            </a:p>
          </p:txBody>
        </p:sp>
        <p:sp>
          <p:nvSpPr>
            <p:cNvPr id="24" name="矩形 6"/>
            <p:cNvSpPr>
              <a:spLocks noChangeArrowheads="1"/>
            </p:cNvSpPr>
            <p:nvPr/>
          </p:nvSpPr>
          <p:spPr bwMode="auto">
            <a:xfrm>
              <a:off x="5316" y="8777"/>
              <a:ext cx="653" cy="578"/>
            </a:xfrm>
            <a:prstGeom prst="rect">
              <a:avLst/>
            </a:prstGeom>
            <a:noFill/>
            <a:ln w="9525">
              <a:noFill/>
              <a:miter lim="800000"/>
            </a:ln>
          </p:spPr>
          <p:txBody>
            <a:bodyPr wrap="none">
              <a:spAutoFit/>
            </a:bodyPr>
            <a:lstStyle/>
            <a:p>
              <a:r>
                <a:rPr lang="zh-CN" altLang="en-US" b="1" dirty="0">
                  <a:solidFill>
                    <a:srgbClr val="11576A"/>
                  </a:solidFill>
                  <a:latin typeface="张海山锐谐体2.0-授权联系：Samtype@QQ.com" pitchFamily="2" charset="-122"/>
                  <a:ea typeface="张海山锐谐体2.0-授权联系：Samtype@QQ.com" pitchFamily="2" charset="-122"/>
                </a:rPr>
                <a:t>■</a:t>
              </a:r>
              <a:endParaRPr lang="zh-CN" altLang="en-US" b="1" dirty="0">
                <a:latin typeface="Calibri" panose="020F0502020204030204" charset="0"/>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类似的设计</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6" name="内容占位符 2"/>
          <p:cNvSpPr>
            <a:spLocks noGrp="1"/>
          </p:cNvSpPr>
          <p:nvPr/>
        </p:nvSpPr>
        <p:spPr>
          <a:xfrm>
            <a:off x="633730" y="1534160"/>
            <a:ext cx="11022965" cy="4544695"/>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000000"/>
              </a:buClr>
              <a:buSzPct val="80000"/>
              <a:buFont typeface="Wingdings" panose="05000000000000000000" pitchFamily="2" charset="2"/>
              <a:buChar char="¢"/>
              <a:defRPr sz="2800">
                <a:solidFill>
                  <a:srgbClr val="003366"/>
                </a:solidFill>
                <a:latin typeface="Verdana" panose="020B0604030504040204" pitchFamily="34" charset="0"/>
                <a:ea typeface="+mn-ea"/>
                <a:cs typeface="+mn-ea"/>
              </a:defRPr>
            </a:lvl1pPr>
            <a:lvl2pPr marL="742950" indent="-285750" algn="l" rtl="0" eaLnBrk="0" fontAlgn="base" hangingPunct="0">
              <a:spcBef>
                <a:spcPct val="20000"/>
              </a:spcBef>
              <a:spcAft>
                <a:spcPct val="0"/>
              </a:spcAft>
              <a:buClr>
                <a:srgbClr val="C0C9F6"/>
              </a:buClr>
              <a:buSzPct val="80000"/>
              <a:buFont typeface="Wingdings" panose="05000000000000000000" pitchFamily="2" charset="2"/>
              <a:buChar char="l"/>
              <a:defRPr sz="2400">
                <a:solidFill>
                  <a:srgbClr val="000000"/>
                </a:solidFill>
                <a:latin typeface="Verdana" panose="020B0604030504040204" pitchFamily="34" charset="0"/>
              </a:defRPr>
            </a:lvl2pPr>
            <a:lvl3pPr marL="1143000" indent="-228600" algn="l" rtl="0" eaLnBrk="0" fontAlgn="base" hangingPunct="0">
              <a:spcBef>
                <a:spcPct val="20000"/>
              </a:spcBef>
              <a:spcAft>
                <a:spcPct val="0"/>
              </a:spcAft>
              <a:buClr>
                <a:srgbClr val="B2B2B2"/>
              </a:buClr>
              <a:buSzPct val="70000"/>
              <a:buFont typeface="Wingdings" panose="05000000000000000000" pitchFamily="2" charset="2"/>
              <a:buChar char="l"/>
              <a:defRPr sz="2400">
                <a:solidFill>
                  <a:srgbClr val="000000"/>
                </a:solidFill>
                <a:latin typeface="Verdana" panose="020B0604030504040204" pitchFamily="34" charset="0"/>
              </a:defRPr>
            </a:lvl3pPr>
            <a:lvl4pPr marL="1600200" indent="-228600" algn="l" rtl="0" eaLnBrk="0" fontAlgn="base" hangingPunct="0">
              <a:spcBef>
                <a:spcPct val="20000"/>
              </a:spcBef>
              <a:spcAft>
                <a:spcPct val="0"/>
              </a:spcAft>
              <a:buClr>
                <a:srgbClr val="000000"/>
              </a:buClr>
              <a:buSzPct val="60000"/>
              <a:buFont typeface="Wingdings" panose="05000000000000000000" pitchFamily="2" charset="2"/>
              <a:buChar char="l"/>
              <a:defRPr sz="2000">
                <a:solidFill>
                  <a:srgbClr val="000000"/>
                </a:solidFill>
                <a:latin typeface="Verdana" panose="020B0604030504040204" pitchFamily="34" charset="0"/>
              </a:defRPr>
            </a:lvl4pPr>
            <a:lvl5pPr marL="2057400" indent="-228600" algn="l" rtl="0" eaLnBrk="0" fontAlgn="base" hangingPunct="0">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5pPr>
            <a:lvl6pPr marL="25146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6pPr>
            <a:lvl7pPr marL="29718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7pPr>
            <a:lvl8pPr marL="34290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8pPr>
            <a:lvl9pPr marL="38862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9pPr>
          </a:lstStyle>
          <a:p>
            <a:r>
              <a:rPr lang="en-US" altLang="zh-CN" dirty="0">
                <a:latin typeface="微软雅黑" panose="020B0503020204020204" pitchFamily="34" charset="-122"/>
                <a:ea typeface="微软雅黑" panose="020B0503020204020204" pitchFamily="34" charset="-122"/>
              </a:rPr>
              <a:t>MIPS</a:t>
            </a:r>
            <a:r>
              <a:rPr lang="zh-CN" altLang="en-US" dirty="0">
                <a:latin typeface="微软雅黑" panose="020B0503020204020204" pitchFamily="34" charset="-122"/>
                <a:ea typeface="微软雅黑" panose="020B0503020204020204" pitchFamily="34" charset="-122"/>
              </a:rPr>
              <a:t>有两个特权等级，用户态和内核态</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RISCV</a:t>
            </a:r>
            <a:r>
              <a:rPr lang="zh-CN" altLang="en-US" dirty="0">
                <a:latin typeface="微软雅黑" panose="020B0503020204020204" pitchFamily="34" charset="-122"/>
                <a:ea typeface="微软雅黑" panose="020B0503020204020204" pitchFamily="34" charset="-122"/>
              </a:rPr>
              <a:t>有三个特权等级</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进入特权态才能执行特权指令、访问特权数据、以及执行存储在特权区域的代码</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如何防止普通程序通过欺骗或者漏洞得到特权态是安全攻防的主要工作之一</a:t>
            </a:r>
          </a:p>
        </p:txBody>
      </p:sp>
      <p:pic>
        <p:nvPicPr>
          <p:cNvPr id="7" name="Picture 2"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0158" y="2537460"/>
            <a:ext cx="7229475" cy="2000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 calcmode="lin" valueType="num">
                                      <p:cBhvr additive="base">
                                        <p:cTn id="25"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anim calcmode="lin" valueType="num">
                                      <p:cBhvr additive="base">
                                        <p:cTn id="31"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标准C库的例子</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5" name="组合 4"/>
          <p:cNvGrpSpPr/>
          <p:nvPr/>
        </p:nvGrpSpPr>
        <p:grpSpPr>
          <a:xfrm>
            <a:off x="642910" y="1714489"/>
            <a:ext cx="10246360" cy="544195"/>
            <a:chOff x="642910" y="857238"/>
            <a:chExt cx="10246360" cy="544195"/>
          </a:xfrm>
        </p:grpSpPr>
        <p:sp>
          <p:nvSpPr>
            <p:cNvPr id="24584" name="TextBox 4"/>
            <p:cNvSpPr txBox="1">
              <a:spLocks noChangeArrowheads="1"/>
            </p:cNvSpPr>
            <p:nvPr/>
          </p:nvSpPr>
          <p:spPr bwMode="auto">
            <a:xfrm>
              <a:off x="642910" y="857238"/>
              <a:ext cx="10246360" cy="500380"/>
            </a:xfrm>
            <a:prstGeom prst="rect">
              <a:avLst/>
            </a:prstGeom>
            <a:noFill/>
            <a:ln w="9525">
              <a:noFill/>
              <a:miter lim="800000"/>
            </a:ln>
          </p:spPr>
          <p:txBody>
            <a:bodyPr wrap="square">
              <a:spAutoFit/>
            </a:bodyPr>
            <a:lstStyle/>
            <a:p>
              <a:pPr lvl="1" indent="-307975">
                <a:lnSpc>
                  <a:spcPct val="95000"/>
                </a:lnSpc>
                <a:buClr>
                  <a:srgbClr val="000099"/>
                </a:buClr>
                <a:buFont typeface="Monotype Sorts" charset="0"/>
                <a:buChar char="•"/>
                <a:defRPr/>
              </a:pPr>
              <a:r>
                <a:rPr lang="zh-CN" altLang="en-US" sz="2800" b="1" dirty="0">
                  <a:solidFill>
                    <a:srgbClr val="11576A"/>
                  </a:solidFill>
                  <a:latin typeface="微软雅黑" panose="020B0503020204020204" pitchFamily="34" charset="-122"/>
                  <a:ea typeface="微软雅黑" panose="020B0503020204020204" pitchFamily="34" charset="-122"/>
                  <a:cs typeface="宋体" panose="02010600030101010101" pitchFamily="2" charset="-122"/>
                </a:rPr>
                <a:t>应用程序调用printf() 时，会触发系统调用write()。</a:t>
              </a:r>
            </a:p>
          </p:txBody>
        </p:sp>
        <p:sp>
          <p:nvSpPr>
            <p:cNvPr id="24585" name="矩形 6"/>
            <p:cNvSpPr>
              <a:spLocks noChangeArrowheads="1"/>
            </p:cNvSpPr>
            <p:nvPr/>
          </p:nvSpPr>
          <p:spPr bwMode="auto">
            <a:xfrm>
              <a:off x="758825" y="879463"/>
              <a:ext cx="540385" cy="521970"/>
            </a:xfrm>
            <a:prstGeom prst="rect">
              <a:avLst/>
            </a:prstGeom>
            <a:noFill/>
            <a:ln w="9525">
              <a:noFill/>
              <a:miter lim="800000"/>
            </a:ln>
          </p:spPr>
          <p:txBody>
            <a:bodyPr wrap="none">
              <a:spAutoFit/>
            </a:bodyPr>
            <a:lstStyle/>
            <a:p>
              <a:r>
                <a:rPr lang="zh-CN" altLang="en-US" sz="2800" b="1" dirty="0">
                  <a:solidFill>
                    <a:srgbClr val="11576A"/>
                  </a:solidFill>
                  <a:latin typeface="张海山锐谐体2.0-授权联系：Samtype@QQ.com" pitchFamily="2" charset="-122"/>
                  <a:ea typeface="张海山锐谐体2.0-授权联系：Samtype@QQ.com" pitchFamily="2" charset="-122"/>
                </a:rPr>
                <a:t>■</a:t>
              </a:r>
            </a:p>
          </p:txBody>
        </p:sp>
      </p:grpSp>
      <p:grpSp>
        <p:nvGrpSpPr>
          <p:cNvPr id="8" name="组合 7"/>
          <p:cNvGrpSpPr/>
          <p:nvPr/>
        </p:nvGrpSpPr>
        <p:grpSpPr>
          <a:xfrm>
            <a:off x="2664560" y="2329636"/>
            <a:ext cx="2904782" cy="3227274"/>
            <a:chOff x="852270" y="1359356"/>
            <a:chExt cx="2904782" cy="3227274"/>
          </a:xfrm>
        </p:grpSpPr>
        <p:pic>
          <p:nvPicPr>
            <p:cNvPr id="38" name="图片 37" descr="图片6-1.png"/>
            <p:cNvPicPr>
              <a:picLocks noChangeAspect="1"/>
            </p:cNvPicPr>
            <p:nvPr/>
          </p:nvPicPr>
          <p:blipFill>
            <a:blip r:embed="rId2" cstate="print"/>
            <a:stretch>
              <a:fillRect/>
            </a:stretch>
          </p:blipFill>
          <p:spPr>
            <a:xfrm>
              <a:off x="899592" y="1359356"/>
              <a:ext cx="2857460" cy="3227274"/>
            </a:xfrm>
            <a:prstGeom prst="rect">
              <a:avLst/>
            </a:prstGeom>
          </p:spPr>
        </p:pic>
        <p:sp>
          <p:nvSpPr>
            <p:cNvPr id="9" name="TextBox 4"/>
            <p:cNvSpPr txBox="1">
              <a:spLocks noChangeArrowheads="1"/>
            </p:cNvSpPr>
            <p:nvPr/>
          </p:nvSpPr>
          <p:spPr bwMode="auto">
            <a:xfrm>
              <a:off x="1475656" y="1437854"/>
              <a:ext cx="1785950" cy="1421928"/>
            </a:xfrm>
            <a:prstGeom prst="rect">
              <a:avLst/>
            </a:prstGeom>
            <a:noFill/>
            <a:ln w="9525">
              <a:noFill/>
              <a:miter lim="800000"/>
            </a:ln>
          </p:spPr>
          <p:txBody>
            <a:bodyPr wrap="square">
              <a:spAutoFit/>
            </a:bodyPr>
            <a:lstStyle/>
            <a:p>
              <a:pPr lvl="1" indent="-307975">
                <a:lnSpc>
                  <a:spcPct val="80000"/>
                </a:lnSpc>
                <a:buClr>
                  <a:srgbClr val="000099"/>
                </a:buClr>
                <a:defRPr/>
              </a:pPr>
              <a:r>
                <a:rPr lang="en-US" altLang="zh-CN" sz="9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#include&lt;</a:t>
              </a:r>
              <a:r>
                <a:rPr lang="en-US" altLang="zh-CN" sz="900" b="1" dirty="0" err="1">
                  <a:solidFill>
                    <a:schemeClr val="bg1"/>
                  </a:solidFill>
                  <a:latin typeface="微软雅黑" panose="020B0503020204020204" pitchFamily="34" charset="-122"/>
                  <a:ea typeface="微软雅黑" panose="020B0503020204020204" pitchFamily="34" charset="-122"/>
                  <a:cs typeface="宋体" panose="02010600030101010101" pitchFamily="2" charset="-122"/>
                </a:rPr>
                <a:t>stdio.h</a:t>
              </a:r>
              <a:r>
                <a:rPr lang="en-US" altLang="zh-CN" sz="9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&gt;</a:t>
              </a:r>
            </a:p>
            <a:p>
              <a:pPr lvl="1" indent="-307975">
                <a:lnSpc>
                  <a:spcPct val="80000"/>
                </a:lnSpc>
                <a:buClr>
                  <a:srgbClr val="000099"/>
                </a:buClr>
                <a:defRPr/>
              </a:pPr>
              <a:r>
                <a:rPr lang="en-US" altLang="zh-CN" sz="900" b="1" dirty="0" err="1">
                  <a:solidFill>
                    <a:schemeClr val="bg1"/>
                  </a:solidFill>
                  <a:latin typeface="微软雅黑" panose="020B0503020204020204" pitchFamily="34" charset="-122"/>
                  <a:ea typeface="微软雅黑" panose="020B0503020204020204" pitchFamily="34" charset="-122"/>
                  <a:cs typeface="宋体" panose="02010600030101010101" pitchFamily="2" charset="-122"/>
                </a:rPr>
                <a:t>int</a:t>
              </a:r>
              <a:r>
                <a:rPr lang="en-US" altLang="zh-CN" sz="9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 main()</a:t>
              </a:r>
            </a:p>
            <a:p>
              <a:pPr lvl="1" indent="-307975">
                <a:lnSpc>
                  <a:spcPct val="80000"/>
                </a:lnSpc>
                <a:buClr>
                  <a:srgbClr val="000099"/>
                </a:buClr>
                <a:defRPr/>
              </a:pPr>
              <a:r>
                <a:rPr lang="en-US" altLang="zh-CN" sz="9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a:t>
              </a:r>
            </a:p>
            <a:p>
              <a:pPr lvl="1" indent="-307975">
                <a:lnSpc>
                  <a:spcPct val="80000"/>
                </a:lnSpc>
                <a:buClr>
                  <a:srgbClr val="000099"/>
                </a:buClr>
                <a:defRPr/>
              </a:pPr>
              <a:r>
                <a:rPr lang="en-US" altLang="zh-CN" sz="9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a:t>
              </a:r>
            </a:p>
            <a:p>
              <a:pPr lvl="1" indent="-307975">
                <a:lnSpc>
                  <a:spcPct val="80000"/>
                </a:lnSpc>
                <a:buClr>
                  <a:srgbClr val="000099"/>
                </a:buClr>
                <a:defRPr/>
              </a:pPr>
              <a:r>
                <a:rPr lang="en-US" altLang="zh-CN" sz="9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a:t>
              </a:r>
            </a:p>
            <a:p>
              <a:pPr lvl="1" indent="-307975">
                <a:lnSpc>
                  <a:spcPct val="80000"/>
                </a:lnSpc>
                <a:buClr>
                  <a:srgbClr val="000099"/>
                </a:buClr>
                <a:defRPr/>
              </a:pPr>
              <a:r>
                <a:rPr lang="en-US" altLang="zh-CN" sz="9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a:t>
              </a:r>
            </a:p>
            <a:p>
              <a:pPr lvl="1" indent="-307975">
                <a:lnSpc>
                  <a:spcPct val="80000"/>
                </a:lnSpc>
                <a:buClr>
                  <a:srgbClr val="000099"/>
                </a:buClr>
                <a:defRPr/>
              </a:pPr>
              <a:r>
                <a:rPr lang="en-US" altLang="zh-CN" sz="900" b="1" dirty="0" err="1">
                  <a:solidFill>
                    <a:schemeClr val="bg1"/>
                  </a:solidFill>
                  <a:latin typeface="微软雅黑" panose="020B0503020204020204" pitchFamily="34" charset="-122"/>
                  <a:ea typeface="微软雅黑" panose="020B0503020204020204" pitchFamily="34" charset="-122"/>
                  <a:cs typeface="宋体" panose="02010600030101010101" pitchFamily="2" charset="-122"/>
                </a:rPr>
                <a:t>printf</a:t>
              </a:r>
              <a:r>
                <a:rPr lang="en-US" altLang="zh-CN" sz="9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(“greetings”);</a:t>
              </a:r>
            </a:p>
            <a:p>
              <a:pPr lvl="1" indent="-307975">
                <a:lnSpc>
                  <a:spcPct val="80000"/>
                </a:lnSpc>
                <a:buClr>
                  <a:srgbClr val="000099"/>
                </a:buClr>
                <a:defRPr/>
              </a:pPr>
              <a:r>
                <a:rPr lang="en-US" altLang="zh-CN" sz="9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a:t>
              </a:r>
            </a:p>
            <a:p>
              <a:pPr lvl="1" indent="-307975">
                <a:lnSpc>
                  <a:spcPct val="80000"/>
                </a:lnSpc>
                <a:buClr>
                  <a:srgbClr val="000099"/>
                </a:buClr>
                <a:defRPr/>
              </a:pPr>
              <a:r>
                <a:rPr lang="en-US" altLang="zh-CN" sz="9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a:t>
              </a:r>
            </a:p>
            <a:p>
              <a:pPr lvl="1" indent="-307975">
                <a:lnSpc>
                  <a:spcPct val="80000"/>
                </a:lnSpc>
                <a:buClr>
                  <a:srgbClr val="000099"/>
                </a:buClr>
                <a:defRPr/>
              </a:pPr>
              <a:r>
                <a:rPr lang="en-US" altLang="zh-CN" sz="9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a:t>
              </a:r>
            </a:p>
            <a:p>
              <a:pPr lvl="1" indent="-307975">
                <a:lnSpc>
                  <a:spcPct val="80000"/>
                </a:lnSpc>
                <a:buClr>
                  <a:srgbClr val="000099"/>
                </a:buClr>
                <a:defRPr/>
              </a:pPr>
              <a:r>
                <a:rPr lang="en-US" altLang="zh-CN" sz="9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return 0;</a:t>
              </a:r>
            </a:p>
            <a:p>
              <a:pPr lvl="1" indent="-307975">
                <a:lnSpc>
                  <a:spcPct val="80000"/>
                </a:lnSpc>
                <a:buClr>
                  <a:srgbClr val="000099"/>
                </a:buClr>
                <a:defRPr/>
              </a:pPr>
              <a:r>
                <a:rPr lang="en-US" altLang="zh-CN" sz="9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a:t>
              </a:r>
              <a:endParaRPr lang="zh-CN" altLang="en-US" sz="9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10" name="TextBox 4"/>
            <p:cNvSpPr txBox="1">
              <a:spLocks noChangeArrowheads="1"/>
            </p:cNvSpPr>
            <p:nvPr/>
          </p:nvSpPr>
          <p:spPr bwMode="auto">
            <a:xfrm>
              <a:off x="857153" y="3112470"/>
              <a:ext cx="662245" cy="267766"/>
            </a:xfrm>
            <a:prstGeom prst="rect">
              <a:avLst/>
            </a:prstGeom>
            <a:noFill/>
            <a:ln w="9525">
              <a:noFill/>
              <a:miter lim="800000"/>
            </a:ln>
          </p:spPr>
          <p:txBody>
            <a:bodyPr wrap="square">
              <a:spAutoFit/>
            </a:bodyPr>
            <a:lstStyle/>
            <a:p>
              <a:pPr marL="0" lvl="1">
                <a:lnSpc>
                  <a:spcPct val="95000"/>
                </a:lnSpc>
                <a:buClr>
                  <a:srgbClr val="000099"/>
                </a:buClr>
                <a:defRPr/>
              </a:pPr>
              <a:r>
                <a:rPr lang="zh-CN" altLang="en-US" sz="1200" b="1" dirty="0">
                  <a:solidFill>
                    <a:srgbClr val="FFC000"/>
                  </a:solidFill>
                  <a:latin typeface="微软雅黑" panose="020B0503020204020204" pitchFamily="34" charset="-122"/>
                  <a:ea typeface="微软雅黑" panose="020B0503020204020204" pitchFamily="34" charset="-122"/>
                  <a:cs typeface="宋体" panose="02010600030101010101" pitchFamily="2" charset="-122"/>
                </a:rPr>
                <a:t>用户态</a:t>
              </a:r>
            </a:p>
          </p:txBody>
        </p:sp>
        <p:sp>
          <p:nvSpPr>
            <p:cNvPr id="11" name="TextBox 4"/>
            <p:cNvSpPr txBox="1">
              <a:spLocks noChangeArrowheads="1"/>
            </p:cNvSpPr>
            <p:nvPr/>
          </p:nvSpPr>
          <p:spPr bwMode="auto">
            <a:xfrm>
              <a:off x="852270" y="3440974"/>
              <a:ext cx="676534" cy="267766"/>
            </a:xfrm>
            <a:prstGeom prst="rect">
              <a:avLst/>
            </a:prstGeom>
            <a:noFill/>
            <a:ln w="9525">
              <a:noFill/>
              <a:miter lim="800000"/>
            </a:ln>
          </p:spPr>
          <p:txBody>
            <a:bodyPr wrap="square">
              <a:spAutoFit/>
            </a:bodyPr>
            <a:lstStyle/>
            <a:p>
              <a:pPr marL="0" lvl="1">
                <a:lnSpc>
                  <a:spcPct val="95000"/>
                </a:lnSpc>
                <a:buClr>
                  <a:srgbClr val="000099"/>
                </a:buClr>
                <a:defRPr/>
              </a:pPr>
              <a:r>
                <a:rPr lang="zh-CN" altLang="en-US" sz="1200" b="1" dirty="0">
                  <a:solidFill>
                    <a:srgbClr val="FFC000"/>
                  </a:solidFill>
                  <a:latin typeface="微软雅黑" panose="020B0503020204020204" pitchFamily="34" charset="-122"/>
                  <a:ea typeface="微软雅黑" panose="020B0503020204020204" pitchFamily="34" charset="-122"/>
                  <a:cs typeface="宋体" panose="02010600030101010101" pitchFamily="2" charset="-122"/>
                </a:rPr>
                <a:t>内核态</a:t>
              </a:r>
            </a:p>
          </p:txBody>
        </p:sp>
        <p:sp>
          <p:nvSpPr>
            <p:cNvPr id="14" name="TextBox 4"/>
            <p:cNvSpPr txBox="1">
              <a:spLocks noChangeArrowheads="1"/>
            </p:cNvSpPr>
            <p:nvPr/>
          </p:nvSpPr>
          <p:spPr bwMode="auto">
            <a:xfrm>
              <a:off x="1419509" y="3686508"/>
              <a:ext cx="748346" cy="267766"/>
            </a:xfrm>
            <a:prstGeom prst="rect">
              <a:avLst/>
            </a:prstGeom>
            <a:noFill/>
            <a:ln w="9525">
              <a:noFill/>
              <a:miter lim="800000"/>
            </a:ln>
          </p:spPr>
          <p:txBody>
            <a:bodyPr wrap="square">
              <a:spAutoFit/>
            </a:bodyPr>
            <a:lstStyle/>
            <a:p>
              <a:pPr marL="0" lvl="1">
                <a:lnSpc>
                  <a:spcPct val="95000"/>
                </a:lnSpc>
                <a:buClr>
                  <a:srgbClr val="000099"/>
                </a:buClr>
                <a:defRPr/>
              </a:pPr>
              <a:r>
                <a:rPr lang="en-US" altLang="zh-CN" sz="1200" b="1" dirty="0">
                  <a:solidFill>
                    <a:srgbClr val="FFC000"/>
                  </a:solidFill>
                  <a:latin typeface="微软雅黑" panose="020B0503020204020204" pitchFamily="34" charset="-122"/>
                  <a:ea typeface="微软雅黑" panose="020B0503020204020204" pitchFamily="34" charset="-122"/>
                  <a:cs typeface="宋体" panose="02010600030101010101" pitchFamily="2" charset="-122"/>
                </a:rPr>
                <a:t> write()</a:t>
              </a:r>
              <a:endParaRPr lang="zh-CN" altLang="en-US" sz="1200" b="1" dirty="0">
                <a:solidFill>
                  <a:srgbClr val="FFC000"/>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15" name="TextBox 4"/>
            <p:cNvSpPr txBox="1">
              <a:spLocks noChangeArrowheads="1"/>
            </p:cNvSpPr>
            <p:nvPr/>
          </p:nvSpPr>
          <p:spPr bwMode="auto">
            <a:xfrm>
              <a:off x="1902476" y="3286225"/>
              <a:ext cx="1214446" cy="267766"/>
            </a:xfrm>
            <a:prstGeom prst="rect">
              <a:avLst/>
            </a:prstGeom>
            <a:noFill/>
            <a:ln w="9525">
              <a:noFill/>
              <a:miter lim="800000"/>
            </a:ln>
          </p:spPr>
          <p:txBody>
            <a:bodyPr wrap="square">
              <a:spAutoFit/>
            </a:bodyPr>
            <a:lstStyle/>
            <a:p>
              <a:pPr marL="0" lvl="1">
                <a:lnSpc>
                  <a:spcPct val="95000"/>
                </a:lnSpc>
                <a:buClr>
                  <a:srgbClr val="000099"/>
                </a:buClr>
                <a:defRPr/>
              </a:pPr>
              <a:r>
                <a:rPr lang="zh-CN" altLang="en-US" sz="12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标准</a:t>
              </a:r>
              <a:r>
                <a:rPr lang="en-US" altLang="zh-CN" sz="12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C</a:t>
              </a:r>
              <a:r>
                <a:rPr lang="zh-CN" altLang="en-US" sz="12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库</a:t>
              </a:r>
            </a:p>
          </p:txBody>
        </p:sp>
        <p:sp>
          <p:nvSpPr>
            <p:cNvPr id="16" name="TextBox 4"/>
            <p:cNvSpPr txBox="1">
              <a:spLocks noChangeArrowheads="1"/>
            </p:cNvSpPr>
            <p:nvPr/>
          </p:nvSpPr>
          <p:spPr bwMode="auto">
            <a:xfrm>
              <a:off x="1797674" y="4001115"/>
              <a:ext cx="1313559" cy="443198"/>
            </a:xfrm>
            <a:prstGeom prst="rect">
              <a:avLst/>
            </a:prstGeom>
            <a:noFill/>
            <a:ln w="9525">
              <a:noFill/>
              <a:miter lim="800000"/>
            </a:ln>
          </p:spPr>
          <p:txBody>
            <a:bodyPr wrap="square">
              <a:spAutoFit/>
            </a:bodyPr>
            <a:lstStyle/>
            <a:p>
              <a:pPr marL="0" lvl="1">
                <a:lnSpc>
                  <a:spcPct val="95000"/>
                </a:lnSpc>
                <a:buClr>
                  <a:srgbClr val="000099"/>
                </a:buClr>
                <a:defRPr/>
              </a:pPr>
              <a:r>
                <a:rPr lang="en-US" altLang="zh-CN" sz="12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    write()</a:t>
              </a:r>
            </a:p>
            <a:p>
              <a:pPr marL="0" lvl="1">
                <a:lnSpc>
                  <a:spcPct val="95000"/>
                </a:lnSpc>
                <a:buClr>
                  <a:srgbClr val="000099"/>
                </a:buClr>
                <a:defRPr/>
              </a:pPr>
              <a:r>
                <a:rPr lang="zh-CN" altLang="en-US" sz="12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系统调用实现</a:t>
              </a:r>
            </a:p>
          </p:txBody>
        </p:sp>
      </p:grpSp>
      <p:grpSp>
        <p:nvGrpSpPr>
          <p:cNvPr id="17" name="组合 16"/>
          <p:cNvGrpSpPr/>
          <p:nvPr/>
        </p:nvGrpSpPr>
        <p:grpSpPr>
          <a:xfrm>
            <a:off x="5884200" y="2329936"/>
            <a:ext cx="3048546" cy="3228319"/>
            <a:chOff x="4071910" y="1359655"/>
            <a:chExt cx="3048546" cy="3228319"/>
          </a:xfrm>
        </p:grpSpPr>
        <p:pic>
          <p:nvPicPr>
            <p:cNvPr id="39" name="图片 38" descr="图片6-2.png"/>
            <p:cNvPicPr>
              <a:picLocks noChangeAspect="1"/>
            </p:cNvPicPr>
            <p:nvPr/>
          </p:nvPicPr>
          <p:blipFill>
            <a:blip r:embed="rId3" cstate="print"/>
            <a:stretch>
              <a:fillRect/>
            </a:stretch>
          </p:blipFill>
          <p:spPr>
            <a:xfrm>
              <a:off x="4135583" y="1359655"/>
              <a:ext cx="2984873" cy="3228319"/>
            </a:xfrm>
            <a:prstGeom prst="rect">
              <a:avLst/>
            </a:prstGeom>
          </p:spPr>
        </p:pic>
        <p:sp>
          <p:nvSpPr>
            <p:cNvPr id="18" name="TextBox 4"/>
            <p:cNvSpPr txBox="1">
              <a:spLocks noChangeArrowheads="1"/>
            </p:cNvSpPr>
            <p:nvPr/>
          </p:nvSpPr>
          <p:spPr bwMode="auto">
            <a:xfrm>
              <a:off x="5183597" y="1576620"/>
              <a:ext cx="1214446" cy="267766"/>
            </a:xfrm>
            <a:prstGeom prst="rect">
              <a:avLst/>
            </a:prstGeom>
            <a:noFill/>
            <a:ln w="9525">
              <a:noFill/>
              <a:miter lim="800000"/>
            </a:ln>
          </p:spPr>
          <p:txBody>
            <a:bodyPr wrap="square">
              <a:spAutoFit/>
            </a:bodyPr>
            <a:lstStyle/>
            <a:p>
              <a:pPr marL="0" lvl="1">
                <a:lnSpc>
                  <a:spcPct val="95000"/>
                </a:lnSpc>
                <a:buClr>
                  <a:srgbClr val="000099"/>
                </a:buClr>
                <a:defRPr/>
              </a:pPr>
              <a:r>
                <a:rPr lang="en-US" altLang="zh-CN" sz="12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 </a:t>
              </a:r>
              <a:r>
                <a:rPr lang="zh-CN" altLang="en-US" sz="12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应用程序</a:t>
              </a:r>
            </a:p>
          </p:txBody>
        </p:sp>
        <p:sp>
          <p:nvSpPr>
            <p:cNvPr id="19" name="TextBox 4"/>
            <p:cNvSpPr txBox="1">
              <a:spLocks noChangeArrowheads="1"/>
            </p:cNvSpPr>
            <p:nvPr/>
          </p:nvSpPr>
          <p:spPr bwMode="auto">
            <a:xfrm>
              <a:off x="5056551" y="2538013"/>
              <a:ext cx="1428760" cy="267766"/>
            </a:xfrm>
            <a:prstGeom prst="rect">
              <a:avLst/>
            </a:prstGeom>
            <a:noFill/>
            <a:ln w="9525">
              <a:noFill/>
              <a:miter lim="800000"/>
            </a:ln>
          </p:spPr>
          <p:txBody>
            <a:bodyPr wrap="square">
              <a:spAutoFit/>
            </a:bodyPr>
            <a:lstStyle/>
            <a:p>
              <a:pPr marL="0" lvl="1">
                <a:lnSpc>
                  <a:spcPct val="95000"/>
                </a:lnSpc>
                <a:buClr>
                  <a:srgbClr val="000099"/>
                </a:buClr>
                <a:defRPr/>
              </a:pPr>
              <a:r>
                <a:rPr lang="zh-CN" altLang="en-US" sz="12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系统调用接口</a:t>
              </a:r>
            </a:p>
          </p:txBody>
        </p:sp>
        <p:sp>
          <p:nvSpPr>
            <p:cNvPr id="20" name="TextBox 4"/>
            <p:cNvSpPr txBox="1">
              <a:spLocks noChangeArrowheads="1"/>
            </p:cNvSpPr>
            <p:nvPr/>
          </p:nvSpPr>
          <p:spPr bwMode="auto">
            <a:xfrm>
              <a:off x="4349530" y="1994940"/>
              <a:ext cx="754279" cy="267766"/>
            </a:xfrm>
            <a:prstGeom prst="rect">
              <a:avLst/>
            </a:prstGeom>
            <a:noFill/>
            <a:ln w="9525">
              <a:noFill/>
              <a:miter lim="800000"/>
            </a:ln>
          </p:spPr>
          <p:txBody>
            <a:bodyPr wrap="square">
              <a:spAutoFit/>
            </a:bodyPr>
            <a:lstStyle/>
            <a:p>
              <a:pPr marL="0" lvl="1">
                <a:lnSpc>
                  <a:spcPct val="95000"/>
                </a:lnSpc>
                <a:buClr>
                  <a:srgbClr val="000099"/>
                </a:buClr>
                <a:defRPr/>
              </a:pPr>
              <a:r>
                <a:rPr lang="en-US" altLang="zh-CN" sz="1200" b="1" dirty="0">
                  <a:solidFill>
                    <a:srgbClr val="FFC000"/>
                  </a:solidFill>
                  <a:latin typeface="微软雅黑" panose="020B0503020204020204" pitchFamily="34" charset="-122"/>
                  <a:ea typeface="微软雅黑" panose="020B0503020204020204" pitchFamily="34" charset="-122"/>
                  <a:cs typeface="宋体" panose="02010600030101010101" pitchFamily="2" charset="-122"/>
                </a:rPr>
                <a:t>write()</a:t>
              </a:r>
              <a:endParaRPr lang="zh-CN" altLang="en-US" sz="1200" b="1" dirty="0">
                <a:solidFill>
                  <a:srgbClr val="FFC000"/>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21" name="TextBox 4"/>
            <p:cNvSpPr txBox="1">
              <a:spLocks noChangeArrowheads="1"/>
            </p:cNvSpPr>
            <p:nvPr/>
          </p:nvSpPr>
          <p:spPr bwMode="auto">
            <a:xfrm>
              <a:off x="4074954" y="2287266"/>
              <a:ext cx="698972" cy="267766"/>
            </a:xfrm>
            <a:prstGeom prst="rect">
              <a:avLst/>
            </a:prstGeom>
            <a:noFill/>
            <a:ln w="9525">
              <a:noFill/>
              <a:miter lim="800000"/>
            </a:ln>
          </p:spPr>
          <p:txBody>
            <a:bodyPr wrap="square">
              <a:spAutoFit/>
            </a:bodyPr>
            <a:lstStyle/>
            <a:p>
              <a:pPr marL="0" lvl="1">
                <a:lnSpc>
                  <a:spcPct val="95000"/>
                </a:lnSpc>
                <a:buClr>
                  <a:srgbClr val="000099"/>
                </a:buClr>
                <a:defRPr/>
              </a:pPr>
              <a:r>
                <a:rPr lang="zh-CN" altLang="en-US" sz="1200" b="1" dirty="0">
                  <a:solidFill>
                    <a:srgbClr val="FFC000"/>
                  </a:solidFill>
                  <a:latin typeface="微软雅黑" panose="020B0503020204020204" pitchFamily="34" charset="-122"/>
                  <a:ea typeface="微软雅黑" panose="020B0503020204020204" pitchFamily="34" charset="-122"/>
                  <a:cs typeface="宋体" panose="02010600030101010101" pitchFamily="2" charset="-122"/>
                </a:rPr>
                <a:t>用户态</a:t>
              </a:r>
            </a:p>
          </p:txBody>
        </p:sp>
        <p:sp>
          <p:nvSpPr>
            <p:cNvPr id="22" name="TextBox 4"/>
            <p:cNvSpPr txBox="1">
              <a:spLocks noChangeArrowheads="1"/>
            </p:cNvSpPr>
            <p:nvPr/>
          </p:nvSpPr>
          <p:spPr bwMode="auto">
            <a:xfrm>
              <a:off x="4071910" y="2831143"/>
              <a:ext cx="713261" cy="267766"/>
            </a:xfrm>
            <a:prstGeom prst="rect">
              <a:avLst/>
            </a:prstGeom>
            <a:noFill/>
            <a:ln w="9525">
              <a:noFill/>
              <a:miter lim="800000"/>
            </a:ln>
          </p:spPr>
          <p:txBody>
            <a:bodyPr wrap="square">
              <a:spAutoFit/>
            </a:bodyPr>
            <a:lstStyle/>
            <a:p>
              <a:pPr marL="0" lvl="1">
                <a:lnSpc>
                  <a:spcPct val="95000"/>
                </a:lnSpc>
                <a:buClr>
                  <a:srgbClr val="000099"/>
                </a:buClr>
                <a:defRPr/>
              </a:pPr>
              <a:r>
                <a:rPr lang="zh-CN" altLang="en-US" sz="1200" b="1" dirty="0">
                  <a:solidFill>
                    <a:srgbClr val="FFC000"/>
                  </a:solidFill>
                  <a:latin typeface="微软雅黑" panose="020B0503020204020204" pitchFamily="34" charset="-122"/>
                  <a:ea typeface="微软雅黑" panose="020B0503020204020204" pitchFamily="34" charset="-122"/>
                  <a:cs typeface="宋体" panose="02010600030101010101" pitchFamily="2" charset="-122"/>
                </a:rPr>
                <a:t>内核态</a:t>
              </a:r>
            </a:p>
          </p:txBody>
        </p:sp>
        <p:sp>
          <p:nvSpPr>
            <p:cNvPr id="23" name="TextBox 4"/>
            <p:cNvSpPr txBox="1">
              <a:spLocks noChangeArrowheads="1"/>
            </p:cNvSpPr>
            <p:nvPr/>
          </p:nvSpPr>
          <p:spPr bwMode="auto">
            <a:xfrm>
              <a:off x="5538985" y="3223947"/>
              <a:ext cx="1409279" cy="1261884"/>
            </a:xfrm>
            <a:prstGeom prst="rect">
              <a:avLst/>
            </a:prstGeom>
            <a:noFill/>
            <a:ln w="9525">
              <a:noFill/>
              <a:miter lim="800000"/>
            </a:ln>
          </p:spPr>
          <p:txBody>
            <a:bodyPr wrap="square">
              <a:spAutoFit/>
            </a:bodyPr>
            <a:lstStyle/>
            <a:p>
              <a:pPr lvl="1" indent="-307975">
                <a:lnSpc>
                  <a:spcPct val="95000"/>
                </a:lnSpc>
                <a:buClr>
                  <a:srgbClr val="000099"/>
                </a:buClr>
                <a:defRPr/>
              </a:pPr>
              <a:r>
                <a:rPr lang="en-US" altLang="zh-CN" sz="1000" b="1" dirty="0">
                  <a:solidFill>
                    <a:srgbClr val="FFC000"/>
                  </a:solidFill>
                  <a:latin typeface="微软雅黑" panose="020B0503020204020204" pitchFamily="34" charset="-122"/>
                  <a:ea typeface="微软雅黑" panose="020B0503020204020204" pitchFamily="34" charset="-122"/>
                  <a:cs typeface="宋体" panose="02010600030101010101" pitchFamily="2" charset="-122"/>
                </a:rPr>
                <a:t>write()</a:t>
              </a:r>
            </a:p>
            <a:p>
              <a:pPr lvl="1" indent="-307975">
                <a:lnSpc>
                  <a:spcPct val="95000"/>
                </a:lnSpc>
                <a:buClr>
                  <a:srgbClr val="000099"/>
                </a:buClr>
                <a:defRPr/>
              </a:pPr>
              <a:endParaRPr lang="en-US" altLang="zh-CN" sz="1000" b="1" dirty="0">
                <a:solidFill>
                  <a:srgbClr val="FFC000"/>
                </a:solidFill>
                <a:latin typeface="微软雅黑" panose="020B0503020204020204" pitchFamily="34" charset="-122"/>
                <a:ea typeface="微软雅黑" panose="020B0503020204020204" pitchFamily="34" charset="-122"/>
                <a:cs typeface="宋体" panose="02010600030101010101" pitchFamily="2" charset="-122"/>
              </a:endParaRPr>
            </a:p>
            <a:p>
              <a:pPr lvl="1" indent="-307975">
                <a:lnSpc>
                  <a:spcPct val="95000"/>
                </a:lnSpc>
                <a:buClr>
                  <a:srgbClr val="000099"/>
                </a:buClr>
                <a:defRPr/>
              </a:pPr>
              <a:r>
                <a:rPr lang="en-US" altLang="zh-CN" sz="1000" b="1" dirty="0">
                  <a:solidFill>
                    <a:srgbClr val="FFC000"/>
                  </a:solidFill>
                  <a:latin typeface="微软雅黑" panose="020B0503020204020204" pitchFamily="34" charset="-122"/>
                  <a:ea typeface="微软雅黑" panose="020B0503020204020204" pitchFamily="34" charset="-122"/>
                  <a:cs typeface="宋体" panose="02010600030101010101" pitchFamily="2" charset="-122"/>
                </a:rPr>
                <a:t>write()</a:t>
              </a:r>
            </a:p>
            <a:p>
              <a:pPr lvl="1" indent="-307975">
                <a:lnSpc>
                  <a:spcPct val="95000"/>
                </a:lnSpc>
                <a:buClr>
                  <a:srgbClr val="000099"/>
                </a:buClr>
                <a:defRPr/>
              </a:pPr>
              <a:r>
                <a:rPr lang="zh-CN" altLang="en-US" sz="1000" b="1" dirty="0">
                  <a:solidFill>
                    <a:srgbClr val="FFC000"/>
                  </a:solidFill>
                  <a:latin typeface="微软雅黑" panose="020B0503020204020204" pitchFamily="34" charset="-122"/>
                  <a:ea typeface="微软雅黑" panose="020B0503020204020204" pitchFamily="34" charset="-122"/>
                  <a:cs typeface="宋体" panose="02010600030101010101" pitchFamily="2" charset="-122"/>
                </a:rPr>
                <a:t>系统调用实现</a:t>
              </a:r>
              <a:r>
                <a:rPr lang="en-US" altLang="zh-CN" sz="1000" b="1" dirty="0">
                  <a:solidFill>
                    <a:srgbClr val="FFC000"/>
                  </a:solidFill>
                  <a:latin typeface="微软雅黑" panose="020B0503020204020204" pitchFamily="34" charset="-122"/>
                  <a:ea typeface="微软雅黑" panose="020B0503020204020204" pitchFamily="34" charset="-122"/>
                  <a:cs typeface="宋体" panose="02010600030101010101" pitchFamily="2" charset="-122"/>
                </a:rPr>
                <a:t>      </a:t>
              </a:r>
            </a:p>
            <a:p>
              <a:pPr lvl="1" indent="-307975">
                <a:lnSpc>
                  <a:spcPct val="95000"/>
                </a:lnSpc>
                <a:buClr>
                  <a:srgbClr val="000099"/>
                </a:buClr>
                <a:defRPr/>
              </a:pPr>
              <a:r>
                <a:rPr lang="en-US" altLang="zh-CN" sz="1000" b="1" dirty="0">
                  <a:solidFill>
                    <a:srgbClr val="FFC000"/>
                  </a:solidFill>
                  <a:latin typeface="微软雅黑" panose="020B0503020204020204" pitchFamily="34" charset="-122"/>
                  <a:ea typeface="微软雅黑" panose="020B0503020204020204" pitchFamily="34" charset="-122"/>
                  <a:cs typeface="宋体" panose="02010600030101010101" pitchFamily="2" charset="-122"/>
                </a:rPr>
                <a:t>    </a:t>
              </a:r>
            </a:p>
            <a:p>
              <a:pPr lvl="1" indent="-307975">
                <a:lnSpc>
                  <a:spcPct val="95000"/>
                </a:lnSpc>
                <a:buClr>
                  <a:srgbClr val="000099"/>
                </a:buClr>
                <a:defRPr/>
              </a:pPr>
              <a:endParaRPr lang="en-US" altLang="zh-CN" sz="1000" b="1" dirty="0">
                <a:solidFill>
                  <a:srgbClr val="FFC000"/>
                </a:solidFill>
                <a:latin typeface="微软雅黑" panose="020B0503020204020204" pitchFamily="34" charset="-122"/>
                <a:ea typeface="微软雅黑" panose="020B0503020204020204" pitchFamily="34" charset="-122"/>
                <a:cs typeface="宋体" panose="02010600030101010101" pitchFamily="2" charset="-122"/>
              </a:endParaRPr>
            </a:p>
            <a:p>
              <a:pPr lvl="1" indent="-307975">
                <a:lnSpc>
                  <a:spcPct val="95000"/>
                </a:lnSpc>
                <a:buClr>
                  <a:srgbClr val="000099"/>
                </a:buClr>
                <a:defRPr/>
              </a:pPr>
              <a:endParaRPr lang="en-US" altLang="zh-CN" sz="1000" b="1" dirty="0">
                <a:solidFill>
                  <a:srgbClr val="FFC000"/>
                </a:solidFill>
                <a:latin typeface="微软雅黑" panose="020B0503020204020204" pitchFamily="34" charset="-122"/>
                <a:ea typeface="微软雅黑" panose="020B0503020204020204" pitchFamily="34" charset="-122"/>
                <a:cs typeface="宋体" panose="02010600030101010101" pitchFamily="2" charset="-122"/>
              </a:endParaRPr>
            </a:p>
            <a:p>
              <a:pPr lvl="1" indent="-307975">
                <a:lnSpc>
                  <a:spcPct val="95000"/>
                </a:lnSpc>
                <a:buClr>
                  <a:srgbClr val="000099"/>
                </a:buClr>
                <a:defRPr/>
              </a:pPr>
              <a:r>
                <a:rPr lang="en-US" altLang="zh-CN" sz="1000" b="1" dirty="0">
                  <a:solidFill>
                    <a:srgbClr val="FFC000"/>
                  </a:solidFill>
                  <a:latin typeface="微软雅黑" panose="020B0503020204020204" pitchFamily="34" charset="-122"/>
                  <a:ea typeface="微软雅黑" panose="020B0503020204020204" pitchFamily="34" charset="-122"/>
                  <a:cs typeface="宋体" panose="02010600030101010101" pitchFamily="2" charset="-122"/>
                </a:rPr>
                <a:t>return</a:t>
              </a:r>
              <a:endParaRPr lang="zh-CN" altLang="en-US" sz="1000" b="1" dirty="0">
                <a:solidFill>
                  <a:srgbClr val="FFC000"/>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24" name="TextBox 4"/>
            <p:cNvSpPr txBox="1">
              <a:spLocks noChangeArrowheads="1"/>
            </p:cNvSpPr>
            <p:nvPr/>
          </p:nvSpPr>
          <p:spPr bwMode="auto">
            <a:xfrm>
              <a:off x="4794915" y="3701264"/>
              <a:ext cx="214314" cy="209288"/>
            </a:xfrm>
            <a:prstGeom prst="rect">
              <a:avLst/>
            </a:prstGeom>
            <a:noFill/>
            <a:ln w="9525">
              <a:noFill/>
              <a:miter lim="800000"/>
            </a:ln>
          </p:spPr>
          <p:txBody>
            <a:bodyPr wrap="square">
              <a:spAutoFit/>
            </a:bodyPr>
            <a:lstStyle/>
            <a:p>
              <a:pPr marL="0" lvl="1">
                <a:lnSpc>
                  <a:spcPct val="95000"/>
                </a:lnSpc>
                <a:buClr>
                  <a:srgbClr val="000099"/>
                </a:buClr>
                <a:defRPr/>
              </a:pPr>
              <a:r>
                <a:rPr lang="en-US" altLang="zh-CN" sz="800" b="1" dirty="0" err="1">
                  <a:solidFill>
                    <a:srgbClr val="FFC000"/>
                  </a:solidFill>
                  <a:latin typeface="微软雅黑" panose="020B0503020204020204" pitchFamily="34" charset="-122"/>
                  <a:ea typeface="微软雅黑" panose="020B0503020204020204" pitchFamily="34" charset="-122"/>
                  <a:cs typeface="宋体" panose="02010600030101010101" pitchFamily="2" charset="-122"/>
                </a:rPr>
                <a:t>i</a:t>
              </a:r>
              <a:endParaRPr lang="zh-CN" altLang="en-US" sz="800" b="1" dirty="0">
                <a:solidFill>
                  <a:srgbClr val="FFC000"/>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25" name="TextBox 4"/>
            <p:cNvSpPr txBox="1">
              <a:spLocks noChangeArrowheads="1"/>
            </p:cNvSpPr>
            <p:nvPr/>
          </p:nvSpPr>
          <p:spPr bwMode="auto">
            <a:xfrm>
              <a:off x="5056551" y="3243310"/>
              <a:ext cx="214314" cy="443198"/>
            </a:xfrm>
            <a:prstGeom prst="rect">
              <a:avLst/>
            </a:prstGeom>
            <a:noFill/>
            <a:ln w="9525">
              <a:noFill/>
              <a:miter lim="800000"/>
            </a:ln>
          </p:spPr>
          <p:txBody>
            <a:bodyPr wrap="square">
              <a:spAutoFit/>
            </a:bodyPr>
            <a:lstStyle/>
            <a:p>
              <a:pPr marL="0" lvl="1">
                <a:lnSpc>
                  <a:spcPct val="95000"/>
                </a:lnSpc>
                <a:buClr>
                  <a:srgbClr val="000099"/>
                </a:buClr>
                <a:defRPr/>
              </a:pPr>
              <a:r>
                <a:rPr lang="en-US" altLang="zh-CN" sz="800" b="1" dirty="0">
                  <a:solidFill>
                    <a:srgbClr val="FFC000"/>
                  </a:solidFill>
                  <a:latin typeface="微软雅黑" panose="020B0503020204020204" pitchFamily="34" charset="-122"/>
                  <a:ea typeface="微软雅黑" panose="020B0503020204020204" pitchFamily="34" charset="-122"/>
                  <a:cs typeface="宋体" panose="02010600030101010101" pitchFamily="2" charset="-122"/>
                </a:rPr>
                <a:t>.</a:t>
              </a:r>
            </a:p>
            <a:p>
              <a:pPr marL="0" lvl="1">
                <a:lnSpc>
                  <a:spcPct val="95000"/>
                </a:lnSpc>
                <a:buClr>
                  <a:srgbClr val="000099"/>
                </a:buClr>
                <a:defRPr/>
              </a:pPr>
              <a:r>
                <a:rPr lang="en-US" altLang="zh-CN" sz="800" b="1" dirty="0">
                  <a:solidFill>
                    <a:srgbClr val="FFC000"/>
                  </a:solidFill>
                  <a:latin typeface="微软雅黑" panose="020B0503020204020204" pitchFamily="34" charset="-122"/>
                  <a:ea typeface="微软雅黑" panose="020B0503020204020204" pitchFamily="34" charset="-122"/>
                  <a:cs typeface="宋体" panose="02010600030101010101" pitchFamily="2" charset="-122"/>
                </a:rPr>
                <a:t>.</a:t>
              </a:r>
            </a:p>
            <a:p>
              <a:pPr marL="0" lvl="1">
                <a:lnSpc>
                  <a:spcPct val="95000"/>
                </a:lnSpc>
                <a:buClr>
                  <a:srgbClr val="000099"/>
                </a:buClr>
                <a:defRPr/>
              </a:pPr>
              <a:r>
                <a:rPr lang="en-US" altLang="zh-CN" sz="800" b="1" dirty="0">
                  <a:solidFill>
                    <a:srgbClr val="FFC000"/>
                  </a:solidFill>
                  <a:latin typeface="微软雅黑" panose="020B0503020204020204" pitchFamily="34" charset="-122"/>
                  <a:ea typeface="微软雅黑" panose="020B0503020204020204" pitchFamily="34" charset="-122"/>
                  <a:cs typeface="宋体" panose="02010600030101010101" pitchFamily="2" charset="-122"/>
                </a:rPr>
                <a:t>.</a:t>
              </a:r>
              <a:endParaRPr lang="zh-CN" altLang="en-US" sz="800" b="1" dirty="0">
                <a:solidFill>
                  <a:srgbClr val="FFC000"/>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26" name="TextBox 4"/>
            <p:cNvSpPr txBox="1">
              <a:spLocks noChangeArrowheads="1"/>
            </p:cNvSpPr>
            <p:nvPr/>
          </p:nvSpPr>
          <p:spPr bwMode="auto">
            <a:xfrm>
              <a:off x="5056551" y="3886252"/>
              <a:ext cx="214314" cy="443198"/>
            </a:xfrm>
            <a:prstGeom prst="rect">
              <a:avLst/>
            </a:prstGeom>
            <a:noFill/>
            <a:ln w="9525">
              <a:noFill/>
              <a:miter lim="800000"/>
            </a:ln>
          </p:spPr>
          <p:txBody>
            <a:bodyPr wrap="square">
              <a:spAutoFit/>
            </a:bodyPr>
            <a:lstStyle/>
            <a:p>
              <a:pPr marL="0" lvl="1">
                <a:lnSpc>
                  <a:spcPct val="95000"/>
                </a:lnSpc>
                <a:buClr>
                  <a:srgbClr val="000099"/>
                </a:buClr>
                <a:defRPr/>
              </a:pPr>
              <a:r>
                <a:rPr lang="en-US" altLang="zh-CN" sz="800" b="1" dirty="0">
                  <a:solidFill>
                    <a:srgbClr val="FFC000"/>
                  </a:solidFill>
                  <a:latin typeface="微软雅黑" panose="020B0503020204020204" pitchFamily="34" charset="-122"/>
                  <a:ea typeface="微软雅黑" panose="020B0503020204020204" pitchFamily="34" charset="-122"/>
                  <a:cs typeface="宋体" panose="02010600030101010101" pitchFamily="2" charset="-122"/>
                </a:rPr>
                <a:t>.</a:t>
              </a:r>
            </a:p>
            <a:p>
              <a:pPr marL="0" lvl="1">
                <a:lnSpc>
                  <a:spcPct val="95000"/>
                </a:lnSpc>
                <a:buClr>
                  <a:srgbClr val="000099"/>
                </a:buClr>
                <a:defRPr/>
              </a:pPr>
              <a:r>
                <a:rPr lang="en-US" altLang="zh-CN" sz="800" b="1" dirty="0">
                  <a:solidFill>
                    <a:srgbClr val="FFC000"/>
                  </a:solidFill>
                  <a:latin typeface="微软雅黑" panose="020B0503020204020204" pitchFamily="34" charset="-122"/>
                  <a:ea typeface="微软雅黑" panose="020B0503020204020204" pitchFamily="34" charset="-122"/>
                  <a:cs typeface="宋体" panose="02010600030101010101" pitchFamily="2" charset="-122"/>
                </a:rPr>
                <a:t>.</a:t>
              </a:r>
            </a:p>
            <a:p>
              <a:pPr marL="0" lvl="1">
                <a:lnSpc>
                  <a:spcPct val="95000"/>
                </a:lnSpc>
                <a:buClr>
                  <a:srgbClr val="000099"/>
                </a:buClr>
                <a:defRPr/>
              </a:pPr>
              <a:r>
                <a:rPr lang="en-US" altLang="zh-CN" sz="800" b="1" dirty="0">
                  <a:solidFill>
                    <a:srgbClr val="FFC000"/>
                  </a:solidFill>
                  <a:latin typeface="微软雅黑" panose="020B0503020204020204" pitchFamily="34" charset="-122"/>
                  <a:ea typeface="微软雅黑" panose="020B0503020204020204" pitchFamily="34" charset="-122"/>
                  <a:cs typeface="宋体" panose="02010600030101010101" pitchFamily="2" charset="-122"/>
                </a:rPr>
                <a:t>.</a:t>
              </a:r>
              <a:endParaRPr lang="zh-CN" altLang="en-US" sz="800" b="1" dirty="0">
                <a:solidFill>
                  <a:srgbClr val="FFC000"/>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27" name="TextBox 4"/>
            <p:cNvSpPr txBox="1">
              <a:spLocks noChangeArrowheads="1"/>
            </p:cNvSpPr>
            <p:nvPr/>
          </p:nvSpPr>
          <p:spPr bwMode="auto">
            <a:xfrm>
              <a:off x="5823040" y="3820448"/>
              <a:ext cx="214314" cy="443198"/>
            </a:xfrm>
            <a:prstGeom prst="rect">
              <a:avLst/>
            </a:prstGeom>
            <a:noFill/>
            <a:ln w="9525">
              <a:noFill/>
              <a:miter lim="800000"/>
            </a:ln>
          </p:spPr>
          <p:txBody>
            <a:bodyPr wrap="square">
              <a:spAutoFit/>
            </a:bodyPr>
            <a:lstStyle/>
            <a:p>
              <a:pPr marL="0" lvl="1">
                <a:lnSpc>
                  <a:spcPct val="95000"/>
                </a:lnSpc>
                <a:buClr>
                  <a:srgbClr val="000099"/>
                </a:buClr>
                <a:defRPr/>
              </a:pPr>
              <a:r>
                <a:rPr lang="en-US" altLang="zh-CN" sz="800" b="1" dirty="0">
                  <a:solidFill>
                    <a:srgbClr val="FFC000"/>
                  </a:solidFill>
                  <a:latin typeface="微软雅黑" panose="020B0503020204020204" pitchFamily="34" charset="-122"/>
                  <a:ea typeface="微软雅黑" panose="020B0503020204020204" pitchFamily="34" charset="-122"/>
                  <a:cs typeface="宋体" panose="02010600030101010101" pitchFamily="2" charset="-122"/>
                </a:rPr>
                <a:t>.</a:t>
              </a:r>
            </a:p>
            <a:p>
              <a:pPr marL="0" lvl="1">
                <a:lnSpc>
                  <a:spcPct val="95000"/>
                </a:lnSpc>
                <a:buClr>
                  <a:srgbClr val="000099"/>
                </a:buClr>
                <a:defRPr/>
              </a:pPr>
              <a:r>
                <a:rPr lang="en-US" altLang="zh-CN" sz="800" b="1" dirty="0">
                  <a:solidFill>
                    <a:srgbClr val="FFC000"/>
                  </a:solidFill>
                  <a:latin typeface="微软雅黑" panose="020B0503020204020204" pitchFamily="34" charset="-122"/>
                  <a:ea typeface="微软雅黑" panose="020B0503020204020204" pitchFamily="34" charset="-122"/>
                  <a:cs typeface="宋体" panose="02010600030101010101" pitchFamily="2" charset="-122"/>
                </a:rPr>
                <a:t>.</a:t>
              </a:r>
            </a:p>
            <a:p>
              <a:pPr marL="0" lvl="1">
                <a:lnSpc>
                  <a:spcPct val="95000"/>
                </a:lnSpc>
                <a:buClr>
                  <a:srgbClr val="000099"/>
                </a:buClr>
                <a:defRPr/>
              </a:pPr>
              <a:r>
                <a:rPr lang="en-US" altLang="zh-CN" sz="800" b="1" dirty="0">
                  <a:solidFill>
                    <a:srgbClr val="FFC000"/>
                  </a:solidFill>
                  <a:latin typeface="微软雅黑" panose="020B0503020204020204" pitchFamily="34" charset="-122"/>
                  <a:ea typeface="微软雅黑" panose="020B0503020204020204" pitchFamily="34" charset="-122"/>
                  <a:cs typeface="宋体" panose="02010600030101010101" pitchFamily="2" charset="-122"/>
                </a:rPr>
                <a:t>.</a:t>
              </a:r>
              <a:endParaRPr lang="zh-CN" altLang="en-US" sz="800" b="1" dirty="0">
                <a:solidFill>
                  <a:srgbClr val="FFC000"/>
                </a:solidFill>
                <a:latin typeface="微软雅黑" panose="020B0503020204020204" pitchFamily="34" charset="-122"/>
                <a:ea typeface="微软雅黑" panose="020B0503020204020204" pitchFamily="34" charset="-122"/>
                <a:cs typeface="宋体" panose="02010600030101010101" pitchFamily="2" charset="-122"/>
              </a:endParaRPr>
            </a:p>
          </p:txBody>
        </p:sp>
      </p:grpSp>
      <p:sp>
        <p:nvSpPr>
          <p:cNvPr id="28" name="文本框 27"/>
          <p:cNvSpPr txBox="1"/>
          <p:nvPr/>
        </p:nvSpPr>
        <p:spPr>
          <a:xfrm>
            <a:off x="642620" y="5589270"/>
            <a:ext cx="10926445" cy="953135"/>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这些底层的</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write</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函数，完成了向屏幕（打印机）等设备的输出控制指令，实现了显示功能，而这些控制指令是仅在特权态才可以执行的</a:t>
            </a:r>
          </a:p>
        </p:txBody>
      </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500" fill="hold"/>
                                        <p:tgtEl>
                                          <p:spTgt spid="28"/>
                                        </p:tgtEl>
                                        <p:attrNameLst>
                                          <p:attrName>ppt_x</p:attrName>
                                        </p:attrNameLst>
                                      </p:cBhvr>
                                      <p:tavLst>
                                        <p:tav tm="0">
                                          <p:val>
                                            <p:strVal val="#ppt_x"/>
                                          </p:val>
                                        </p:tav>
                                        <p:tav tm="100000">
                                          <p:val>
                                            <p:strVal val="#ppt_x"/>
                                          </p:val>
                                        </p:tav>
                                      </p:tavLst>
                                    </p:anim>
                                    <p:anim calcmode="lin" valueType="num">
                                      <p:cBhvr additive="base">
                                        <p:cTn id="21"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进程调度</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pic>
        <p:nvPicPr>
          <p:cNvPr id="30" name="图片 29"/>
          <p:cNvPicPr>
            <a:picLocks noChangeAspect="1"/>
          </p:cNvPicPr>
          <p:nvPr/>
        </p:nvPicPr>
        <p:blipFill>
          <a:blip r:embed="rId2"/>
          <a:stretch>
            <a:fillRect/>
          </a:stretch>
        </p:blipFill>
        <p:spPr>
          <a:xfrm>
            <a:off x="1918335" y="1573530"/>
            <a:ext cx="8355330" cy="4272915"/>
          </a:xfrm>
          <a:prstGeom prst="rect">
            <a:avLst/>
          </a:prstGeom>
          <a:solidFill>
            <a:schemeClr val="bg1"/>
          </a:solidFill>
        </p:spPr>
      </p:pic>
      <p:sp>
        <p:nvSpPr>
          <p:cNvPr id="31" name="文本框 30"/>
          <p:cNvSpPr txBox="1"/>
          <p:nvPr/>
        </p:nvSpPr>
        <p:spPr>
          <a:xfrm>
            <a:off x="8626053" y="4855066"/>
            <a:ext cx="1368152" cy="1200329"/>
          </a:xfrm>
          <a:prstGeom prst="rect">
            <a:avLst/>
          </a:prstGeom>
          <a:noFill/>
        </p:spPr>
        <p:txBody>
          <a:bodyPr wrap="square" rtlCol="0">
            <a:spAutoFit/>
          </a:bodyPr>
          <a:lstStyle/>
          <a:p>
            <a:r>
              <a:rPr lang="zh-CN" altLang="en-US" dirty="0"/>
              <a:t>因为调用了“外设控制”对应的函数所以被暂停</a:t>
            </a:r>
          </a:p>
        </p:txBody>
      </p:sp>
      <p:sp>
        <p:nvSpPr>
          <p:cNvPr id="32" name="文本框 31"/>
          <p:cNvSpPr txBox="1"/>
          <p:nvPr/>
        </p:nvSpPr>
        <p:spPr>
          <a:xfrm>
            <a:off x="2001317" y="4351010"/>
            <a:ext cx="1368152" cy="646331"/>
          </a:xfrm>
          <a:prstGeom prst="rect">
            <a:avLst/>
          </a:prstGeom>
          <a:noFill/>
        </p:spPr>
        <p:txBody>
          <a:bodyPr wrap="square" rtlCol="0">
            <a:spAutoFit/>
          </a:bodyPr>
          <a:lstStyle/>
          <a:p>
            <a:r>
              <a:rPr lang="zh-CN" altLang="en-US" dirty="0"/>
              <a:t>为什么选它来运行？</a:t>
            </a:r>
          </a:p>
        </p:txBody>
      </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进程状态：用于对系统中的进行分类管理</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6" name="内容占位符 2"/>
          <p:cNvSpPr>
            <a:spLocks noGrp="1"/>
          </p:cNvSpPr>
          <p:nvPr/>
        </p:nvSpPr>
        <p:spPr>
          <a:xfrm>
            <a:off x="633730" y="1663700"/>
            <a:ext cx="11010265" cy="4578350"/>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000000"/>
              </a:buClr>
              <a:buSzPct val="80000"/>
              <a:buFont typeface="Wingdings" panose="05000000000000000000" pitchFamily="2" charset="2"/>
              <a:buChar char="¢"/>
              <a:defRPr sz="2800">
                <a:solidFill>
                  <a:srgbClr val="003366"/>
                </a:solidFill>
                <a:latin typeface="Verdana" panose="020B0604030504040204" pitchFamily="34" charset="0"/>
                <a:ea typeface="+mn-ea"/>
                <a:cs typeface="+mn-ea"/>
              </a:defRPr>
            </a:lvl1pPr>
            <a:lvl2pPr marL="742950" indent="-285750" algn="l" rtl="0" eaLnBrk="0" fontAlgn="base" hangingPunct="0">
              <a:spcBef>
                <a:spcPct val="20000"/>
              </a:spcBef>
              <a:spcAft>
                <a:spcPct val="0"/>
              </a:spcAft>
              <a:buClr>
                <a:srgbClr val="C0C9F6"/>
              </a:buClr>
              <a:buSzPct val="80000"/>
              <a:buFont typeface="Wingdings" panose="05000000000000000000" pitchFamily="2" charset="2"/>
              <a:buChar char="l"/>
              <a:defRPr sz="2400">
                <a:solidFill>
                  <a:srgbClr val="000000"/>
                </a:solidFill>
                <a:latin typeface="Verdana" panose="020B0604030504040204" pitchFamily="34" charset="0"/>
              </a:defRPr>
            </a:lvl2pPr>
            <a:lvl3pPr marL="1143000" indent="-228600" algn="l" rtl="0" eaLnBrk="0" fontAlgn="base" hangingPunct="0">
              <a:spcBef>
                <a:spcPct val="20000"/>
              </a:spcBef>
              <a:spcAft>
                <a:spcPct val="0"/>
              </a:spcAft>
              <a:buClr>
                <a:srgbClr val="B2B2B2"/>
              </a:buClr>
              <a:buSzPct val="70000"/>
              <a:buFont typeface="Wingdings" panose="05000000000000000000" pitchFamily="2" charset="2"/>
              <a:buChar char="l"/>
              <a:defRPr sz="2400">
                <a:solidFill>
                  <a:srgbClr val="000000"/>
                </a:solidFill>
                <a:latin typeface="Verdana" panose="020B0604030504040204" pitchFamily="34" charset="0"/>
              </a:defRPr>
            </a:lvl3pPr>
            <a:lvl4pPr marL="1600200" indent="-228600" algn="l" rtl="0" eaLnBrk="0" fontAlgn="base" hangingPunct="0">
              <a:spcBef>
                <a:spcPct val="20000"/>
              </a:spcBef>
              <a:spcAft>
                <a:spcPct val="0"/>
              </a:spcAft>
              <a:buClr>
                <a:srgbClr val="000000"/>
              </a:buClr>
              <a:buSzPct val="60000"/>
              <a:buFont typeface="Wingdings" panose="05000000000000000000" pitchFamily="2" charset="2"/>
              <a:buChar char="l"/>
              <a:defRPr sz="2000">
                <a:solidFill>
                  <a:srgbClr val="000000"/>
                </a:solidFill>
                <a:latin typeface="Verdana" panose="020B0604030504040204" pitchFamily="34" charset="0"/>
              </a:defRPr>
            </a:lvl4pPr>
            <a:lvl5pPr marL="2057400" indent="-228600" algn="l" rtl="0" eaLnBrk="0" fontAlgn="base" hangingPunct="0">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5pPr>
            <a:lvl6pPr marL="25146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6pPr>
            <a:lvl7pPr marL="29718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7pPr>
            <a:lvl8pPr marL="34290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8pPr>
            <a:lvl9pPr marL="38862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9pPr>
          </a:lstStyle>
          <a:p>
            <a:pPr>
              <a:lnSpc>
                <a:spcPct val="80000"/>
              </a:lnSpc>
            </a:pPr>
            <a:r>
              <a:rPr lang="en-US" altLang="zh-CN" sz="2400" dirty="0">
                <a:ea typeface="宋体" panose="02010600030101010101" pitchFamily="2" charset="-122"/>
                <a:sym typeface="+mn-ea"/>
              </a:rPr>
              <a:t>Usage of process states</a:t>
            </a:r>
            <a:endParaRPr lang="en-US" altLang="zh-CN" sz="2400" dirty="0">
              <a:ea typeface="宋体" panose="02010600030101010101" pitchFamily="2" charset="-122"/>
            </a:endParaRPr>
          </a:p>
          <a:p>
            <a:pPr lvl="1">
              <a:lnSpc>
                <a:spcPct val="80000"/>
              </a:lnSpc>
            </a:pPr>
            <a:r>
              <a:rPr lang="en-US" altLang="zh-CN" sz="2400" dirty="0">
                <a:ea typeface="宋体" panose="02010600030101010101" pitchFamily="2" charset="-122"/>
                <a:sym typeface="+mn-ea"/>
              </a:rPr>
              <a:t>Indicate the situation of running procedure</a:t>
            </a:r>
            <a:endParaRPr lang="en-US" altLang="zh-CN" sz="2400" dirty="0">
              <a:ea typeface="宋体" panose="02010600030101010101" pitchFamily="2" charset="-122"/>
            </a:endParaRPr>
          </a:p>
          <a:p>
            <a:pPr>
              <a:lnSpc>
                <a:spcPct val="80000"/>
              </a:lnSpc>
            </a:pPr>
            <a:r>
              <a:rPr lang="en-US" altLang="zh-CN" sz="2400" dirty="0">
                <a:ea typeface="宋体" panose="02010600030101010101" pitchFamily="2" charset="-122"/>
                <a:sym typeface="+mn-ea"/>
              </a:rPr>
              <a:t>Basic states</a:t>
            </a:r>
            <a:endParaRPr lang="en-US" altLang="zh-CN" sz="2400" dirty="0">
              <a:ea typeface="宋体" panose="02010600030101010101" pitchFamily="2" charset="-122"/>
            </a:endParaRPr>
          </a:p>
          <a:p>
            <a:pPr lvl="1">
              <a:lnSpc>
                <a:spcPct val="80000"/>
              </a:lnSpc>
            </a:pPr>
            <a:r>
              <a:rPr lang="en-US" altLang="zh-CN" sz="2400" dirty="0">
                <a:ea typeface="宋体" panose="02010600030101010101" pitchFamily="2" charset="-122"/>
                <a:sym typeface="+mn-ea"/>
              </a:rPr>
              <a:t>Running: actually using the CPU in current instance</a:t>
            </a:r>
            <a:endParaRPr lang="en-US" altLang="zh-CN" sz="2400" dirty="0">
              <a:ea typeface="宋体" panose="02010600030101010101" pitchFamily="2" charset="-122"/>
            </a:endParaRPr>
          </a:p>
          <a:p>
            <a:pPr lvl="1">
              <a:lnSpc>
                <a:spcPct val="80000"/>
              </a:lnSpc>
            </a:pPr>
            <a:r>
              <a:rPr lang="en-US" altLang="zh-CN" sz="2400" dirty="0">
                <a:ea typeface="宋体" panose="02010600030101010101" pitchFamily="2" charset="-122"/>
                <a:sym typeface="+mn-ea"/>
              </a:rPr>
              <a:t>Ready: runnable and is waiting for  CPU </a:t>
            </a:r>
            <a:endParaRPr lang="en-US" altLang="zh-CN" sz="2400" dirty="0">
              <a:ea typeface="宋体" panose="02010600030101010101" pitchFamily="2" charset="-122"/>
            </a:endParaRPr>
          </a:p>
          <a:p>
            <a:pPr lvl="1">
              <a:lnSpc>
                <a:spcPct val="80000"/>
              </a:lnSpc>
            </a:pPr>
            <a:r>
              <a:rPr lang="en-US" altLang="zh-CN" sz="2400" dirty="0">
                <a:ea typeface="宋体" panose="02010600030101010101" pitchFamily="2" charset="-122"/>
                <a:sym typeface="+mn-ea"/>
              </a:rPr>
              <a:t>Blocked: unable to run until waiting some external event happens</a:t>
            </a:r>
            <a:endParaRPr lang="en-US" altLang="zh-CN" sz="2400" dirty="0">
              <a:ea typeface="宋体" panose="02010600030101010101" pitchFamily="2" charset="-122"/>
            </a:endParaRPr>
          </a:p>
          <a:p>
            <a:pPr>
              <a:lnSpc>
                <a:spcPct val="80000"/>
              </a:lnSpc>
            </a:pPr>
            <a:r>
              <a:rPr lang="en-US" altLang="zh-CN" sz="2400" dirty="0">
                <a:ea typeface="宋体" panose="02010600030101010101" pitchFamily="2" charset="-122"/>
                <a:sym typeface="+mn-ea"/>
              </a:rPr>
              <a:t>Other  states</a:t>
            </a:r>
            <a:endParaRPr lang="en-US" altLang="zh-CN" sz="2400" dirty="0">
              <a:ea typeface="宋体" panose="02010600030101010101" pitchFamily="2" charset="-122"/>
            </a:endParaRPr>
          </a:p>
          <a:p>
            <a:pPr lvl="1">
              <a:lnSpc>
                <a:spcPct val="80000"/>
              </a:lnSpc>
            </a:pPr>
            <a:r>
              <a:rPr lang="en-US" altLang="zh-CN" sz="2400" dirty="0">
                <a:ea typeface="宋体" panose="02010600030101010101" pitchFamily="2" charset="-122"/>
                <a:sym typeface="+mn-ea"/>
              </a:rPr>
              <a:t>New: </a:t>
            </a:r>
            <a:r>
              <a:rPr lang="en-US" altLang="zh-CN" sz="2400" dirty="0">
                <a:solidFill>
                  <a:srgbClr val="C00000"/>
                </a:solidFill>
                <a:ea typeface="宋体" panose="02010600030101010101" pitchFamily="2" charset="-122"/>
                <a:sym typeface="+mn-ea"/>
              </a:rPr>
              <a:t>data structure </a:t>
            </a:r>
            <a:r>
              <a:rPr lang="en-US" altLang="zh-CN" sz="2400" dirty="0">
                <a:ea typeface="宋体" panose="02010600030101010101" pitchFamily="2" charset="-122"/>
                <a:sym typeface="+mn-ea"/>
              </a:rPr>
              <a:t>of the process has been created, but the </a:t>
            </a:r>
            <a:r>
              <a:rPr lang="en-US" altLang="zh-CN" sz="2400" dirty="0">
                <a:solidFill>
                  <a:srgbClr val="C00000"/>
                </a:solidFill>
                <a:ea typeface="宋体" panose="02010600030101010101" pitchFamily="2" charset="-122"/>
                <a:sym typeface="+mn-ea"/>
              </a:rPr>
              <a:t>running image </a:t>
            </a:r>
            <a:r>
              <a:rPr lang="en-US" altLang="zh-CN" sz="2400" dirty="0">
                <a:ea typeface="宋体" panose="02010600030101010101" pitchFamily="2" charset="-122"/>
                <a:sym typeface="+mn-ea"/>
              </a:rPr>
              <a:t>is not ready</a:t>
            </a:r>
            <a:endParaRPr lang="en-US" altLang="zh-CN" sz="2400" dirty="0">
              <a:ea typeface="宋体" panose="02010600030101010101" pitchFamily="2" charset="-122"/>
            </a:endParaRPr>
          </a:p>
          <a:p>
            <a:pPr lvl="1">
              <a:lnSpc>
                <a:spcPct val="80000"/>
              </a:lnSpc>
            </a:pPr>
            <a:r>
              <a:rPr lang="en-US" altLang="zh-CN" sz="2400" dirty="0">
                <a:ea typeface="宋体" panose="02010600030101010101" pitchFamily="2" charset="-122"/>
                <a:sym typeface="+mn-ea"/>
              </a:rPr>
              <a:t>Exit: the process has finished all jobs, but the data structure has not been deleted</a:t>
            </a:r>
            <a:endParaRPr lang="en-US" altLang="zh-CN" sz="2400" dirty="0">
              <a:ea typeface="宋体" panose="02010600030101010101" pitchFamily="2" charset="-122"/>
            </a:endParaRPr>
          </a:p>
          <a:p>
            <a:pPr lvl="1">
              <a:lnSpc>
                <a:spcPct val="80000"/>
              </a:lnSpc>
            </a:pPr>
            <a:r>
              <a:rPr lang="en-US" altLang="zh-CN" sz="2400" dirty="0">
                <a:ea typeface="宋体" panose="02010600030101010101" pitchFamily="2" charset="-122"/>
                <a:sym typeface="+mn-ea"/>
              </a:rPr>
              <a:t>Suspend: the running image has been swapped to hard disk</a:t>
            </a:r>
            <a:endParaRPr lang="en-US" altLang="zh-CN" dirty="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3" presetClass="entr" presetSubtype="10" fill="hold" nodeType="after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 calcmode="lin" valueType="num">
                                      <p:cBhvr additive="base">
                                        <p:cTn id="1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3" presetClass="entr" presetSubtype="10" fill="hold" nodeType="after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blinds(horizontal)">
                                      <p:cBhvr>
                                        <p:cTn id="22" dur="500"/>
                                        <p:tgtEl>
                                          <p:spTgt spid="6">
                                            <p:txEl>
                                              <p:pRg st="3" end="3"/>
                                            </p:txEl>
                                          </p:spTgt>
                                        </p:tgtEl>
                                      </p:cBhvr>
                                    </p:animEffect>
                                  </p:childTnLst>
                                </p:cTn>
                              </p:par>
                            </p:childTnLst>
                          </p:cTn>
                        </p:par>
                        <p:par>
                          <p:cTn id="23" fill="hold">
                            <p:stCondLst>
                              <p:cond delay="1000"/>
                            </p:stCondLst>
                            <p:childTnLst>
                              <p:par>
                                <p:cTn id="24" presetID="3" presetClass="entr" presetSubtype="10" fill="hold" nodeType="after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blinds(horizontal)">
                                      <p:cBhvr>
                                        <p:cTn id="26" dur="500"/>
                                        <p:tgtEl>
                                          <p:spTgt spid="6">
                                            <p:txEl>
                                              <p:pRg st="4" end="4"/>
                                            </p:txEl>
                                          </p:spTgt>
                                        </p:tgtEl>
                                      </p:cBhvr>
                                    </p:animEffect>
                                  </p:childTnLst>
                                </p:cTn>
                              </p:par>
                            </p:childTnLst>
                          </p:cTn>
                        </p:par>
                        <p:par>
                          <p:cTn id="27" fill="hold">
                            <p:stCondLst>
                              <p:cond delay="1500"/>
                            </p:stCondLst>
                            <p:childTnLst>
                              <p:par>
                                <p:cTn id="28" presetID="3" presetClass="entr" presetSubtype="10" fill="hold" nodeType="after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blinds(horizontal)">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 calcmode="lin" valueType="num">
                                      <p:cBhvr additive="base">
                                        <p:cTn id="35"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par>
                          <p:cTn id="37" fill="hold">
                            <p:stCondLst>
                              <p:cond delay="500"/>
                            </p:stCondLst>
                            <p:childTnLst>
                              <p:par>
                                <p:cTn id="38" presetID="3" presetClass="entr" presetSubtype="10" fill="hold" nodeType="after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blinds(horizontal)">
                                      <p:cBhvr>
                                        <p:cTn id="40" dur="500"/>
                                        <p:tgtEl>
                                          <p:spTgt spid="6">
                                            <p:txEl>
                                              <p:pRg st="7" end="7"/>
                                            </p:txEl>
                                          </p:spTgt>
                                        </p:tgtEl>
                                      </p:cBhvr>
                                    </p:animEffect>
                                  </p:childTnLst>
                                </p:cTn>
                              </p:par>
                            </p:childTnLst>
                          </p:cTn>
                        </p:par>
                        <p:par>
                          <p:cTn id="41" fill="hold">
                            <p:stCondLst>
                              <p:cond delay="1000"/>
                            </p:stCondLst>
                            <p:childTnLst>
                              <p:par>
                                <p:cTn id="42" presetID="3" presetClass="entr" presetSubtype="10" fill="hold" nodeType="afterEffect">
                                  <p:stCondLst>
                                    <p:cond delay="0"/>
                                  </p:stCondLst>
                                  <p:childTnLst>
                                    <p:set>
                                      <p:cBhvr>
                                        <p:cTn id="43" dur="1" fill="hold">
                                          <p:stCondLst>
                                            <p:cond delay="0"/>
                                          </p:stCondLst>
                                        </p:cTn>
                                        <p:tgtEl>
                                          <p:spTgt spid="6">
                                            <p:txEl>
                                              <p:pRg st="8" end="8"/>
                                            </p:txEl>
                                          </p:spTgt>
                                        </p:tgtEl>
                                        <p:attrNameLst>
                                          <p:attrName>style.visibility</p:attrName>
                                        </p:attrNameLst>
                                      </p:cBhvr>
                                      <p:to>
                                        <p:strVal val="visible"/>
                                      </p:to>
                                    </p:set>
                                    <p:animEffect transition="in" filter="blinds(horizontal)">
                                      <p:cBhvr>
                                        <p:cTn id="44" dur="500"/>
                                        <p:tgtEl>
                                          <p:spTgt spid="6">
                                            <p:txEl>
                                              <p:pRg st="8" end="8"/>
                                            </p:txEl>
                                          </p:spTgt>
                                        </p:tgtEl>
                                      </p:cBhvr>
                                    </p:animEffect>
                                  </p:childTnLst>
                                </p:cTn>
                              </p:par>
                            </p:childTnLst>
                          </p:cTn>
                        </p:par>
                        <p:par>
                          <p:cTn id="45" fill="hold">
                            <p:stCondLst>
                              <p:cond delay="1500"/>
                            </p:stCondLst>
                            <p:childTnLst>
                              <p:par>
                                <p:cTn id="46" presetID="3" presetClass="entr" presetSubtype="10" fill="hold" nodeType="afterEffect">
                                  <p:stCondLst>
                                    <p:cond delay="0"/>
                                  </p:stCondLst>
                                  <p:childTnLst>
                                    <p:set>
                                      <p:cBhvr>
                                        <p:cTn id="47" dur="1" fill="hold">
                                          <p:stCondLst>
                                            <p:cond delay="0"/>
                                          </p:stCondLst>
                                        </p:cTn>
                                        <p:tgtEl>
                                          <p:spTgt spid="6">
                                            <p:txEl>
                                              <p:pRg st="9" end="9"/>
                                            </p:txEl>
                                          </p:spTgt>
                                        </p:tgtEl>
                                        <p:attrNameLst>
                                          <p:attrName>style.visibility</p:attrName>
                                        </p:attrNameLst>
                                      </p:cBhvr>
                                      <p:to>
                                        <p:strVal val="visible"/>
                                      </p:to>
                                    </p:set>
                                    <p:animEffect transition="in" filter="blinds(horizontal)">
                                      <p:cBhvr>
                                        <p:cTn id="48"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3600" dirty="0">
                <a:latin typeface="微软雅黑" panose="020B0503020204020204" pitchFamily="34" charset="-122"/>
                <a:ea typeface="微软雅黑" panose="020B0503020204020204" pitchFamily="34" charset="-122"/>
              </a:rPr>
              <a:t>3</a:t>
            </a:r>
            <a:r>
              <a:rPr lang="zh-CN" altLang="en-US" sz="3600" dirty="0">
                <a:latin typeface="微软雅黑" panose="020B0503020204020204" pitchFamily="34" charset="-122"/>
                <a:ea typeface="微软雅黑" panose="020B0503020204020204" pitchFamily="34" charset="-122"/>
              </a:rPr>
              <a:t>状态模型</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8" name="Oval 3"/>
          <p:cNvSpPr>
            <a:spLocks noChangeArrowheads="1"/>
          </p:cNvSpPr>
          <p:nvPr/>
        </p:nvSpPr>
        <p:spPr bwMode="auto">
          <a:xfrm>
            <a:off x="5188268" y="1985328"/>
            <a:ext cx="1871662" cy="574675"/>
          </a:xfrm>
          <a:prstGeom prst="ellipse">
            <a:avLst/>
          </a:prstGeom>
          <a:solidFill>
            <a:schemeClr val="accent1"/>
          </a:solidFill>
          <a:ln w="9525">
            <a:solidFill>
              <a:srgbClr val="000000"/>
            </a:solidFill>
            <a:round/>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lang="en-US" altLang="zh-CN" sz="2000" b="1">
                <a:solidFill>
                  <a:schemeClr val="tx1"/>
                </a:solidFill>
              </a:rPr>
              <a:t>Running</a:t>
            </a:r>
            <a:endParaRPr lang="zh-CN" altLang="en-US" sz="2000" b="1">
              <a:solidFill>
                <a:schemeClr val="tx1"/>
              </a:solidFill>
            </a:endParaRPr>
          </a:p>
        </p:txBody>
      </p:sp>
      <p:sp>
        <p:nvSpPr>
          <p:cNvPr id="9" name="Oval 4"/>
          <p:cNvSpPr>
            <a:spLocks noChangeArrowheads="1"/>
          </p:cNvSpPr>
          <p:nvPr/>
        </p:nvSpPr>
        <p:spPr bwMode="auto">
          <a:xfrm>
            <a:off x="3603943" y="4072890"/>
            <a:ext cx="1871662" cy="574675"/>
          </a:xfrm>
          <a:prstGeom prst="ellipse">
            <a:avLst/>
          </a:prstGeom>
          <a:solidFill>
            <a:schemeClr val="accent1"/>
          </a:solidFill>
          <a:ln w="9525">
            <a:solidFill>
              <a:srgbClr val="000000"/>
            </a:solidFill>
            <a:round/>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lang="en-US" altLang="zh-CN" sz="2000" b="1">
                <a:solidFill>
                  <a:schemeClr val="tx1"/>
                </a:solidFill>
              </a:rPr>
              <a:t>Blocked</a:t>
            </a:r>
            <a:endParaRPr lang="zh-CN" altLang="en-US" sz="2000" b="1">
              <a:solidFill>
                <a:schemeClr val="tx1"/>
              </a:solidFill>
            </a:endParaRPr>
          </a:p>
        </p:txBody>
      </p:sp>
      <p:sp>
        <p:nvSpPr>
          <p:cNvPr id="10" name="Oval 5"/>
          <p:cNvSpPr>
            <a:spLocks noChangeArrowheads="1"/>
          </p:cNvSpPr>
          <p:nvPr/>
        </p:nvSpPr>
        <p:spPr bwMode="auto">
          <a:xfrm>
            <a:off x="7132955" y="4072890"/>
            <a:ext cx="1871663" cy="574675"/>
          </a:xfrm>
          <a:prstGeom prst="ellipse">
            <a:avLst/>
          </a:prstGeom>
          <a:solidFill>
            <a:schemeClr val="accent1"/>
          </a:solidFill>
          <a:ln w="9525">
            <a:solidFill>
              <a:srgbClr val="000000"/>
            </a:solidFill>
            <a:round/>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lang="en-US" altLang="zh-CN" sz="2000" b="1">
                <a:solidFill>
                  <a:schemeClr val="tx1"/>
                </a:solidFill>
              </a:rPr>
              <a:t>Ready</a:t>
            </a:r>
            <a:endParaRPr lang="zh-CN" altLang="en-US" sz="2000" b="1">
              <a:solidFill>
                <a:schemeClr val="tx1"/>
              </a:solidFill>
            </a:endParaRPr>
          </a:p>
        </p:txBody>
      </p:sp>
      <p:sp>
        <p:nvSpPr>
          <p:cNvPr id="11" name="Line 6"/>
          <p:cNvSpPr>
            <a:spLocks noChangeShapeType="1"/>
          </p:cNvSpPr>
          <p:nvPr/>
        </p:nvSpPr>
        <p:spPr bwMode="auto">
          <a:xfrm flipH="1">
            <a:off x="4469130" y="2560003"/>
            <a:ext cx="1008063" cy="1441450"/>
          </a:xfrm>
          <a:prstGeom prst="line">
            <a:avLst/>
          </a:prstGeom>
          <a:noFill/>
          <a:ln w="9525">
            <a:solidFill>
              <a:srgbClr val="8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 name="Line 7"/>
          <p:cNvSpPr>
            <a:spLocks noChangeShapeType="1"/>
          </p:cNvSpPr>
          <p:nvPr/>
        </p:nvSpPr>
        <p:spPr bwMode="auto">
          <a:xfrm>
            <a:off x="6988493" y="2417128"/>
            <a:ext cx="1223962" cy="1511300"/>
          </a:xfrm>
          <a:prstGeom prst="line">
            <a:avLst/>
          </a:prstGeom>
          <a:noFill/>
          <a:ln w="9525">
            <a:solidFill>
              <a:srgbClr val="8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 name="Line 8"/>
          <p:cNvSpPr>
            <a:spLocks noChangeShapeType="1"/>
          </p:cNvSpPr>
          <p:nvPr/>
        </p:nvSpPr>
        <p:spPr bwMode="auto">
          <a:xfrm flipV="1">
            <a:off x="5548630" y="4360228"/>
            <a:ext cx="1439863" cy="0"/>
          </a:xfrm>
          <a:prstGeom prst="line">
            <a:avLst/>
          </a:prstGeom>
          <a:noFill/>
          <a:ln w="9525">
            <a:solidFill>
              <a:srgbClr val="8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 name="Line 9"/>
          <p:cNvSpPr>
            <a:spLocks noChangeShapeType="1"/>
          </p:cNvSpPr>
          <p:nvPr/>
        </p:nvSpPr>
        <p:spPr bwMode="auto">
          <a:xfrm flipH="1" flipV="1">
            <a:off x="6772593" y="2633028"/>
            <a:ext cx="936625" cy="1368425"/>
          </a:xfrm>
          <a:prstGeom prst="line">
            <a:avLst/>
          </a:prstGeom>
          <a:noFill/>
          <a:ln w="9525">
            <a:solidFill>
              <a:srgbClr val="8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 name="AutoShape 10"/>
          <p:cNvSpPr>
            <a:spLocks noChangeArrowheads="1"/>
          </p:cNvSpPr>
          <p:nvPr/>
        </p:nvSpPr>
        <p:spPr bwMode="auto">
          <a:xfrm>
            <a:off x="4939030" y="4985703"/>
            <a:ext cx="2465388" cy="1071562"/>
          </a:xfrm>
          <a:prstGeom prst="cloudCallout">
            <a:avLst>
              <a:gd name="adj1" fmla="val 14441"/>
              <a:gd name="adj2" fmla="val -99940"/>
            </a:avLst>
          </a:prstGeom>
          <a:noFill/>
          <a:ln w="9525">
            <a:solidFill>
              <a:srgbClr val="000000"/>
            </a:solidFill>
            <a:round/>
          </a:ln>
          <a:effectLst/>
        </p:spPr>
        <p:txBody>
          <a:bodyPr/>
          <a:lstStyle/>
          <a:p>
            <a:pPr algn="ctr">
              <a:lnSpc>
                <a:spcPct val="80000"/>
              </a:lnSpc>
              <a:spcBef>
                <a:spcPct val="20000"/>
              </a:spcBef>
              <a:buSzPct val="80000"/>
              <a:buFont typeface="Wingdings" panose="05000000000000000000" pitchFamily="2" charset="2"/>
              <a:buNone/>
              <a:defRPr/>
            </a:pPr>
            <a:r>
              <a:rPr lang="en-US" altLang="zh-CN" b="1" dirty="0">
                <a:solidFill>
                  <a:srgbClr val="9C4E00"/>
                </a:solidFill>
                <a:effectLst>
                  <a:outerShdw blurRad="38100" dist="38100" dir="2700000" algn="tl">
                    <a:srgbClr val="C0C0C0"/>
                  </a:outerShdw>
                </a:effectLst>
                <a:latin typeface="宋体" panose="02010600030101010101" pitchFamily="2" charset="-122"/>
              </a:rPr>
              <a:t>The process is ready to run</a:t>
            </a:r>
            <a:endParaRPr lang="zh-CN" altLang="en-US" b="1" dirty="0">
              <a:solidFill>
                <a:srgbClr val="9C4E00"/>
              </a:solidFill>
              <a:effectLst>
                <a:outerShdw blurRad="38100" dist="38100" dir="2700000" algn="tl">
                  <a:srgbClr val="C0C0C0"/>
                </a:outerShdw>
              </a:effectLst>
              <a:latin typeface="宋体" panose="02010600030101010101" pitchFamily="2" charset="-122"/>
            </a:endParaRPr>
          </a:p>
        </p:txBody>
      </p:sp>
      <p:sp>
        <p:nvSpPr>
          <p:cNvPr id="16" name="AutoShape 11"/>
          <p:cNvSpPr>
            <a:spLocks noChangeArrowheads="1"/>
          </p:cNvSpPr>
          <p:nvPr/>
        </p:nvSpPr>
        <p:spPr bwMode="auto">
          <a:xfrm>
            <a:off x="2510155" y="2344103"/>
            <a:ext cx="2286000" cy="1141412"/>
          </a:xfrm>
          <a:prstGeom prst="wedgeEllipseCallout">
            <a:avLst>
              <a:gd name="adj1" fmla="val 55824"/>
              <a:gd name="adj2" fmla="val 34903"/>
            </a:avLst>
          </a:prstGeom>
          <a:noFill/>
          <a:ln w="9525">
            <a:solidFill>
              <a:srgbClr val="000000"/>
            </a:solidFill>
            <a:miter lim="800000"/>
          </a:ln>
          <a:effectLst/>
        </p:spPr>
        <p:txBody>
          <a:bodyPr/>
          <a:lstStyle/>
          <a:p>
            <a:pPr>
              <a:lnSpc>
                <a:spcPct val="80000"/>
              </a:lnSpc>
              <a:spcBef>
                <a:spcPct val="20000"/>
              </a:spcBef>
              <a:buSzPct val="80000"/>
              <a:buFont typeface="Wingdings" panose="05000000000000000000" pitchFamily="2" charset="2"/>
              <a:buNone/>
              <a:defRPr/>
            </a:pPr>
            <a:r>
              <a:rPr lang="en-US" altLang="zh-CN" b="1" dirty="0">
                <a:solidFill>
                  <a:srgbClr val="9C4E00"/>
                </a:solidFill>
                <a:effectLst>
                  <a:outerShdw blurRad="38100" dist="38100" dir="2700000" algn="tl">
                    <a:srgbClr val="C0C0C0"/>
                  </a:outerShdw>
                </a:effectLst>
                <a:latin typeface="宋体" panose="02010600030101010101" pitchFamily="2" charset="-122"/>
              </a:rPr>
              <a:t>Paused for external event</a:t>
            </a:r>
            <a:endParaRPr lang="zh-CN" altLang="en-US" b="1" dirty="0">
              <a:solidFill>
                <a:srgbClr val="9C4E00"/>
              </a:solidFill>
              <a:effectLst>
                <a:outerShdw blurRad="38100" dist="38100" dir="2700000" algn="tl">
                  <a:srgbClr val="C0C0C0"/>
                </a:outerShdw>
              </a:effectLst>
              <a:latin typeface="宋体" panose="02010600030101010101" pitchFamily="2" charset="-122"/>
            </a:endParaRPr>
          </a:p>
          <a:p>
            <a:pPr algn="ctr">
              <a:lnSpc>
                <a:spcPct val="80000"/>
              </a:lnSpc>
              <a:spcBef>
                <a:spcPct val="20000"/>
              </a:spcBef>
              <a:buSzPct val="80000"/>
              <a:buFont typeface="Wingdings" panose="05000000000000000000" pitchFamily="2" charset="2"/>
              <a:buChar char="•"/>
              <a:defRPr/>
            </a:pPr>
            <a:endParaRPr lang="en-US" altLang="zh-CN" dirty="0">
              <a:latin typeface="宋体" panose="02010600030101010101" pitchFamily="2" charset="-122"/>
            </a:endParaRPr>
          </a:p>
        </p:txBody>
      </p:sp>
      <p:sp>
        <p:nvSpPr>
          <p:cNvPr id="17" name="AutoShape 12"/>
          <p:cNvSpPr>
            <a:spLocks noChangeArrowheads="1"/>
          </p:cNvSpPr>
          <p:nvPr/>
        </p:nvSpPr>
        <p:spPr bwMode="auto">
          <a:xfrm>
            <a:off x="8212455" y="2699703"/>
            <a:ext cx="2084388" cy="857250"/>
          </a:xfrm>
          <a:prstGeom prst="wedgeRoundRectCallout">
            <a:avLst>
              <a:gd name="adj1" fmla="val -86592"/>
              <a:gd name="adj2" fmla="val 43862"/>
              <a:gd name="adj3" fmla="val 16667"/>
            </a:avLst>
          </a:prstGeom>
          <a:noFill/>
          <a:ln w="9525">
            <a:solidFill>
              <a:srgbClr val="000000"/>
            </a:solidFill>
            <a:miter lim="800000"/>
          </a:ln>
          <a:effectLst/>
        </p:spPr>
        <p:txBody>
          <a:bodyPr/>
          <a:lstStyle/>
          <a:p>
            <a:pPr>
              <a:lnSpc>
                <a:spcPct val="80000"/>
              </a:lnSpc>
              <a:spcBef>
                <a:spcPct val="20000"/>
              </a:spcBef>
              <a:buSzPct val="80000"/>
              <a:buFont typeface="Wingdings" panose="05000000000000000000" pitchFamily="2" charset="2"/>
              <a:buNone/>
              <a:defRPr/>
            </a:pPr>
            <a:r>
              <a:rPr lang="en-US" altLang="zh-CN" b="1" dirty="0">
                <a:solidFill>
                  <a:srgbClr val="9C4E00"/>
                </a:solidFill>
                <a:effectLst>
                  <a:outerShdw blurRad="38100" dist="38100" dir="2700000" algn="tl">
                    <a:srgbClr val="C0C0C0"/>
                  </a:outerShdw>
                </a:effectLst>
                <a:latin typeface="宋体" panose="02010600030101010101" pitchFamily="2" charset="-122"/>
              </a:rPr>
              <a:t>OS is in charge of process scheduling</a:t>
            </a:r>
            <a:endParaRPr lang="zh-CN" altLang="en-US" b="1" dirty="0">
              <a:solidFill>
                <a:srgbClr val="9C4E00"/>
              </a:solidFill>
              <a:effectLst>
                <a:outerShdw blurRad="38100" dist="38100" dir="2700000" algn="tl">
                  <a:srgbClr val="C0C0C0"/>
                </a:outerShdw>
              </a:effectLst>
              <a:latin typeface="宋体" panose="02010600030101010101" pitchFamily="2" charset="-122"/>
            </a:endParaRPr>
          </a:p>
        </p:txBody>
      </p:sp>
      <p:sp>
        <p:nvSpPr>
          <p:cNvPr id="18" name="Line 14"/>
          <p:cNvSpPr>
            <a:spLocks noChangeShapeType="1"/>
          </p:cNvSpPr>
          <p:nvPr/>
        </p:nvSpPr>
        <p:spPr bwMode="auto">
          <a:xfrm flipV="1">
            <a:off x="4827905" y="2633028"/>
            <a:ext cx="936625" cy="1368425"/>
          </a:xfrm>
          <a:prstGeom prst="line">
            <a:avLst/>
          </a:prstGeom>
          <a:noFill/>
          <a:ln w="28575">
            <a:solidFill>
              <a:srgbClr val="000000"/>
            </a:solidFill>
            <a:prstDash val="lgDashDot"/>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 name="Line 15"/>
          <p:cNvSpPr>
            <a:spLocks noChangeShapeType="1"/>
          </p:cNvSpPr>
          <p:nvPr/>
        </p:nvSpPr>
        <p:spPr bwMode="auto">
          <a:xfrm flipH="1" flipV="1">
            <a:off x="5477193" y="4217353"/>
            <a:ext cx="1584325" cy="0"/>
          </a:xfrm>
          <a:prstGeom prst="line">
            <a:avLst/>
          </a:prstGeom>
          <a:noFill/>
          <a:ln w="28575">
            <a:solidFill>
              <a:srgbClr val="000000"/>
            </a:solidFill>
            <a:prstDash val="lgDashDot"/>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 name="Text Box 16"/>
          <p:cNvSpPr txBox="1">
            <a:spLocks noChangeArrowheads="1"/>
          </p:cNvSpPr>
          <p:nvPr/>
        </p:nvSpPr>
        <p:spPr bwMode="auto">
          <a:xfrm>
            <a:off x="5332730" y="3425190"/>
            <a:ext cx="5032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nSpc>
                <a:spcPct val="80000"/>
              </a:lnSpc>
              <a:buClrTx/>
              <a:buFont typeface="Wingdings" panose="05000000000000000000" pitchFamily="2" charset="2"/>
              <a:buNone/>
            </a:pPr>
            <a:r>
              <a:rPr lang="zh-CN" altLang="en-US" sz="3600" b="1">
                <a:solidFill>
                  <a:srgbClr val="000000"/>
                </a:solidFill>
              </a:rPr>
              <a:t>？</a:t>
            </a:r>
          </a:p>
        </p:txBody>
      </p:sp>
      <p:sp>
        <p:nvSpPr>
          <p:cNvPr id="21" name="文本框 20"/>
          <p:cNvSpPr txBox="1"/>
          <p:nvPr/>
        </p:nvSpPr>
        <p:spPr>
          <a:xfrm>
            <a:off x="7709218" y="5285715"/>
            <a:ext cx="2692400" cy="646331"/>
          </a:xfrm>
          <a:prstGeom prst="rect">
            <a:avLst/>
          </a:prstGeom>
          <a:noFill/>
        </p:spPr>
        <p:txBody>
          <a:bodyPr wrap="square" rtlCol="0">
            <a:spAutoFit/>
          </a:bodyPr>
          <a:lstStyle/>
          <a:p>
            <a:r>
              <a:rPr lang="zh-CN" altLang="en-US" dirty="0"/>
              <a:t>划分进程的状态，以确定谁可以运行</a:t>
            </a:r>
          </a:p>
        </p:txBody>
      </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out)">
                                      <p:cBhvr>
                                        <p:cTn id="7" dur="500"/>
                                        <p:tgtEl>
                                          <p:spTgt spid="8"/>
                                        </p:tgtEl>
                                      </p:cBhvr>
                                    </p:animEffect>
                                  </p:childTnLst>
                                </p:cTn>
                              </p:par>
                            </p:childTnLst>
                          </p:cTn>
                        </p:par>
                        <p:par>
                          <p:cTn id="8" fill="hold">
                            <p:stCondLst>
                              <p:cond delay="500"/>
                            </p:stCondLst>
                            <p:childTnLst>
                              <p:par>
                                <p:cTn id="9" presetID="4" presetClass="entr" presetSubtype="32"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ox(out)">
                                      <p:cBhvr>
                                        <p:cTn id="11" dur="500"/>
                                        <p:tgtEl>
                                          <p:spTgt spid="9"/>
                                        </p:tgtEl>
                                      </p:cBhvr>
                                    </p:animEffect>
                                  </p:childTnLst>
                                </p:cTn>
                              </p:par>
                            </p:childTnLst>
                          </p:cTn>
                        </p:par>
                        <p:par>
                          <p:cTn id="12" fill="hold">
                            <p:stCondLst>
                              <p:cond delay="1000"/>
                            </p:stCondLst>
                            <p:childTnLst>
                              <p:par>
                                <p:cTn id="13" presetID="4" presetClass="entr" presetSubtype="32"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ox(ou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12"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strips(downLeft)">
                                      <p:cBhvr>
                                        <p:cTn id="20" dur="500"/>
                                        <p:tgtEl>
                                          <p:spTgt spid="11"/>
                                        </p:tgtEl>
                                      </p:cBhvr>
                                    </p:animEffect>
                                  </p:childTnLst>
                                </p:cTn>
                              </p:par>
                            </p:childTnLst>
                          </p:cTn>
                        </p:par>
                        <p:par>
                          <p:cTn id="21" fill="hold">
                            <p:stCondLst>
                              <p:cond delay="500"/>
                            </p:stCondLst>
                            <p:childTnLst>
                              <p:par>
                                <p:cTn id="22" presetID="9" presetClass="entr" presetSubtype="0"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dissolv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8" presetClass="entr" presetSubtype="3"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strips(upRight)">
                                      <p:cBhvr>
                                        <p:cTn id="29" dur="500"/>
                                        <p:tgtEl>
                                          <p:spTgt spid="7"/>
                                        </p:tgtEl>
                                      </p:cBhvr>
                                    </p:animEffect>
                                  </p:childTnLst>
                                </p:cTn>
                              </p:par>
                            </p:childTnLst>
                          </p:cTn>
                        </p:par>
                        <p:par>
                          <p:cTn id="30" fill="hold">
                            <p:stCondLst>
                              <p:cond delay="500"/>
                            </p:stCondLst>
                            <p:childTnLst>
                              <p:par>
                                <p:cTn id="31" presetID="9" presetClass="entr" presetSubtype="0"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dissolv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8" presetClass="entr" presetSubtype="9"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strips(upLeft)">
                                      <p:cBhvr>
                                        <p:cTn id="38" dur="500"/>
                                        <p:tgtEl>
                                          <p:spTgt spid="14"/>
                                        </p:tgtEl>
                                      </p:cBhvr>
                                    </p:animEffect>
                                  </p:childTnLst>
                                </p:cTn>
                              </p:par>
                            </p:childTnLst>
                          </p:cTn>
                        </p:par>
                        <p:par>
                          <p:cTn id="39" fill="hold">
                            <p:stCondLst>
                              <p:cond delay="500"/>
                            </p:stCondLst>
                            <p:childTnLst>
                              <p:par>
                                <p:cTn id="40" presetID="18" presetClass="entr" presetSubtype="6" fill="hold" nodeType="after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strips(downRight)">
                                      <p:cBhvr>
                                        <p:cTn id="42" dur="500"/>
                                        <p:tgtEl>
                                          <p:spTgt spid="5"/>
                                        </p:tgtEl>
                                      </p:cBhvr>
                                    </p:animEffect>
                                  </p:childTnLst>
                                </p:cTn>
                              </p:par>
                            </p:childTnLst>
                          </p:cTn>
                        </p:par>
                        <p:par>
                          <p:cTn id="43" fill="hold">
                            <p:stCondLst>
                              <p:cond delay="1000"/>
                            </p:stCondLst>
                            <p:childTnLst>
                              <p:par>
                                <p:cTn id="44" presetID="9" presetClass="entr" presetSubtype="0"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dissolve">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18" presetClass="entr" presetSubtype="12" fill="hold"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strips(downLeft)">
                                      <p:cBhvr>
                                        <p:cTn id="51" dur="500"/>
                                        <p:tgtEl>
                                          <p:spTgt spid="18"/>
                                        </p:tgtEl>
                                      </p:cBhvr>
                                    </p:animEffect>
                                  </p:childTnLst>
                                </p:cTn>
                              </p:par>
                            </p:childTnLst>
                          </p:cTn>
                        </p:par>
                        <p:par>
                          <p:cTn id="52" fill="hold">
                            <p:stCondLst>
                              <p:cond delay="500"/>
                            </p:stCondLst>
                            <p:childTnLst>
                              <p:par>
                                <p:cTn id="53" presetID="18" presetClass="entr" presetSubtype="12" fill="hold"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strips(downLeft)">
                                      <p:cBhvr>
                                        <p:cTn id="55" dur="500"/>
                                        <p:tgtEl>
                                          <p:spTgt spid="19"/>
                                        </p:tgtEl>
                                      </p:cBhvr>
                                    </p:animEffect>
                                  </p:childTnLst>
                                </p:cTn>
                              </p:par>
                            </p:childTnLst>
                          </p:cTn>
                        </p:par>
                        <p:par>
                          <p:cTn id="56" fill="hold">
                            <p:stCondLst>
                              <p:cond delay="1000"/>
                            </p:stCondLst>
                            <p:childTnLst>
                              <p:par>
                                <p:cTn id="57" presetID="20" presetClass="entr" presetSubtype="0" fill="hold" grpId="0"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edge">
                                      <p:cBhvr>
                                        <p:cTn id="59"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0" grpId="0" bldLvl="0" animBg="1"/>
      <p:bldP spid="15" grpId="0" bldLvl="0" animBg="1"/>
      <p:bldP spid="16" grpId="0" bldLvl="0" animBg="1"/>
      <p:bldP spid="17" grpId="0" bldLvl="0" animBg="1"/>
      <p:bldP spid="2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3600" dirty="0">
                <a:latin typeface="微软雅黑" panose="020B0503020204020204" pitchFamily="34" charset="-122"/>
                <a:ea typeface="微软雅黑" panose="020B0503020204020204" pitchFamily="34" charset="-122"/>
              </a:rPr>
              <a:t>5</a:t>
            </a:r>
            <a:r>
              <a:rPr lang="zh-CN" altLang="en-US" sz="3600" dirty="0">
                <a:latin typeface="微软雅黑" panose="020B0503020204020204" pitchFamily="34" charset="-122"/>
                <a:ea typeface="微软雅黑" panose="020B0503020204020204" pitchFamily="34" charset="-122"/>
              </a:rPr>
              <a:t>状态模型</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pic>
        <p:nvPicPr>
          <p:cNvPr id="6" name="Picture 6" descr="process_states_trsnsmit"/>
          <p:cNvPicPr>
            <a:picLocks noChangeAspect="1" noChangeArrowheads="1"/>
          </p:cNvPicPr>
          <p:nvPr/>
        </p:nvPicPr>
        <p:blipFill>
          <a:blip r:embed="rId2" cstate="print">
            <a:extLst>
              <a:ext uri="{28A0092B-C50C-407E-A947-70E740481C1C}">
                <a14:useLocalDpi xmlns:a14="http://schemas.microsoft.com/office/drawing/2010/main" val="0"/>
              </a:ext>
            </a:extLst>
          </a:blip>
          <a:srcRect l="8290" t="9944" b="35536"/>
          <a:stretch>
            <a:fillRect/>
          </a:stretch>
        </p:blipFill>
        <p:spPr bwMode="auto">
          <a:xfrm>
            <a:off x="1489075" y="1795780"/>
            <a:ext cx="9475470" cy="422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五状态进程模型</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11" name="组合 10"/>
          <p:cNvGrpSpPr/>
          <p:nvPr/>
        </p:nvGrpSpPr>
        <p:grpSpPr>
          <a:xfrm>
            <a:off x="935946" y="2484579"/>
            <a:ext cx="4062009" cy="3304311"/>
            <a:chOff x="107504" y="1627328"/>
            <a:chExt cx="4062009" cy="3304311"/>
          </a:xfrm>
        </p:grpSpPr>
        <p:sp>
          <p:nvSpPr>
            <p:cNvPr id="14" name="弧形 13"/>
            <p:cNvSpPr/>
            <p:nvPr/>
          </p:nvSpPr>
          <p:spPr>
            <a:xfrm rot="18840000">
              <a:off x="1376818" y="3383517"/>
              <a:ext cx="1523237" cy="1573007"/>
            </a:xfrm>
            <a:prstGeom prst="arc">
              <a:avLst/>
            </a:prstGeom>
            <a:ln w="38100">
              <a:solidFill>
                <a:srgbClr val="11576A"/>
              </a:solidFill>
              <a:headEnd type="none"/>
              <a:tailEnd type="triangle"/>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5" name="组合 14"/>
            <p:cNvGrpSpPr/>
            <p:nvPr/>
          </p:nvGrpSpPr>
          <p:grpSpPr>
            <a:xfrm>
              <a:off x="107504" y="1627328"/>
              <a:ext cx="4062009" cy="2950417"/>
              <a:chOff x="368908" y="1667425"/>
              <a:chExt cx="4062009" cy="2950417"/>
            </a:xfrm>
          </p:grpSpPr>
          <p:grpSp>
            <p:nvGrpSpPr>
              <p:cNvPr id="16" name="组合 15"/>
              <p:cNvGrpSpPr/>
              <p:nvPr/>
            </p:nvGrpSpPr>
            <p:grpSpPr>
              <a:xfrm>
                <a:off x="1043608" y="2025732"/>
                <a:ext cx="3008403" cy="2592110"/>
                <a:chOff x="4572000" y="1275606"/>
                <a:chExt cx="3008403" cy="2592110"/>
              </a:xfrm>
            </p:grpSpPr>
            <p:grpSp>
              <p:nvGrpSpPr>
                <p:cNvPr id="17" name="组合 16"/>
                <p:cNvGrpSpPr/>
                <p:nvPr/>
              </p:nvGrpSpPr>
              <p:grpSpPr>
                <a:xfrm>
                  <a:off x="4572000" y="1275606"/>
                  <a:ext cx="1280211" cy="640662"/>
                  <a:chOff x="5004048" y="1347614"/>
                  <a:chExt cx="1280211" cy="640662"/>
                </a:xfrm>
              </p:grpSpPr>
              <p:sp>
                <p:nvSpPr>
                  <p:cNvPr id="18" name="椭圆 17"/>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创 建</a:t>
                    </a:r>
                  </a:p>
                </p:txBody>
              </p:sp>
            </p:grpSp>
            <p:grpSp>
              <p:nvGrpSpPr>
                <p:cNvPr id="20" name="组合 19"/>
                <p:cNvGrpSpPr/>
                <p:nvPr/>
              </p:nvGrpSpPr>
              <p:grpSpPr>
                <a:xfrm>
                  <a:off x="4572000" y="2274265"/>
                  <a:ext cx="1280211" cy="640662"/>
                  <a:chOff x="5004048" y="1347614"/>
                  <a:chExt cx="1280211" cy="640662"/>
                </a:xfrm>
              </p:grpSpPr>
              <p:sp>
                <p:nvSpPr>
                  <p:cNvPr id="21" name="椭圆 20"/>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就 绪</a:t>
                    </a:r>
                  </a:p>
                </p:txBody>
              </p:sp>
            </p:grpSp>
            <p:grpSp>
              <p:nvGrpSpPr>
                <p:cNvPr id="23" name="组合 22"/>
                <p:cNvGrpSpPr/>
                <p:nvPr/>
              </p:nvGrpSpPr>
              <p:grpSpPr>
                <a:xfrm>
                  <a:off x="6300192" y="2252854"/>
                  <a:ext cx="1280211" cy="640662"/>
                  <a:chOff x="5004048" y="1347614"/>
                  <a:chExt cx="1280211" cy="640662"/>
                </a:xfrm>
              </p:grpSpPr>
              <p:sp>
                <p:nvSpPr>
                  <p:cNvPr id="24" name="椭圆 23"/>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TextBox 61"/>
                  <p:cNvSpPr txBox="1"/>
                  <p:nvPr/>
                </p:nvSpPr>
                <p:spPr>
                  <a:xfrm>
                    <a:off x="5214966" y="1447863"/>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运 行</a:t>
                    </a:r>
                  </a:p>
                </p:txBody>
              </p:sp>
            </p:grpSp>
            <p:sp>
              <p:nvSpPr>
                <p:cNvPr id="26" name="弧形 25"/>
                <p:cNvSpPr/>
                <p:nvPr/>
              </p:nvSpPr>
              <p:spPr>
                <a:xfrm rot="18840000">
                  <a:off x="5300215" y="2054475"/>
                  <a:ext cx="1484437" cy="1532939"/>
                </a:xfrm>
                <a:prstGeom prst="arc">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7" name="直接箭头连接符 26"/>
                <p:cNvCxnSpPr/>
                <p:nvPr/>
              </p:nvCxnSpPr>
              <p:spPr>
                <a:xfrm flipV="1">
                  <a:off x="5212104" y="1915360"/>
                  <a:ext cx="0" cy="357997"/>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5436096" y="2228395"/>
                  <a:ext cx="1629555" cy="1639321"/>
                  <a:chOff x="5652120" y="2228395"/>
                  <a:chExt cx="1629555" cy="1639321"/>
                </a:xfrm>
              </p:grpSpPr>
              <p:grpSp>
                <p:nvGrpSpPr>
                  <p:cNvPr id="29" name="组合 28"/>
                  <p:cNvGrpSpPr/>
                  <p:nvPr/>
                </p:nvGrpSpPr>
                <p:grpSpPr>
                  <a:xfrm>
                    <a:off x="5652120" y="3227054"/>
                    <a:ext cx="1280211" cy="640662"/>
                    <a:chOff x="5004048" y="1347614"/>
                    <a:chExt cx="1280211" cy="640662"/>
                  </a:xfrm>
                </p:grpSpPr>
                <p:sp>
                  <p:nvSpPr>
                    <p:cNvPr id="30" name="椭圆 29"/>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1"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等 待</a:t>
                      </a:r>
                    </a:p>
                  </p:txBody>
                </p:sp>
              </p:grpSp>
              <p:sp>
                <p:nvSpPr>
                  <p:cNvPr id="33" name="弧形 32"/>
                  <p:cNvSpPr/>
                  <p:nvPr/>
                </p:nvSpPr>
                <p:spPr>
                  <a:xfrm>
                    <a:off x="6609906" y="2228395"/>
                    <a:ext cx="671769" cy="1328491"/>
                  </a:xfrm>
                  <a:prstGeom prst="arc">
                    <a:avLst>
                      <a:gd name="adj1" fmla="val 53704"/>
                      <a:gd name="adj2" fmla="val 5400000"/>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grpSp>
            <p:nvGrpSpPr>
              <p:cNvPr id="34" name="组合 33"/>
              <p:cNvGrpSpPr/>
              <p:nvPr/>
            </p:nvGrpSpPr>
            <p:grpSpPr>
              <a:xfrm>
                <a:off x="2777110" y="1995686"/>
                <a:ext cx="1280211" cy="989694"/>
                <a:chOff x="6305502" y="1245560"/>
                <a:chExt cx="1280211" cy="989694"/>
              </a:xfrm>
            </p:grpSpPr>
            <p:grpSp>
              <p:nvGrpSpPr>
                <p:cNvPr id="35" name="组合 34"/>
                <p:cNvGrpSpPr/>
                <p:nvPr/>
              </p:nvGrpSpPr>
              <p:grpSpPr>
                <a:xfrm>
                  <a:off x="6305502" y="1245560"/>
                  <a:ext cx="1280211" cy="640662"/>
                  <a:chOff x="5004048" y="1347614"/>
                  <a:chExt cx="1280211" cy="640662"/>
                </a:xfrm>
              </p:grpSpPr>
              <p:sp>
                <p:nvSpPr>
                  <p:cNvPr id="36" name="椭圆 35"/>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退 出</a:t>
                    </a:r>
                  </a:p>
                </p:txBody>
              </p:sp>
            </p:grpSp>
            <p:cxnSp>
              <p:nvCxnSpPr>
                <p:cNvPr id="38" name="直接箭头连接符 37"/>
                <p:cNvCxnSpPr/>
                <p:nvPr/>
              </p:nvCxnSpPr>
              <p:spPr>
                <a:xfrm flipV="1">
                  <a:off x="6945608" y="1877257"/>
                  <a:ext cx="0" cy="357997"/>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grpSp>
          <p:sp>
            <p:nvSpPr>
              <p:cNvPr id="39" name="弧形 38"/>
              <p:cNvSpPr/>
              <p:nvPr/>
            </p:nvSpPr>
            <p:spPr>
              <a:xfrm flipH="1">
                <a:off x="1544823" y="3013939"/>
                <a:ext cx="692649" cy="1308095"/>
              </a:xfrm>
              <a:prstGeom prst="arc">
                <a:avLst>
                  <a:gd name="adj1" fmla="val 53704"/>
                  <a:gd name="adj2" fmla="val 5400000"/>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0" name="圆角矩形 39"/>
              <p:cNvSpPr/>
              <p:nvPr/>
            </p:nvSpPr>
            <p:spPr>
              <a:xfrm>
                <a:off x="394626" y="2687718"/>
                <a:ext cx="1184132"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5" name="TextBox 22"/>
              <p:cNvSpPr txBox="1"/>
              <p:nvPr/>
            </p:nvSpPr>
            <p:spPr>
              <a:xfrm>
                <a:off x="368908" y="2680098"/>
                <a:ext cx="1261884" cy="307777"/>
              </a:xfrm>
              <a:prstGeom prst="rect">
                <a:avLst/>
              </a:prstGeom>
              <a:noFill/>
            </p:spPr>
            <p:txBody>
              <a:bodyPr wrap="none" rtlCol="0">
                <a:spAutoFit/>
              </a:bodyPr>
              <a:lstStyle/>
              <a:p>
                <a:r>
                  <a:rPr lang="zh-CN" altLang="en-US" sz="1400" b="1" dirty="0">
                    <a:solidFill>
                      <a:srgbClr val="11576A"/>
                    </a:solidFill>
                    <a:latin typeface="微软雅黑" panose="020B0503020204020204" pitchFamily="34" charset="-122"/>
                    <a:ea typeface="微软雅黑" panose="020B0503020204020204" pitchFamily="34" charset="-122"/>
                  </a:rPr>
                  <a:t>进入就绪列队</a:t>
                </a:r>
              </a:p>
            </p:txBody>
          </p:sp>
          <p:sp>
            <p:nvSpPr>
              <p:cNvPr id="88" name="圆角矩形 87"/>
              <p:cNvSpPr/>
              <p:nvPr/>
            </p:nvSpPr>
            <p:spPr>
              <a:xfrm>
                <a:off x="2215265" y="2667221"/>
                <a:ext cx="612627"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5" name="TextBox 24"/>
              <p:cNvSpPr txBox="1"/>
              <p:nvPr/>
            </p:nvSpPr>
            <p:spPr>
              <a:xfrm>
                <a:off x="2121132" y="2651981"/>
                <a:ext cx="785818" cy="307777"/>
              </a:xfrm>
              <a:prstGeom prst="rect">
                <a:avLst/>
              </a:prstGeom>
              <a:noFill/>
            </p:spPr>
            <p:txBody>
              <a:bodyPr wrap="square" rtlCol="0">
                <a:spAutoFit/>
              </a:bodyPr>
              <a:lstStyle/>
              <a:p>
                <a:pPr algn="ctr"/>
                <a:r>
                  <a:rPr lang="zh-CN" altLang="en-US" sz="1400" b="1">
                    <a:solidFill>
                      <a:srgbClr val="11576A"/>
                    </a:solidFill>
                    <a:latin typeface="微软雅黑" panose="020B0503020204020204" pitchFamily="34" charset="-122"/>
                    <a:ea typeface="微软雅黑" panose="020B0503020204020204" pitchFamily="34" charset="-122"/>
                  </a:rPr>
                  <a:t>被调度</a:t>
                </a:r>
              </a:p>
            </p:txBody>
          </p:sp>
          <p:sp>
            <p:nvSpPr>
              <p:cNvPr id="99" name="圆角矩形 98"/>
              <p:cNvSpPr/>
              <p:nvPr/>
            </p:nvSpPr>
            <p:spPr>
              <a:xfrm>
                <a:off x="2197882" y="3626794"/>
                <a:ext cx="857256"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1" name="TextBox 20"/>
              <p:cNvSpPr txBox="1"/>
              <p:nvPr/>
            </p:nvSpPr>
            <p:spPr>
              <a:xfrm>
                <a:off x="2175022" y="3619174"/>
                <a:ext cx="902811" cy="307777"/>
              </a:xfrm>
              <a:prstGeom prst="rect">
                <a:avLst/>
              </a:prstGeom>
              <a:noFill/>
            </p:spPr>
            <p:txBody>
              <a:bodyPr wrap="none" rtlCol="0">
                <a:spAutoFit/>
              </a:bodyPr>
              <a:lstStyle/>
              <a:p>
                <a:r>
                  <a:rPr lang="zh-CN" altLang="en-US" sz="1400" b="1">
                    <a:solidFill>
                      <a:srgbClr val="11576A"/>
                    </a:solidFill>
                    <a:latin typeface="微软雅黑" panose="020B0503020204020204" pitchFamily="34" charset="-122"/>
                    <a:ea typeface="微软雅黑" panose="020B0503020204020204" pitchFamily="34" charset="-122"/>
                  </a:rPr>
                  <a:t>时间片完</a:t>
                </a:r>
              </a:p>
            </p:txBody>
          </p:sp>
          <p:sp>
            <p:nvSpPr>
              <p:cNvPr id="103" name="圆角矩形 102"/>
              <p:cNvSpPr/>
              <p:nvPr/>
            </p:nvSpPr>
            <p:spPr>
              <a:xfrm>
                <a:off x="660717" y="3869187"/>
                <a:ext cx="857256"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4" name="TextBox 26"/>
              <p:cNvSpPr txBox="1"/>
              <p:nvPr/>
            </p:nvSpPr>
            <p:spPr>
              <a:xfrm>
                <a:off x="650239" y="3858709"/>
                <a:ext cx="902811" cy="307777"/>
              </a:xfrm>
              <a:prstGeom prst="rect">
                <a:avLst/>
              </a:prstGeom>
              <a:noFill/>
            </p:spPr>
            <p:txBody>
              <a:bodyPr wrap="none" rtlCol="0">
                <a:spAutoFit/>
              </a:bodyPr>
              <a:lstStyle/>
              <a:p>
                <a:r>
                  <a:rPr lang="zh-CN" altLang="en-US" sz="1400" b="1" dirty="0">
                    <a:solidFill>
                      <a:srgbClr val="11576A"/>
                    </a:solidFill>
                    <a:latin typeface="微软雅黑" panose="020B0503020204020204" pitchFamily="34" charset="-122"/>
                    <a:ea typeface="微软雅黑" panose="020B0503020204020204" pitchFamily="34" charset="-122"/>
                  </a:rPr>
                  <a:t>事件发生</a:t>
                </a:r>
              </a:p>
            </p:txBody>
          </p:sp>
          <p:sp>
            <p:nvSpPr>
              <p:cNvPr id="105" name="圆角矩形 104"/>
              <p:cNvSpPr/>
              <p:nvPr/>
            </p:nvSpPr>
            <p:spPr>
              <a:xfrm>
                <a:off x="3522045" y="2687997"/>
                <a:ext cx="469751"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7" name="TextBox 28"/>
              <p:cNvSpPr txBox="1"/>
              <p:nvPr/>
            </p:nvSpPr>
            <p:spPr>
              <a:xfrm>
                <a:off x="3493612" y="2673592"/>
                <a:ext cx="543739" cy="307777"/>
              </a:xfrm>
              <a:prstGeom prst="rect">
                <a:avLst/>
              </a:prstGeom>
              <a:noFill/>
            </p:spPr>
            <p:txBody>
              <a:bodyPr wrap="none" rtlCol="0">
                <a:spAutoFit/>
              </a:bodyPr>
              <a:lstStyle/>
              <a:p>
                <a:r>
                  <a:rPr lang="zh-CN" altLang="en-US" sz="1400" b="1" dirty="0">
                    <a:solidFill>
                      <a:srgbClr val="11576A"/>
                    </a:solidFill>
                    <a:latin typeface="微软雅黑" panose="020B0503020204020204" pitchFamily="34" charset="-122"/>
                    <a:ea typeface="微软雅黑" panose="020B0503020204020204" pitchFamily="34" charset="-122"/>
                  </a:rPr>
                  <a:t>结束</a:t>
                </a:r>
              </a:p>
            </p:txBody>
          </p:sp>
          <p:sp>
            <p:nvSpPr>
              <p:cNvPr id="108" name="圆角矩形 107"/>
              <p:cNvSpPr/>
              <p:nvPr/>
            </p:nvSpPr>
            <p:spPr>
              <a:xfrm>
                <a:off x="3558421" y="3882965"/>
                <a:ext cx="857256"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9" name="TextBox 18"/>
              <p:cNvSpPr txBox="1"/>
              <p:nvPr/>
            </p:nvSpPr>
            <p:spPr>
              <a:xfrm>
                <a:off x="3528106" y="3872487"/>
                <a:ext cx="902811" cy="307777"/>
              </a:xfrm>
              <a:prstGeom prst="rect">
                <a:avLst/>
              </a:prstGeom>
              <a:noFill/>
            </p:spPr>
            <p:txBody>
              <a:bodyPr wrap="none" rtlCol="0">
                <a:spAutoFit/>
              </a:bodyPr>
              <a:lstStyle/>
              <a:p>
                <a:r>
                  <a:rPr lang="zh-CN" altLang="en-US" sz="1400" b="1" dirty="0">
                    <a:solidFill>
                      <a:srgbClr val="11576A"/>
                    </a:solidFill>
                    <a:latin typeface="微软雅黑" panose="020B0503020204020204" pitchFamily="34" charset="-122"/>
                    <a:ea typeface="微软雅黑" panose="020B0503020204020204" pitchFamily="34" charset="-122"/>
                  </a:rPr>
                  <a:t>等待事件</a:t>
                </a:r>
              </a:p>
            </p:txBody>
          </p:sp>
          <p:cxnSp>
            <p:nvCxnSpPr>
              <p:cNvPr id="110" name="直接箭头连接符 109"/>
              <p:cNvCxnSpPr/>
              <p:nvPr/>
            </p:nvCxnSpPr>
            <p:spPr>
              <a:xfrm flipV="1">
                <a:off x="1683712" y="1667425"/>
                <a:ext cx="0" cy="357997"/>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112" name="矩形 111"/>
          <p:cNvSpPr/>
          <p:nvPr/>
        </p:nvSpPr>
        <p:spPr>
          <a:xfrm>
            <a:off x="7437628" y="5603090"/>
            <a:ext cx="4544834" cy="400110"/>
          </a:xfrm>
          <a:prstGeom prst="rect">
            <a:avLst/>
          </a:prstGeom>
        </p:spPr>
        <p:txBody>
          <a:bodyPr wrap="none">
            <a:spAutoFit/>
          </a:bodyPr>
          <a:lstStyle/>
          <a:p>
            <a:r>
              <a:rPr lang="zh-CN" altLang="en-US" sz="2000" b="1" dirty="0">
                <a:solidFill>
                  <a:srgbClr val="11576A"/>
                </a:solidFill>
                <a:latin typeface="微软雅黑" panose="020B0503020204020204" pitchFamily="34" charset="-122"/>
                <a:ea typeface="微软雅黑" panose="020B0503020204020204" pitchFamily="34" charset="-122"/>
                <a:sym typeface="MS PGothic" panose="020B0600070205080204" pitchFamily="34" charset="-128"/>
              </a:rPr>
              <a:t>进程在整个生命周期分为三种基本状态</a:t>
            </a:r>
            <a:endParaRPr lang="zh-CN" altLang="en-US" sz="2000" dirty="0"/>
          </a:p>
        </p:txBody>
      </p:sp>
      <p:grpSp>
        <p:nvGrpSpPr>
          <p:cNvPr id="116" name="组合 115"/>
          <p:cNvGrpSpPr/>
          <p:nvPr/>
        </p:nvGrpSpPr>
        <p:grpSpPr>
          <a:xfrm>
            <a:off x="1610644" y="2844405"/>
            <a:ext cx="1280211" cy="640662"/>
            <a:chOff x="5004048" y="1347614"/>
            <a:chExt cx="1280211" cy="640662"/>
          </a:xfrm>
        </p:grpSpPr>
        <p:sp>
          <p:nvSpPr>
            <p:cNvPr id="117" name="椭圆 116"/>
            <p:cNvSpPr/>
            <p:nvPr/>
          </p:nvSpPr>
          <p:spPr>
            <a:xfrm>
              <a:off x="5004048" y="1347614"/>
              <a:ext cx="1280211" cy="640662"/>
            </a:xfrm>
            <a:prstGeom prst="ellipse">
              <a:avLst/>
            </a:prstGeom>
            <a:gradFill>
              <a:gsLst>
                <a:gs pos="0">
                  <a:schemeClr val="accent6">
                    <a:lumMod val="75000"/>
                  </a:schemeClr>
                </a:gs>
                <a:gs pos="100000">
                  <a:srgbClr val="FFFF00"/>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9"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创 建</a:t>
              </a:r>
            </a:p>
          </p:txBody>
        </p:sp>
      </p:grpSp>
      <p:grpSp>
        <p:nvGrpSpPr>
          <p:cNvPr id="123" name="组合 122"/>
          <p:cNvGrpSpPr/>
          <p:nvPr/>
        </p:nvGrpSpPr>
        <p:grpSpPr>
          <a:xfrm>
            <a:off x="1610644" y="3843064"/>
            <a:ext cx="1280211" cy="640662"/>
            <a:chOff x="5004048" y="1347614"/>
            <a:chExt cx="1280211" cy="640662"/>
          </a:xfrm>
        </p:grpSpPr>
        <p:sp>
          <p:nvSpPr>
            <p:cNvPr id="124" name="椭圆 123"/>
            <p:cNvSpPr/>
            <p:nvPr/>
          </p:nvSpPr>
          <p:spPr>
            <a:xfrm>
              <a:off x="5004048" y="1347614"/>
              <a:ext cx="1280211" cy="640662"/>
            </a:xfrm>
            <a:prstGeom prst="ellipse">
              <a:avLst/>
            </a:prstGeom>
            <a:gradFill>
              <a:gsLst>
                <a:gs pos="0">
                  <a:schemeClr val="accent6">
                    <a:lumMod val="75000"/>
                  </a:schemeClr>
                </a:gs>
                <a:gs pos="100000">
                  <a:srgbClr val="FFFF00"/>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5"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就 绪</a:t>
              </a:r>
            </a:p>
          </p:txBody>
        </p:sp>
      </p:grpSp>
      <p:grpSp>
        <p:nvGrpSpPr>
          <p:cNvPr id="126" name="组合 125"/>
          <p:cNvGrpSpPr/>
          <p:nvPr/>
        </p:nvGrpSpPr>
        <p:grpSpPr>
          <a:xfrm>
            <a:off x="3345978" y="2815906"/>
            <a:ext cx="1280211" cy="640662"/>
            <a:chOff x="5004048" y="1347614"/>
            <a:chExt cx="1280211" cy="640662"/>
          </a:xfrm>
        </p:grpSpPr>
        <p:sp>
          <p:nvSpPr>
            <p:cNvPr id="127" name="椭圆 126"/>
            <p:cNvSpPr/>
            <p:nvPr/>
          </p:nvSpPr>
          <p:spPr>
            <a:xfrm>
              <a:off x="5004048" y="1347614"/>
              <a:ext cx="1280211" cy="640662"/>
            </a:xfrm>
            <a:prstGeom prst="ellipse">
              <a:avLst/>
            </a:prstGeom>
            <a:gradFill>
              <a:gsLst>
                <a:gs pos="0">
                  <a:schemeClr val="accent6">
                    <a:lumMod val="75000"/>
                  </a:schemeClr>
                </a:gs>
                <a:gs pos="100000">
                  <a:srgbClr val="FFFF00"/>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8"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退 出</a:t>
              </a:r>
            </a:p>
          </p:txBody>
        </p:sp>
      </p:grpSp>
      <p:grpSp>
        <p:nvGrpSpPr>
          <p:cNvPr id="129" name="组合 128"/>
          <p:cNvGrpSpPr/>
          <p:nvPr/>
        </p:nvGrpSpPr>
        <p:grpSpPr>
          <a:xfrm>
            <a:off x="3338890" y="3821653"/>
            <a:ext cx="1280211" cy="640662"/>
            <a:chOff x="5004048" y="1347614"/>
            <a:chExt cx="1280211" cy="640662"/>
          </a:xfrm>
        </p:grpSpPr>
        <p:sp>
          <p:nvSpPr>
            <p:cNvPr id="130" name="椭圆 129"/>
            <p:cNvSpPr/>
            <p:nvPr/>
          </p:nvSpPr>
          <p:spPr>
            <a:xfrm>
              <a:off x="5004048" y="1347614"/>
              <a:ext cx="1280211" cy="640662"/>
            </a:xfrm>
            <a:prstGeom prst="ellipse">
              <a:avLst/>
            </a:prstGeom>
            <a:gradFill>
              <a:gsLst>
                <a:gs pos="0">
                  <a:schemeClr val="accent6">
                    <a:lumMod val="75000"/>
                  </a:schemeClr>
                </a:gs>
                <a:gs pos="100000">
                  <a:srgbClr val="FFFF00"/>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1" name="TextBox 61"/>
            <p:cNvSpPr txBox="1"/>
            <p:nvPr/>
          </p:nvSpPr>
          <p:spPr>
            <a:xfrm>
              <a:off x="5214966" y="1447863"/>
              <a:ext cx="891591" cy="461665"/>
            </a:xfrm>
            <a:prstGeom prst="rect">
              <a:avLst/>
            </a:prstGeom>
            <a:noFill/>
          </p:spPr>
          <p:txBody>
            <a:bodyPr wrap="none" rtlCol="0">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运 行</a:t>
              </a:r>
            </a:p>
          </p:txBody>
        </p:sp>
      </p:grpSp>
      <p:grpSp>
        <p:nvGrpSpPr>
          <p:cNvPr id="132" name="组合 131"/>
          <p:cNvGrpSpPr/>
          <p:nvPr/>
        </p:nvGrpSpPr>
        <p:grpSpPr>
          <a:xfrm>
            <a:off x="2474740" y="4788765"/>
            <a:ext cx="1280211" cy="640662"/>
            <a:chOff x="5004048" y="1347614"/>
            <a:chExt cx="1280211" cy="640662"/>
          </a:xfrm>
        </p:grpSpPr>
        <p:sp>
          <p:nvSpPr>
            <p:cNvPr id="133" name="椭圆 132"/>
            <p:cNvSpPr/>
            <p:nvPr/>
          </p:nvSpPr>
          <p:spPr>
            <a:xfrm>
              <a:off x="5004048" y="1347614"/>
              <a:ext cx="1280211" cy="640662"/>
            </a:xfrm>
            <a:prstGeom prst="ellipse">
              <a:avLst/>
            </a:prstGeom>
            <a:gradFill>
              <a:gsLst>
                <a:gs pos="0">
                  <a:schemeClr val="accent6">
                    <a:lumMod val="75000"/>
                  </a:schemeClr>
                </a:gs>
                <a:gs pos="100000">
                  <a:srgbClr val="FFFF00"/>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4"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等 待</a:t>
              </a:r>
            </a:p>
          </p:txBody>
        </p:sp>
      </p:grpSp>
      <p:grpSp>
        <p:nvGrpSpPr>
          <p:cNvPr id="135" name="组合 134"/>
          <p:cNvGrpSpPr/>
          <p:nvPr/>
        </p:nvGrpSpPr>
        <p:grpSpPr>
          <a:xfrm>
            <a:off x="4536346" y="1144028"/>
            <a:ext cx="3241777" cy="406153"/>
            <a:chOff x="3927225" y="765507"/>
            <a:chExt cx="3241777" cy="406153"/>
          </a:xfrm>
        </p:grpSpPr>
        <p:sp>
          <p:nvSpPr>
            <p:cNvPr id="136" name="TextBox 2"/>
            <p:cNvSpPr txBox="1"/>
            <p:nvPr/>
          </p:nvSpPr>
          <p:spPr>
            <a:xfrm>
              <a:off x="4226281" y="771550"/>
              <a:ext cx="2942721" cy="400110"/>
            </a:xfrm>
            <a:prstGeom prst="rect">
              <a:avLst/>
            </a:prstGeom>
            <a:noFill/>
          </p:spPr>
          <p:txBody>
            <a:bodyPr wrap="square" rtlCol="0">
              <a:spAutoFit/>
            </a:bodyPr>
            <a:lstStyle/>
            <a:p>
              <a:pPr>
                <a:spcBef>
                  <a:spcPct val="20000"/>
                </a:spcBef>
              </a:pPr>
              <a:r>
                <a:rPr lang="zh-CN" altLang="en-US" sz="2000" b="1" dirty="0">
                  <a:solidFill>
                    <a:srgbClr val="C00000"/>
                  </a:solidFill>
                  <a:latin typeface="微软雅黑" panose="020B0503020204020204" pitchFamily="34" charset="-122"/>
                  <a:ea typeface="微软雅黑" panose="020B0503020204020204" pitchFamily="34" charset="-122"/>
                  <a:sym typeface="MS PGothic" panose="020B0600070205080204" pitchFamily="34" charset="-128"/>
                </a:rPr>
                <a:t>运行状态</a:t>
              </a:r>
              <a:r>
                <a:rPr lang="en-US" altLang="zh-CN" sz="2000" b="1" dirty="0">
                  <a:solidFill>
                    <a:srgbClr val="C00000"/>
                  </a:solidFill>
                  <a:latin typeface="微软雅黑" panose="020B0503020204020204" pitchFamily="34" charset="-122"/>
                  <a:ea typeface="微软雅黑" panose="020B0503020204020204" pitchFamily="34" charset="-122"/>
                  <a:sym typeface="MS PGothic" panose="020B0600070205080204" pitchFamily="34" charset="-128"/>
                </a:rPr>
                <a:t>(Running)</a:t>
              </a:r>
              <a:endParaRPr lang="en-US" altLang="zh-CN" sz="2000" b="1" dirty="0">
                <a:solidFill>
                  <a:srgbClr val="11576A"/>
                </a:solidFill>
                <a:latin typeface="微软雅黑" panose="020B0503020204020204" pitchFamily="34" charset="-122"/>
                <a:ea typeface="微软雅黑" panose="020B0503020204020204" pitchFamily="34" charset="-122"/>
                <a:sym typeface="MS PGothic" panose="020B0600070205080204" pitchFamily="34" charset="-128"/>
              </a:endParaRPr>
            </a:p>
          </p:txBody>
        </p:sp>
        <p:sp>
          <p:nvSpPr>
            <p:cNvPr id="137" name="TextBox 4"/>
            <p:cNvSpPr txBox="1"/>
            <p:nvPr/>
          </p:nvSpPr>
          <p:spPr>
            <a:xfrm>
              <a:off x="3927225" y="765507"/>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anose="020B0503020204020204" pitchFamily="34" charset="-122"/>
                <a:ea typeface="微软雅黑" panose="020B0503020204020204" pitchFamily="34" charset="-122"/>
              </a:endParaRPr>
            </a:p>
          </p:txBody>
        </p:sp>
      </p:grpSp>
      <p:sp>
        <p:nvSpPr>
          <p:cNvPr id="138" name="TextBox 2"/>
          <p:cNvSpPr txBox="1"/>
          <p:nvPr/>
        </p:nvSpPr>
        <p:spPr>
          <a:xfrm>
            <a:off x="7222266" y="1138357"/>
            <a:ext cx="3869774" cy="369332"/>
          </a:xfrm>
          <a:prstGeom prst="rect">
            <a:avLst/>
          </a:prstGeom>
          <a:noFill/>
        </p:spPr>
        <p:txBody>
          <a:bodyPr wrap="square" rtlCol="0">
            <a:spAutoFit/>
          </a:bodyPr>
          <a:lstStyle/>
          <a:p>
            <a:pPr>
              <a:spcBef>
                <a:spcPct val="20000"/>
              </a:spcBef>
            </a:pPr>
            <a:r>
              <a:rPr lang="zh-CN" altLang="en-US" b="1" dirty="0">
                <a:solidFill>
                  <a:srgbClr val="11576A"/>
                </a:solidFill>
                <a:latin typeface="微软雅黑" panose="020B0503020204020204" pitchFamily="34" charset="-122"/>
                <a:ea typeface="微软雅黑" panose="020B0503020204020204" pitchFamily="34" charset="-122"/>
                <a:sym typeface="MS PGothic" panose="020B0600070205080204" pitchFamily="34" charset="-128"/>
              </a:rPr>
              <a:t>进程正在处理机上运行</a:t>
            </a:r>
            <a:endParaRPr lang="zh-CN" altLang="zh-CN" b="1" dirty="0">
              <a:solidFill>
                <a:srgbClr val="11576A"/>
              </a:solidFill>
              <a:latin typeface="微软雅黑" panose="020B0503020204020204" pitchFamily="34" charset="-122"/>
              <a:ea typeface="微软雅黑" panose="020B0503020204020204" pitchFamily="34" charset="-122"/>
              <a:sym typeface="MS PGothic" panose="020B0600070205080204" pitchFamily="34" charset="-128"/>
            </a:endParaRPr>
          </a:p>
        </p:txBody>
      </p:sp>
      <p:sp>
        <p:nvSpPr>
          <p:cNvPr id="139" name="TextBox 3"/>
          <p:cNvSpPr txBox="1"/>
          <p:nvPr/>
        </p:nvSpPr>
        <p:spPr>
          <a:xfrm>
            <a:off x="7110952" y="1643775"/>
            <a:ext cx="3275024" cy="646331"/>
          </a:xfrm>
          <a:prstGeom prst="rect">
            <a:avLst/>
          </a:prstGeom>
          <a:noFill/>
        </p:spPr>
        <p:txBody>
          <a:bodyPr wrap="square" rtlCol="0">
            <a:spAutoFit/>
          </a:bodyPr>
          <a:lstStyle/>
          <a:p>
            <a:pPr>
              <a:spcBef>
                <a:spcPct val="20000"/>
              </a:spcBef>
            </a:pPr>
            <a:r>
              <a:rPr lang="zh-CN" altLang="en-US" b="1" dirty="0">
                <a:solidFill>
                  <a:srgbClr val="11576A"/>
                </a:solidFill>
                <a:latin typeface="微软雅黑" panose="020B0503020204020204" pitchFamily="34" charset="-122"/>
                <a:ea typeface="微软雅黑" panose="020B0503020204020204" pitchFamily="34" charset="-122"/>
                <a:sym typeface="MS PGothic" panose="020B0600070205080204" pitchFamily="34" charset="-128"/>
              </a:rPr>
              <a:t>进程获得了除处理机之外的所需资源，得到处理机即可运行</a:t>
            </a:r>
            <a:endParaRPr lang="zh-CN" altLang="zh-CN" b="1" dirty="0">
              <a:solidFill>
                <a:srgbClr val="11576A"/>
              </a:solidFill>
              <a:latin typeface="微软雅黑" panose="020B0503020204020204" pitchFamily="34" charset="-122"/>
              <a:ea typeface="微软雅黑" panose="020B0503020204020204" pitchFamily="34" charset="-122"/>
              <a:sym typeface="MS PGothic" panose="020B0600070205080204" pitchFamily="34" charset="-128"/>
            </a:endParaRPr>
          </a:p>
        </p:txBody>
      </p:sp>
      <p:sp>
        <p:nvSpPr>
          <p:cNvPr id="140" name="TextBox 7"/>
          <p:cNvSpPr txBox="1"/>
          <p:nvPr/>
        </p:nvSpPr>
        <p:spPr>
          <a:xfrm>
            <a:off x="1518166" y="5640345"/>
            <a:ext cx="3911643" cy="646331"/>
          </a:xfrm>
          <a:prstGeom prst="rect">
            <a:avLst/>
          </a:prstGeom>
          <a:noFill/>
        </p:spPr>
        <p:txBody>
          <a:bodyPr wrap="square" rtlCol="0">
            <a:spAutoFit/>
          </a:bodyPr>
          <a:lstStyle/>
          <a:p>
            <a:r>
              <a:rPr lang="zh-CN" altLang="en-US" b="1" dirty="0">
                <a:solidFill>
                  <a:srgbClr val="11576A"/>
                </a:solidFill>
                <a:latin typeface="微软雅黑" panose="020B0503020204020204" pitchFamily="34" charset="-122"/>
                <a:ea typeface="微软雅黑" panose="020B0503020204020204" pitchFamily="34" charset="-122"/>
                <a:sym typeface="MS PGothic" panose="020B0600070205080204" pitchFamily="34" charset="-128"/>
              </a:rPr>
              <a:t>进程正在等待某一事件的出现而暂停运行</a:t>
            </a:r>
          </a:p>
        </p:txBody>
      </p:sp>
      <p:sp>
        <p:nvSpPr>
          <p:cNvPr id="141" name="TextBox 2"/>
          <p:cNvSpPr txBox="1"/>
          <p:nvPr/>
        </p:nvSpPr>
        <p:spPr>
          <a:xfrm>
            <a:off x="336889" y="1834242"/>
            <a:ext cx="3848736" cy="646331"/>
          </a:xfrm>
          <a:prstGeom prst="rect">
            <a:avLst/>
          </a:prstGeom>
          <a:noFill/>
        </p:spPr>
        <p:txBody>
          <a:bodyPr wrap="square" rtlCol="0">
            <a:spAutoFit/>
          </a:bodyPr>
          <a:lstStyle/>
          <a:p>
            <a:pPr>
              <a:spcBef>
                <a:spcPct val="20000"/>
              </a:spcBef>
            </a:pPr>
            <a:r>
              <a:rPr lang="zh-CN" altLang="en-US" b="1" dirty="0">
                <a:solidFill>
                  <a:srgbClr val="11576A"/>
                </a:solidFill>
                <a:latin typeface="微软雅黑" panose="020B0503020204020204" pitchFamily="34" charset="-122"/>
                <a:ea typeface="微软雅黑" panose="020B0503020204020204" pitchFamily="34" charset="-122"/>
                <a:sym typeface="MS PGothic" panose="020B0600070205080204" pitchFamily="34" charset="-128"/>
              </a:rPr>
              <a:t>一个进程正在被创建，还没被转到就绪状态之前的状态</a:t>
            </a:r>
            <a:endParaRPr lang="zh-CN" altLang="zh-CN" b="1" dirty="0">
              <a:solidFill>
                <a:srgbClr val="11576A"/>
              </a:solidFill>
              <a:latin typeface="微软雅黑" panose="020B0503020204020204" pitchFamily="34" charset="-122"/>
              <a:ea typeface="微软雅黑" panose="020B0503020204020204" pitchFamily="34" charset="-122"/>
              <a:sym typeface="MS PGothic" panose="020B0600070205080204" pitchFamily="34" charset="-128"/>
            </a:endParaRPr>
          </a:p>
        </p:txBody>
      </p:sp>
      <p:sp>
        <p:nvSpPr>
          <p:cNvPr id="142" name="TextBox 3"/>
          <p:cNvSpPr txBox="1"/>
          <p:nvPr/>
        </p:nvSpPr>
        <p:spPr>
          <a:xfrm>
            <a:off x="4871576" y="3657798"/>
            <a:ext cx="3869774" cy="923330"/>
          </a:xfrm>
          <a:prstGeom prst="rect">
            <a:avLst/>
          </a:prstGeom>
          <a:noFill/>
        </p:spPr>
        <p:txBody>
          <a:bodyPr wrap="square" rtlCol="0">
            <a:spAutoFit/>
          </a:bodyPr>
          <a:lstStyle/>
          <a:p>
            <a:pPr>
              <a:spcBef>
                <a:spcPct val="20000"/>
              </a:spcBef>
            </a:pPr>
            <a:r>
              <a:rPr lang="zh-CN" altLang="en-US" b="1" dirty="0">
                <a:solidFill>
                  <a:srgbClr val="11576A"/>
                </a:solidFill>
                <a:latin typeface="微软雅黑" panose="020B0503020204020204" pitchFamily="34" charset="-122"/>
                <a:ea typeface="微软雅黑" panose="020B0503020204020204" pitchFamily="34" charset="-122"/>
                <a:sym typeface="MS PGothic" panose="020B0600070205080204" pitchFamily="34" charset="-128"/>
              </a:rPr>
              <a:t>一个进程正在从系统中消失时的状态，这是因为进程结束或由于其他原因所导致</a:t>
            </a:r>
            <a:endParaRPr lang="zh-CN" altLang="zh-CN" b="1" dirty="0">
              <a:solidFill>
                <a:srgbClr val="11576A"/>
              </a:solidFill>
              <a:latin typeface="微软雅黑" panose="020B0503020204020204" pitchFamily="34" charset="-122"/>
              <a:ea typeface="微软雅黑" panose="020B0503020204020204" pitchFamily="34" charset="-122"/>
              <a:sym typeface="MS PGothic" panose="020B0600070205080204" pitchFamily="34" charset="-128"/>
            </a:endParaRPr>
          </a:p>
        </p:txBody>
      </p:sp>
      <p:grpSp>
        <p:nvGrpSpPr>
          <p:cNvPr id="143" name="组合 142"/>
          <p:cNvGrpSpPr/>
          <p:nvPr/>
        </p:nvGrpSpPr>
        <p:grpSpPr>
          <a:xfrm>
            <a:off x="4538828" y="1690170"/>
            <a:ext cx="3571598" cy="1078399"/>
            <a:chOff x="3928289" y="764839"/>
            <a:chExt cx="3571598" cy="1078399"/>
          </a:xfrm>
        </p:grpSpPr>
        <p:sp>
          <p:nvSpPr>
            <p:cNvPr id="144" name="TextBox 3"/>
            <p:cNvSpPr txBox="1"/>
            <p:nvPr/>
          </p:nvSpPr>
          <p:spPr>
            <a:xfrm>
              <a:off x="4224863" y="764839"/>
              <a:ext cx="3275024" cy="400110"/>
            </a:xfrm>
            <a:prstGeom prst="rect">
              <a:avLst/>
            </a:prstGeom>
            <a:noFill/>
          </p:spPr>
          <p:txBody>
            <a:bodyPr wrap="square" rtlCol="0">
              <a:spAutoFit/>
            </a:bodyPr>
            <a:lstStyle/>
            <a:p>
              <a:pPr>
                <a:spcBef>
                  <a:spcPct val="20000"/>
                </a:spcBef>
              </a:pPr>
              <a:r>
                <a:rPr lang="zh-CN" altLang="en-US" sz="2000" b="1" dirty="0">
                  <a:solidFill>
                    <a:srgbClr val="C00000"/>
                  </a:solidFill>
                  <a:latin typeface="微软雅黑" panose="020B0503020204020204" pitchFamily="34" charset="-122"/>
                  <a:ea typeface="微软雅黑" panose="020B0503020204020204" pitchFamily="34" charset="-122"/>
                  <a:sym typeface="MS PGothic" panose="020B0600070205080204" pitchFamily="34" charset="-128"/>
                </a:rPr>
                <a:t>就绪状态</a:t>
              </a:r>
              <a:r>
                <a:rPr lang="en-US" altLang="zh-CN" sz="2000" b="1" dirty="0">
                  <a:solidFill>
                    <a:srgbClr val="C00000"/>
                  </a:solidFill>
                  <a:latin typeface="微软雅黑" panose="020B0503020204020204" pitchFamily="34" charset="-122"/>
                  <a:ea typeface="微软雅黑" panose="020B0503020204020204" pitchFamily="34" charset="-122"/>
                  <a:sym typeface="MS PGothic" panose="020B0600070205080204" pitchFamily="34" charset="-128"/>
                </a:rPr>
                <a:t>(Ready)</a:t>
              </a:r>
              <a:endParaRPr lang="en-US" altLang="zh-CN" sz="2000" b="1" dirty="0">
                <a:solidFill>
                  <a:srgbClr val="11576A"/>
                </a:solidFill>
                <a:latin typeface="微软雅黑" panose="020B0503020204020204" pitchFamily="34" charset="-122"/>
                <a:ea typeface="微软雅黑" panose="020B0503020204020204" pitchFamily="34" charset="-122"/>
                <a:sym typeface="MS PGothic" panose="020B0600070205080204" pitchFamily="34" charset="-128"/>
              </a:endParaRPr>
            </a:p>
          </p:txBody>
        </p:sp>
        <p:sp>
          <p:nvSpPr>
            <p:cNvPr id="145" name="TextBox 4"/>
            <p:cNvSpPr txBox="1"/>
            <p:nvPr/>
          </p:nvSpPr>
          <p:spPr>
            <a:xfrm>
              <a:off x="3928289" y="1443128"/>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anose="020B0503020204020204" pitchFamily="34" charset="-122"/>
                <a:ea typeface="微软雅黑" panose="020B0503020204020204" pitchFamily="34" charset="-122"/>
              </a:endParaRPr>
            </a:p>
          </p:txBody>
        </p:sp>
      </p:grpSp>
      <p:grpSp>
        <p:nvGrpSpPr>
          <p:cNvPr id="146" name="组合 145"/>
          <p:cNvGrpSpPr/>
          <p:nvPr/>
        </p:nvGrpSpPr>
        <p:grpSpPr>
          <a:xfrm>
            <a:off x="4878664" y="3297197"/>
            <a:ext cx="2984769" cy="2030199"/>
            <a:chOff x="3782823" y="2514002"/>
            <a:chExt cx="2984769" cy="2030199"/>
          </a:xfrm>
        </p:grpSpPr>
        <p:sp>
          <p:nvSpPr>
            <p:cNvPr id="147" name="TextBox 3"/>
            <p:cNvSpPr txBox="1"/>
            <p:nvPr/>
          </p:nvSpPr>
          <p:spPr>
            <a:xfrm>
              <a:off x="3782823" y="2514002"/>
              <a:ext cx="2984769" cy="400110"/>
            </a:xfrm>
            <a:prstGeom prst="rect">
              <a:avLst/>
            </a:prstGeom>
            <a:noFill/>
          </p:spPr>
          <p:txBody>
            <a:bodyPr wrap="square" rtlCol="0">
              <a:spAutoFit/>
            </a:bodyPr>
            <a:lstStyle/>
            <a:p>
              <a:pPr>
                <a:spcBef>
                  <a:spcPct val="20000"/>
                </a:spcBef>
              </a:pPr>
              <a:r>
                <a:rPr lang="zh-CN" altLang="en-US" sz="2000" b="1" dirty="0">
                  <a:solidFill>
                    <a:srgbClr val="C00000"/>
                  </a:solidFill>
                  <a:latin typeface="微软雅黑" panose="020B0503020204020204" pitchFamily="34" charset="-122"/>
                  <a:ea typeface="微软雅黑" panose="020B0503020204020204" pitchFamily="34" charset="-122"/>
                  <a:sym typeface="MS PGothic" panose="020B0600070205080204" pitchFamily="34" charset="-128"/>
                </a:rPr>
                <a:t>结束状态</a:t>
              </a:r>
              <a:r>
                <a:rPr lang="en-US" altLang="zh-CN" sz="2000" b="1" dirty="0">
                  <a:solidFill>
                    <a:srgbClr val="C00000"/>
                  </a:solidFill>
                  <a:latin typeface="微软雅黑" panose="020B0503020204020204" pitchFamily="34" charset="-122"/>
                  <a:ea typeface="微软雅黑" panose="020B0503020204020204" pitchFamily="34" charset="-122"/>
                  <a:sym typeface="MS PGothic" panose="020B0600070205080204" pitchFamily="34" charset="-128"/>
                </a:rPr>
                <a:t>(Exit)</a:t>
              </a:r>
            </a:p>
          </p:txBody>
        </p:sp>
        <p:sp>
          <p:nvSpPr>
            <p:cNvPr id="148" name="TextBox 4"/>
            <p:cNvSpPr txBox="1"/>
            <p:nvPr/>
          </p:nvSpPr>
          <p:spPr>
            <a:xfrm>
              <a:off x="3933608" y="4144091"/>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anose="020B0503020204020204" pitchFamily="34" charset="-122"/>
                <a:ea typeface="微软雅黑" panose="020B0503020204020204" pitchFamily="34" charset="-122"/>
              </a:endParaRPr>
            </a:p>
          </p:txBody>
        </p:sp>
      </p:grpSp>
      <p:grpSp>
        <p:nvGrpSpPr>
          <p:cNvPr id="149" name="组合 148"/>
          <p:cNvGrpSpPr/>
          <p:nvPr/>
        </p:nvGrpSpPr>
        <p:grpSpPr>
          <a:xfrm>
            <a:off x="1548120" y="2474285"/>
            <a:ext cx="655949" cy="338554"/>
            <a:chOff x="1047033" y="651041"/>
            <a:chExt cx="698173" cy="338554"/>
          </a:xfrm>
        </p:grpSpPr>
        <p:sp>
          <p:nvSpPr>
            <p:cNvPr id="150" name="圆角矩形 149"/>
            <p:cNvSpPr/>
            <p:nvPr/>
          </p:nvSpPr>
          <p:spPr>
            <a:xfrm>
              <a:off x="1047033" y="696823"/>
              <a:ext cx="689562" cy="267496"/>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1" name="TextBox 22"/>
            <p:cNvSpPr txBox="1"/>
            <p:nvPr/>
          </p:nvSpPr>
          <p:spPr>
            <a:xfrm>
              <a:off x="1047033" y="651041"/>
              <a:ext cx="698173" cy="338554"/>
            </a:xfrm>
            <a:prstGeom prst="rect">
              <a:avLst/>
            </a:prstGeom>
            <a:noFill/>
          </p:spPr>
          <p:txBody>
            <a:bodyPr wrap="none" rtlCol="0">
              <a:spAutoFit/>
            </a:bodyPr>
            <a:lstStyle/>
            <a:p>
              <a:r>
                <a:rPr lang="zh-CN" altLang="en-US" sz="1600" b="1" dirty="0">
                  <a:solidFill>
                    <a:srgbClr val="11576A"/>
                  </a:solidFill>
                  <a:latin typeface="微软雅黑" panose="020B0503020204020204" pitchFamily="34" charset="-122"/>
                  <a:ea typeface="微软雅黑" panose="020B0503020204020204" pitchFamily="34" charset="-122"/>
                </a:rPr>
                <a:t>启 动</a:t>
              </a:r>
            </a:p>
          </p:txBody>
        </p:sp>
      </p:gr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wipe(left)">
                                      <p:cBhvr>
                                        <p:cTn id="7" dur="500"/>
                                        <p:tgtEl>
                                          <p:spTgt spid="1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1" nodeType="clickEffect">
                                  <p:stCondLst>
                                    <p:cond delay="0"/>
                                  </p:stCondLst>
                                  <p:childTnLst>
                                    <p:animEffect transition="out" filter="wipe(left)">
                                      <p:cBhvr>
                                        <p:cTn id="11" dur="500"/>
                                        <p:tgtEl>
                                          <p:spTgt spid="112"/>
                                        </p:tgtEl>
                                      </p:cBhvr>
                                    </p:animEffect>
                                    <p:set>
                                      <p:cBhvr>
                                        <p:cTn id="12" dur="1" fill="hold">
                                          <p:stCondLst>
                                            <p:cond delay="499"/>
                                          </p:stCondLst>
                                        </p:cTn>
                                        <p:tgtEl>
                                          <p:spTgt spid="112"/>
                                        </p:tgtEl>
                                        <p:attrNameLst>
                                          <p:attrName>style.visibility</p:attrName>
                                        </p:attrNameLst>
                                      </p:cBhvr>
                                      <p:to>
                                        <p:strVal val="hidden"/>
                                      </p:to>
                                    </p:se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35"/>
                                        </p:tgtEl>
                                        <p:attrNameLst>
                                          <p:attrName>style.visibility</p:attrName>
                                        </p:attrNameLst>
                                      </p:cBhvr>
                                      <p:to>
                                        <p:strVal val="visible"/>
                                      </p:to>
                                    </p:set>
                                    <p:animEffect transition="in" filter="wipe(left)">
                                      <p:cBhvr>
                                        <p:cTn id="16" dur="500"/>
                                        <p:tgtEl>
                                          <p:spTgt spid="135"/>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38"/>
                                        </p:tgtEl>
                                        <p:attrNameLst>
                                          <p:attrName>style.visibility</p:attrName>
                                        </p:attrNameLst>
                                      </p:cBhvr>
                                      <p:to>
                                        <p:strVal val="visible"/>
                                      </p:to>
                                    </p:set>
                                    <p:animEffect transition="in" filter="wipe(left)">
                                      <p:cBhvr>
                                        <p:cTn id="19" dur="500"/>
                                        <p:tgtEl>
                                          <p:spTgt spid="138"/>
                                        </p:tgtEl>
                                      </p:cBhvr>
                                    </p:animEffect>
                                  </p:childTnLst>
                                </p:cTn>
                              </p:par>
                              <p:par>
                                <p:cTn id="20" presetID="10" presetClass="entr" presetSubtype="0" fill="hold" nodeType="withEffect">
                                  <p:stCondLst>
                                    <p:cond delay="0"/>
                                  </p:stCondLst>
                                  <p:childTnLst>
                                    <p:set>
                                      <p:cBhvr>
                                        <p:cTn id="21" dur="1" fill="hold">
                                          <p:stCondLst>
                                            <p:cond delay="0"/>
                                          </p:stCondLst>
                                        </p:cTn>
                                        <p:tgtEl>
                                          <p:spTgt spid="129"/>
                                        </p:tgtEl>
                                        <p:attrNameLst>
                                          <p:attrName>style.visibility</p:attrName>
                                        </p:attrNameLst>
                                      </p:cBhvr>
                                      <p:to>
                                        <p:strVal val="visible"/>
                                      </p:to>
                                    </p:set>
                                    <p:animEffect transition="in" filter="fade">
                                      <p:cBhvr>
                                        <p:cTn id="22" dur="500"/>
                                        <p:tgtEl>
                                          <p:spTgt spid="12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8" fill="hold" grpId="1" nodeType="clickEffect">
                                  <p:stCondLst>
                                    <p:cond delay="0"/>
                                  </p:stCondLst>
                                  <p:childTnLst>
                                    <p:animEffect transition="out" filter="wipe(left)">
                                      <p:cBhvr>
                                        <p:cTn id="26" dur="500"/>
                                        <p:tgtEl>
                                          <p:spTgt spid="138"/>
                                        </p:tgtEl>
                                      </p:cBhvr>
                                    </p:animEffect>
                                    <p:set>
                                      <p:cBhvr>
                                        <p:cTn id="27" dur="1" fill="hold">
                                          <p:stCondLst>
                                            <p:cond delay="499"/>
                                          </p:stCondLst>
                                        </p:cTn>
                                        <p:tgtEl>
                                          <p:spTgt spid="138"/>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129"/>
                                        </p:tgtEl>
                                      </p:cBhvr>
                                    </p:animEffect>
                                    <p:set>
                                      <p:cBhvr>
                                        <p:cTn id="30" dur="1" fill="hold">
                                          <p:stCondLst>
                                            <p:cond delay="499"/>
                                          </p:stCondLst>
                                        </p:cTn>
                                        <p:tgtEl>
                                          <p:spTgt spid="129"/>
                                        </p:tgtEl>
                                        <p:attrNameLst>
                                          <p:attrName>style.visibility</p:attrName>
                                        </p:attrNameLst>
                                      </p:cBhvr>
                                      <p:to>
                                        <p:strVal val="hidden"/>
                                      </p:to>
                                    </p:se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143"/>
                                        </p:tgtEl>
                                        <p:attrNameLst>
                                          <p:attrName>style.visibility</p:attrName>
                                        </p:attrNameLst>
                                      </p:cBhvr>
                                      <p:to>
                                        <p:strVal val="visible"/>
                                      </p:to>
                                    </p:set>
                                    <p:animEffect transition="in" filter="wipe(left)">
                                      <p:cBhvr>
                                        <p:cTn id="34" dur="500"/>
                                        <p:tgtEl>
                                          <p:spTgt spid="143"/>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39"/>
                                        </p:tgtEl>
                                        <p:attrNameLst>
                                          <p:attrName>style.visibility</p:attrName>
                                        </p:attrNameLst>
                                      </p:cBhvr>
                                      <p:to>
                                        <p:strVal val="visible"/>
                                      </p:to>
                                    </p:set>
                                    <p:animEffect transition="in" filter="wipe(left)">
                                      <p:cBhvr>
                                        <p:cTn id="37" dur="500"/>
                                        <p:tgtEl>
                                          <p:spTgt spid="139"/>
                                        </p:tgtEl>
                                      </p:cBhvr>
                                    </p:animEffect>
                                  </p:childTnLst>
                                </p:cTn>
                              </p:par>
                              <p:par>
                                <p:cTn id="38" presetID="10" presetClass="entr" presetSubtype="0" fill="hold" nodeType="withEffect">
                                  <p:stCondLst>
                                    <p:cond delay="0"/>
                                  </p:stCondLst>
                                  <p:childTnLst>
                                    <p:set>
                                      <p:cBhvr>
                                        <p:cTn id="39" dur="1" fill="hold">
                                          <p:stCondLst>
                                            <p:cond delay="0"/>
                                          </p:stCondLst>
                                        </p:cTn>
                                        <p:tgtEl>
                                          <p:spTgt spid="123"/>
                                        </p:tgtEl>
                                        <p:attrNameLst>
                                          <p:attrName>style.visibility</p:attrName>
                                        </p:attrNameLst>
                                      </p:cBhvr>
                                      <p:to>
                                        <p:strVal val="visible"/>
                                      </p:to>
                                    </p:set>
                                    <p:animEffect transition="in" filter="fade">
                                      <p:cBhvr>
                                        <p:cTn id="40" dur="500"/>
                                        <p:tgtEl>
                                          <p:spTgt spid="12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xit" presetSubtype="8" fill="hold" grpId="1" nodeType="clickEffect">
                                  <p:stCondLst>
                                    <p:cond delay="0"/>
                                  </p:stCondLst>
                                  <p:childTnLst>
                                    <p:animEffect transition="out" filter="wipe(left)">
                                      <p:cBhvr>
                                        <p:cTn id="44" dur="500"/>
                                        <p:tgtEl>
                                          <p:spTgt spid="139"/>
                                        </p:tgtEl>
                                      </p:cBhvr>
                                    </p:animEffect>
                                    <p:set>
                                      <p:cBhvr>
                                        <p:cTn id="45" dur="1" fill="hold">
                                          <p:stCondLst>
                                            <p:cond delay="499"/>
                                          </p:stCondLst>
                                        </p:cTn>
                                        <p:tgtEl>
                                          <p:spTgt spid="139"/>
                                        </p:tgtEl>
                                        <p:attrNameLst>
                                          <p:attrName>style.visibility</p:attrName>
                                        </p:attrNameLst>
                                      </p:cBhvr>
                                      <p:to>
                                        <p:strVal val="hidden"/>
                                      </p:to>
                                    </p:set>
                                  </p:childTnLst>
                                </p:cTn>
                              </p:par>
                            </p:childTnLst>
                          </p:cTn>
                        </p:par>
                        <p:par>
                          <p:cTn id="46" fill="hold">
                            <p:stCondLst>
                              <p:cond delay="500"/>
                            </p:stCondLst>
                            <p:childTnLst>
                              <p:par>
                                <p:cTn id="47" presetID="10" presetClass="exit" presetSubtype="0" fill="hold" nodeType="afterEffect">
                                  <p:stCondLst>
                                    <p:cond delay="0"/>
                                  </p:stCondLst>
                                  <p:childTnLst>
                                    <p:animEffect transition="out" filter="fade">
                                      <p:cBhvr>
                                        <p:cTn id="48" dur="500"/>
                                        <p:tgtEl>
                                          <p:spTgt spid="123"/>
                                        </p:tgtEl>
                                      </p:cBhvr>
                                    </p:animEffect>
                                    <p:set>
                                      <p:cBhvr>
                                        <p:cTn id="49" dur="1" fill="hold">
                                          <p:stCondLst>
                                            <p:cond delay="499"/>
                                          </p:stCondLst>
                                        </p:cTn>
                                        <p:tgtEl>
                                          <p:spTgt spid="123"/>
                                        </p:tgtEl>
                                        <p:attrNameLst>
                                          <p:attrName>style.visibility</p:attrName>
                                        </p:attrNameLst>
                                      </p:cBhvr>
                                      <p:to>
                                        <p:strVal val="hidden"/>
                                      </p:to>
                                    </p:set>
                                  </p:childTnLst>
                                </p:cTn>
                              </p:par>
                              <p:par>
                                <p:cTn id="50" presetID="22" presetClass="entr" presetSubtype="8" fill="hold" grpId="0" nodeType="withEffect">
                                  <p:stCondLst>
                                    <p:cond delay="0"/>
                                  </p:stCondLst>
                                  <p:childTnLst>
                                    <p:set>
                                      <p:cBhvr>
                                        <p:cTn id="51" dur="1" fill="hold">
                                          <p:stCondLst>
                                            <p:cond delay="0"/>
                                          </p:stCondLst>
                                        </p:cTn>
                                        <p:tgtEl>
                                          <p:spTgt spid="140"/>
                                        </p:tgtEl>
                                        <p:attrNameLst>
                                          <p:attrName>style.visibility</p:attrName>
                                        </p:attrNameLst>
                                      </p:cBhvr>
                                      <p:to>
                                        <p:strVal val="visible"/>
                                      </p:to>
                                    </p:set>
                                    <p:animEffect transition="in" filter="wipe(left)">
                                      <p:cBhvr>
                                        <p:cTn id="52" dur="500"/>
                                        <p:tgtEl>
                                          <p:spTgt spid="140"/>
                                        </p:tgtEl>
                                      </p:cBhvr>
                                    </p:animEffect>
                                  </p:childTnLst>
                                </p:cTn>
                              </p:par>
                              <p:par>
                                <p:cTn id="53" presetID="10" presetClass="entr" presetSubtype="0" fill="hold" nodeType="withEffect">
                                  <p:stCondLst>
                                    <p:cond delay="0"/>
                                  </p:stCondLst>
                                  <p:childTnLst>
                                    <p:set>
                                      <p:cBhvr>
                                        <p:cTn id="54" dur="1" fill="hold">
                                          <p:stCondLst>
                                            <p:cond delay="0"/>
                                          </p:stCondLst>
                                        </p:cTn>
                                        <p:tgtEl>
                                          <p:spTgt spid="132"/>
                                        </p:tgtEl>
                                        <p:attrNameLst>
                                          <p:attrName>style.visibility</p:attrName>
                                        </p:attrNameLst>
                                      </p:cBhvr>
                                      <p:to>
                                        <p:strVal val="visible"/>
                                      </p:to>
                                    </p:set>
                                    <p:animEffect transition="in" filter="fade">
                                      <p:cBhvr>
                                        <p:cTn id="55" dur="500"/>
                                        <p:tgtEl>
                                          <p:spTgt spid="13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xit" presetSubtype="8" fill="hold" grpId="1" nodeType="clickEffect">
                                  <p:stCondLst>
                                    <p:cond delay="0"/>
                                  </p:stCondLst>
                                  <p:childTnLst>
                                    <p:animEffect transition="out" filter="wipe(left)">
                                      <p:cBhvr>
                                        <p:cTn id="59" dur="500"/>
                                        <p:tgtEl>
                                          <p:spTgt spid="140"/>
                                        </p:tgtEl>
                                      </p:cBhvr>
                                    </p:animEffect>
                                    <p:set>
                                      <p:cBhvr>
                                        <p:cTn id="60" dur="1" fill="hold">
                                          <p:stCondLst>
                                            <p:cond delay="499"/>
                                          </p:stCondLst>
                                        </p:cTn>
                                        <p:tgtEl>
                                          <p:spTgt spid="140"/>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132"/>
                                        </p:tgtEl>
                                      </p:cBhvr>
                                    </p:animEffect>
                                    <p:set>
                                      <p:cBhvr>
                                        <p:cTn id="63" dur="1" fill="hold">
                                          <p:stCondLst>
                                            <p:cond delay="499"/>
                                          </p:stCondLst>
                                        </p:cTn>
                                        <p:tgtEl>
                                          <p:spTgt spid="132"/>
                                        </p:tgtEl>
                                        <p:attrNameLst>
                                          <p:attrName>style.visibility</p:attrName>
                                        </p:attrNameLst>
                                      </p:cBhvr>
                                      <p:to>
                                        <p:strVal val="hidden"/>
                                      </p:to>
                                    </p:set>
                                  </p:childTnLst>
                                </p:cTn>
                              </p:par>
                              <p:par>
                                <p:cTn id="64" presetID="22" presetClass="entr" presetSubtype="8" fill="hold" grpId="0" nodeType="withEffect">
                                  <p:stCondLst>
                                    <p:cond delay="0"/>
                                  </p:stCondLst>
                                  <p:childTnLst>
                                    <p:set>
                                      <p:cBhvr>
                                        <p:cTn id="65" dur="1" fill="hold">
                                          <p:stCondLst>
                                            <p:cond delay="0"/>
                                          </p:stCondLst>
                                        </p:cTn>
                                        <p:tgtEl>
                                          <p:spTgt spid="141"/>
                                        </p:tgtEl>
                                        <p:attrNameLst>
                                          <p:attrName>style.visibility</p:attrName>
                                        </p:attrNameLst>
                                      </p:cBhvr>
                                      <p:to>
                                        <p:strVal val="visible"/>
                                      </p:to>
                                    </p:set>
                                    <p:animEffect transition="in" filter="wipe(left)">
                                      <p:cBhvr>
                                        <p:cTn id="66" dur="500"/>
                                        <p:tgtEl>
                                          <p:spTgt spid="141"/>
                                        </p:tgtEl>
                                      </p:cBhvr>
                                    </p:animEffect>
                                  </p:childTnLst>
                                </p:cTn>
                              </p:par>
                              <p:par>
                                <p:cTn id="67" presetID="10" presetClass="entr" presetSubtype="0" fill="hold" nodeType="withEffect">
                                  <p:stCondLst>
                                    <p:cond delay="0"/>
                                  </p:stCondLst>
                                  <p:childTnLst>
                                    <p:set>
                                      <p:cBhvr>
                                        <p:cTn id="68" dur="1" fill="hold">
                                          <p:stCondLst>
                                            <p:cond delay="0"/>
                                          </p:stCondLst>
                                        </p:cTn>
                                        <p:tgtEl>
                                          <p:spTgt spid="116"/>
                                        </p:tgtEl>
                                        <p:attrNameLst>
                                          <p:attrName>style.visibility</p:attrName>
                                        </p:attrNameLst>
                                      </p:cBhvr>
                                      <p:to>
                                        <p:strVal val="visible"/>
                                      </p:to>
                                    </p:set>
                                    <p:animEffect transition="in" filter="fade">
                                      <p:cBhvr>
                                        <p:cTn id="69" dur="500"/>
                                        <p:tgtEl>
                                          <p:spTgt spid="116"/>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xit" presetSubtype="8" fill="hold" grpId="1" nodeType="clickEffect">
                                  <p:stCondLst>
                                    <p:cond delay="0"/>
                                  </p:stCondLst>
                                  <p:childTnLst>
                                    <p:animEffect transition="out" filter="wipe(left)">
                                      <p:cBhvr>
                                        <p:cTn id="73" dur="500"/>
                                        <p:tgtEl>
                                          <p:spTgt spid="141"/>
                                        </p:tgtEl>
                                      </p:cBhvr>
                                    </p:animEffect>
                                    <p:set>
                                      <p:cBhvr>
                                        <p:cTn id="74" dur="1" fill="hold">
                                          <p:stCondLst>
                                            <p:cond delay="499"/>
                                          </p:stCondLst>
                                        </p:cTn>
                                        <p:tgtEl>
                                          <p:spTgt spid="141"/>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500"/>
                                        <p:tgtEl>
                                          <p:spTgt spid="116"/>
                                        </p:tgtEl>
                                      </p:cBhvr>
                                    </p:animEffect>
                                    <p:set>
                                      <p:cBhvr>
                                        <p:cTn id="77" dur="1" fill="hold">
                                          <p:stCondLst>
                                            <p:cond delay="499"/>
                                          </p:stCondLst>
                                        </p:cTn>
                                        <p:tgtEl>
                                          <p:spTgt spid="116"/>
                                        </p:tgtEl>
                                        <p:attrNameLst>
                                          <p:attrName>style.visibility</p:attrName>
                                        </p:attrNameLst>
                                      </p:cBhvr>
                                      <p:to>
                                        <p:strVal val="hidden"/>
                                      </p:to>
                                    </p:set>
                                  </p:childTnLst>
                                </p:cTn>
                              </p:par>
                            </p:childTnLst>
                          </p:cTn>
                        </p:par>
                        <p:par>
                          <p:cTn id="78" fill="hold">
                            <p:stCondLst>
                              <p:cond delay="500"/>
                            </p:stCondLst>
                            <p:childTnLst>
                              <p:par>
                                <p:cTn id="79" presetID="22" presetClass="entr" presetSubtype="8" fill="hold" nodeType="afterEffect">
                                  <p:stCondLst>
                                    <p:cond delay="0"/>
                                  </p:stCondLst>
                                  <p:childTnLst>
                                    <p:set>
                                      <p:cBhvr>
                                        <p:cTn id="80" dur="1" fill="hold">
                                          <p:stCondLst>
                                            <p:cond delay="0"/>
                                          </p:stCondLst>
                                        </p:cTn>
                                        <p:tgtEl>
                                          <p:spTgt spid="146"/>
                                        </p:tgtEl>
                                        <p:attrNameLst>
                                          <p:attrName>style.visibility</p:attrName>
                                        </p:attrNameLst>
                                      </p:cBhvr>
                                      <p:to>
                                        <p:strVal val="visible"/>
                                      </p:to>
                                    </p:set>
                                    <p:animEffect transition="in" filter="wipe(left)">
                                      <p:cBhvr>
                                        <p:cTn id="81" dur="500"/>
                                        <p:tgtEl>
                                          <p:spTgt spid="146"/>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142"/>
                                        </p:tgtEl>
                                        <p:attrNameLst>
                                          <p:attrName>style.visibility</p:attrName>
                                        </p:attrNameLst>
                                      </p:cBhvr>
                                      <p:to>
                                        <p:strVal val="visible"/>
                                      </p:to>
                                    </p:set>
                                    <p:animEffect transition="in" filter="wipe(left)">
                                      <p:cBhvr>
                                        <p:cTn id="84" dur="500"/>
                                        <p:tgtEl>
                                          <p:spTgt spid="142"/>
                                        </p:tgtEl>
                                      </p:cBhvr>
                                    </p:animEffect>
                                  </p:childTnLst>
                                </p:cTn>
                              </p:par>
                              <p:par>
                                <p:cTn id="85" presetID="10" presetClass="entr" presetSubtype="0" fill="hold" nodeType="withEffect">
                                  <p:stCondLst>
                                    <p:cond delay="0"/>
                                  </p:stCondLst>
                                  <p:childTnLst>
                                    <p:set>
                                      <p:cBhvr>
                                        <p:cTn id="86" dur="1" fill="hold">
                                          <p:stCondLst>
                                            <p:cond delay="0"/>
                                          </p:stCondLst>
                                        </p:cTn>
                                        <p:tgtEl>
                                          <p:spTgt spid="126"/>
                                        </p:tgtEl>
                                        <p:attrNameLst>
                                          <p:attrName>style.visibility</p:attrName>
                                        </p:attrNameLst>
                                      </p:cBhvr>
                                      <p:to>
                                        <p:strVal val="visible"/>
                                      </p:to>
                                    </p:set>
                                    <p:animEffect transition="in" filter="fade">
                                      <p:cBhvr>
                                        <p:cTn id="87" dur="500"/>
                                        <p:tgtEl>
                                          <p:spTgt spid="126"/>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nodeType="clickEffect">
                                  <p:stCondLst>
                                    <p:cond delay="0"/>
                                  </p:stCondLst>
                                  <p:childTnLst>
                                    <p:animEffect transition="out" filter="fade">
                                      <p:cBhvr>
                                        <p:cTn id="91" dur="500"/>
                                        <p:tgtEl>
                                          <p:spTgt spid="126"/>
                                        </p:tgtEl>
                                      </p:cBhvr>
                                    </p:animEffect>
                                    <p:set>
                                      <p:cBhvr>
                                        <p:cTn id="92" dur="1" fill="hold">
                                          <p:stCondLst>
                                            <p:cond delay="499"/>
                                          </p:stCondLst>
                                        </p:cTn>
                                        <p:tgtEl>
                                          <p:spTgt spid="126"/>
                                        </p:tgtEl>
                                        <p:attrNameLst>
                                          <p:attrName>style.visibility</p:attrName>
                                        </p:attrNameLst>
                                      </p:cBhvr>
                                      <p:to>
                                        <p:strVal val="hidden"/>
                                      </p:to>
                                    </p:set>
                                  </p:childTnLst>
                                </p:cTn>
                              </p:par>
                              <p:par>
                                <p:cTn id="93" presetID="22" presetClass="exit" presetSubtype="8" fill="hold" grpId="1" nodeType="withEffect">
                                  <p:stCondLst>
                                    <p:cond delay="0"/>
                                  </p:stCondLst>
                                  <p:childTnLst>
                                    <p:animEffect transition="out" filter="wipe(left)">
                                      <p:cBhvr>
                                        <p:cTn id="94" dur="500"/>
                                        <p:tgtEl>
                                          <p:spTgt spid="142"/>
                                        </p:tgtEl>
                                      </p:cBhvr>
                                    </p:animEffect>
                                    <p:set>
                                      <p:cBhvr>
                                        <p:cTn id="95" dur="1" fill="hold">
                                          <p:stCondLst>
                                            <p:cond delay="499"/>
                                          </p:stCondLst>
                                        </p:cTn>
                                        <p:tgtEl>
                                          <p:spTgt spid="1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P spid="112" grpId="1"/>
      <p:bldP spid="138" grpId="0"/>
      <p:bldP spid="138" grpId="1"/>
      <p:bldP spid="139" grpId="0"/>
      <p:bldP spid="139" grpId="1"/>
      <p:bldP spid="140" grpId="0"/>
      <p:bldP spid="140" grpId="1"/>
      <p:bldP spid="141" grpId="0"/>
      <p:bldP spid="141" grpId="1"/>
      <p:bldP spid="142" grpId="0"/>
      <p:bldP spid="14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共享的粒度可不可以更小一点？</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aphicFrame>
        <p:nvGraphicFramePr>
          <p:cNvPr id="6" name="Object 5"/>
          <p:cNvGraphicFramePr>
            <a:graphicFrameLocks noChangeAspect="1"/>
          </p:cNvGraphicFramePr>
          <p:nvPr/>
        </p:nvGraphicFramePr>
        <p:xfrm>
          <a:off x="4845368" y="1628458"/>
          <a:ext cx="2176462" cy="3009900"/>
        </p:xfrm>
        <a:graphic>
          <a:graphicData uri="http://schemas.openxmlformats.org/presentationml/2006/ole">
            <mc:AlternateContent xmlns:mc="http://schemas.openxmlformats.org/markup-compatibility/2006">
              <mc:Choice xmlns:v="urn:schemas-microsoft-com:vml" Requires="v">
                <p:oleObj spid="_x0000_s1602" name="Visio" r:id="rId3" imgW="2402840" imgH="2949575" progId="Visio.Drawing.6">
                  <p:embed/>
                </p:oleObj>
              </mc:Choice>
              <mc:Fallback>
                <p:oleObj name="Visio" r:id="rId3" imgW="2402840" imgH="2949575" progId="Visio.Drawing.6">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5368" y="1628458"/>
                        <a:ext cx="2176462" cy="300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6"/>
          <p:cNvGraphicFramePr>
            <a:graphicFrameLocks noChangeAspect="1"/>
          </p:cNvGraphicFramePr>
          <p:nvPr>
            <p:extLst>
              <p:ext uri="{D42A27DB-BD31-4B8C-83A1-F6EECF244321}">
                <p14:modId xmlns:p14="http://schemas.microsoft.com/office/powerpoint/2010/main" val="19490399"/>
              </p:ext>
            </p:extLst>
          </p:nvPr>
        </p:nvGraphicFramePr>
        <p:xfrm>
          <a:off x="7501078" y="2051926"/>
          <a:ext cx="3319463" cy="1657350"/>
        </p:xfrm>
        <a:graphic>
          <a:graphicData uri="http://schemas.openxmlformats.org/presentationml/2006/ole">
            <mc:AlternateContent xmlns:mc="http://schemas.openxmlformats.org/markup-compatibility/2006">
              <mc:Choice xmlns:v="urn:schemas-microsoft-com:vml" Requires="v">
                <p:oleObj spid="_x0000_s1603" name="Visio" r:id="rId5" imgW="3289935" imgH="1676400" progId="Visio.Drawing.6">
                  <p:embed/>
                </p:oleObj>
              </mc:Choice>
              <mc:Fallback>
                <p:oleObj name="Visio" r:id="rId5" imgW="3289935" imgH="1676400" progId="Visio.Drawing.6">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01078" y="2051926"/>
                        <a:ext cx="3319463"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Object 7"/>
          <p:cNvGraphicFramePr>
            <a:graphicFrameLocks noChangeAspect="1"/>
          </p:cNvGraphicFramePr>
          <p:nvPr>
            <p:extLst>
              <p:ext uri="{D42A27DB-BD31-4B8C-83A1-F6EECF244321}">
                <p14:modId xmlns:p14="http://schemas.microsoft.com/office/powerpoint/2010/main" val="2815416649"/>
              </p:ext>
            </p:extLst>
          </p:nvPr>
        </p:nvGraphicFramePr>
        <p:xfrm>
          <a:off x="634365" y="1939127"/>
          <a:ext cx="3367088" cy="1981200"/>
        </p:xfrm>
        <a:graphic>
          <a:graphicData uri="http://schemas.openxmlformats.org/presentationml/2006/ole">
            <mc:AlternateContent xmlns:mc="http://schemas.openxmlformats.org/markup-compatibility/2006">
              <mc:Choice xmlns:v="urn:schemas-microsoft-com:vml" Requires="v">
                <p:oleObj spid="_x0000_s1604" name="Visio" r:id="rId7" imgW="3899535" imgH="2321560" progId="Visio.Drawing.6">
                  <p:embed/>
                </p:oleObj>
              </mc:Choice>
              <mc:Fallback>
                <p:oleObj name="Visio" r:id="rId7" imgW="3899535" imgH="2321560" progId="Visio.Drawing.6">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4365" y="1939127"/>
                        <a:ext cx="3367088"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8072" name="Text Box 8"/>
          <p:cNvSpPr txBox="1">
            <a:spLocks noChangeArrowheads="1"/>
          </p:cNvSpPr>
          <p:nvPr/>
        </p:nvSpPr>
        <p:spPr bwMode="auto">
          <a:xfrm>
            <a:off x="3347720" y="4806074"/>
            <a:ext cx="5065810"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eaLnBrk="1" hangingPunct="1">
              <a:lnSpc>
                <a:spcPct val="80000"/>
              </a:lnSpc>
              <a:spcBef>
                <a:spcPct val="0"/>
              </a:spcBef>
              <a:buClrTx/>
              <a:buSzTx/>
              <a:buFontTx/>
              <a:buNone/>
            </a:pPr>
            <a:r>
              <a:rPr lang="zh-CN" altLang="en-US" sz="1800" b="1" dirty="0">
                <a:solidFill>
                  <a:schemeClr val="tx1"/>
                </a:solidFill>
                <a:latin typeface="Tahoma" panose="020B0604030504040204" pitchFamily="34" charset="0"/>
              </a:rPr>
              <a:t>提交给系统管理员（操作系统）的任务依次运行</a:t>
            </a:r>
            <a:endParaRPr lang="en-US" altLang="zh-CN" sz="1800" b="1" dirty="0">
              <a:solidFill>
                <a:schemeClr val="tx1"/>
              </a:solidFill>
              <a:latin typeface="Tahoma" panose="020B0604030504040204" pitchFamily="34" charset="0"/>
            </a:endParaRPr>
          </a:p>
        </p:txBody>
      </p:sp>
      <p:sp>
        <p:nvSpPr>
          <p:cNvPr id="88073" name="Text Box 9"/>
          <p:cNvSpPr txBox="1">
            <a:spLocks noChangeArrowheads="1"/>
          </p:cNvSpPr>
          <p:nvPr/>
        </p:nvSpPr>
        <p:spPr bwMode="auto">
          <a:xfrm>
            <a:off x="4089583" y="5208627"/>
            <a:ext cx="3441968"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eaLnBrk="1" hangingPunct="1">
              <a:lnSpc>
                <a:spcPct val="80000"/>
              </a:lnSpc>
              <a:spcBef>
                <a:spcPct val="0"/>
              </a:spcBef>
              <a:buClrTx/>
              <a:buSzTx/>
              <a:buFontTx/>
              <a:buNone/>
            </a:pPr>
            <a:r>
              <a:rPr lang="zh-CN" altLang="en-US" sz="1800" b="1" dirty="0">
                <a:solidFill>
                  <a:schemeClr val="tx1"/>
                </a:solidFill>
                <a:latin typeface="宋体" panose="02010600030101010101" pitchFamily="2" charset="-122"/>
              </a:rPr>
              <a:t>提交给操作系统的任务交替运行</a:t>
            </a:r>
            <a:endParaRPr lang="en-US" altLang="zh-CN" sz="1800" b="1" dirty="0">
              <a:solidFill>
                <a:schemeClr val="tx1"/>
              </a:solidFill>
              <a:latin typeface="宋体" panose="02010600030101010101" pitchFamily="2" charset="-122"/>
            </a:endParaRPr>
          </a:p>
        </p:txBody>
      </p:sp>
      <p:sp>
        <p:nvSpPr>
          <p:cNvPr id="88074" name="Text Box 10"/>
          <p:cNvSpPr txBox="1">
            <a:spLocks noChangeArrowheads="1"/>
          </p:cNvSpPr>
          <p:nvPr/>
        </p:nvSpPr>
        <p:spPr bwMode="auto">
          <a:xfrm>
            <a:off x="2172815" y="5671340"/>
            <a:ext cx="7845417"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eaLnBrk="1" hangingPunct="1">
              <a:lnSpc>
                <a:spcPct val="80000"/>
              </a:lnSpc>
              <a:spcBef>
                <a:spcPct val="0"/>
              </a:spcBef>
              <a:buClrTx/>
              <a:buSzTx/>
              <a:buFontTx/>
              <a:buNone/>
            </a:pPr>
            <a:r>
              <a:rPr lang="en-US" altLang="zh-CN" sz="1800" b="1" dirty="0">
                <a:solidFill>
                  <a:schemeClr val="tx1"/>
                </a:solidFill>
                <a:latin typeface="Tahoma" panose="020B0604030504040204" pitchFamily="34" charset="0"/>
              </a:rPr>
              <a:t>Timesharing: </a:t>
            </a:r>
            <a:r>
              <a:rPr lang="zh-CN" altLang="en-US" sz="1800" b="1" dirty="0">
                <a:solidFill>
                  <a:schemeClr val="tx1"/>
                </a:solidFill>
                <a:latin typeface="Tahoma" panose="020B0604030504040204" pitchFamily="34" charset="0"/>
              </a:rPr>
              <a:t>只要交替运行的速度足够快，就像多个任务在同时运行一样</a:t>
            </a:r>
            <a:endParaRPr lang="en-US" altLang="zh-CN" sz="1800" b="1" dirty="0">
              <a:solidFill>
                <a:schemeClr val="tx1"/>
              </a:solidFill>
              <a:latin typeface="Tahoma" panose="020B060403050404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par>
                          <p:cTn id="8" fill="hold">
                            <p:stCondLst>
                              <p:cond delay="500"/>
                            </p:stCondLst>
                            <p:childTnLst>
                              <p:par>
                                <p:cTn id="9" presetID="20" presetClass="entr" presetSubtype="0" fill="hold" grpId="0" nodeType="afterEffect">
                                  <p:stCondLst>
                                    <p:cond delay="0"/>
                                  </p:stCondLst>
                                  <p:childTnLst>
                                    <p:set>
                                      <p:cBhvr>
                                        <p:cTn id="10" dur="1" fill="hold">
                                          <p:stCondLst>
                                            <p:cond delay="0"/>
                                          </p:stCondLst>
                                        </p:cTn>
                                        <p:tgtEl>
                                          <p:spTgt spid="88072"/>
                                        </p:tgtEl>
                                        <p:attrNameLst>
                                          <p:attrName>style.visibility</p:attrName>
                                        </p:attrNameLst>
                                      </p:cBhvr>
                                      <p:to>
                                        <p:strVal val="visible"/>
                                      </p:to>
                                    </p:set>
                                    <p:animEffect transition="in" filter="wedge">
                                      <p:cBhvr>
                                        <p:cTn id="11" dur="1000"/>
                                        <p:tgtEl>
                                          <p:spTgt spid="8807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6"/>
                                        </p:tgtEl>
                                        <p:attrNameLst>
                                          <p:attrName>style.visibility</p:attrName>
                                        </p:attrNameLst>
                                      </p:cBhvr>
                                      <p:to>
                                        <p:strVal val="hidden"/>
                                      </p:to>
                                    </p:set>
                                  </p:childTnLst>
                                </p:cTn>
                              </p:par>
                            </p:childTnLst>
                          </p:cTn>
                        </p:par>
                        <p:par>
                          <p:cTn id="16" fill="hold">
                            <p:stCondLst>
                              <p:cond delay="0"/>
                            </p:stCondLst>
                            <p:childTnLst>
                              <p:par>
                                <p:cTn id="17" presetID="1" presetClass="exit" presetSubtype="0" fill="hold" grpId="1" nodeType="afterEffect">
                                  <p:stCondLst>
                                    <p:cond delay="0"/>
                                  </p:stCondLst>
                                  <p:childTnLst>
                                    <p:set>
                                      <p:cBhvr>
                                        <p:cTn id="18" dur="1" fill="hold">
                                          <p:stCondLst>
                                            <p:cond delay="0"/>
                                          </p:stCondLst>
                                        </p:cTn>
                                        <p:tgtEl>
                                          <p:spTgt spid="88072"/>
                                        </p:tgtEl>
                                        <p:attrNameLst>
                                          <p:attrName>style.visibility</p:attrName>
                                        </p:attrNameLst>
                                      </p:cBhvr>
                                      <p:to>
                                        <p:strVal val="hidden"/>
                                      </p:to>
                                    </p:set>
                                  </p:childTnLst>
                                </p:cTn>
                              </p:par>
                            </p:childTnLst>
                          </p:cTn>
                        </p:par>
                        <p:par>
                          <p:cTn id="19" fill="hold">
                            <p:stCondLst>
                              <p:cond delay="0"/>
                            </p:stCondLst>
                            <p:childTnLst>
                              <p:par>
                                <p:cTn id="20" presetID="5" presetClass="entr" presetSubtype="10"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checkerboard(across)">
                                      <p:cBhvr>
                                        <p:cTn id="22" dur="500"/>
                                        <p:tgtEl>
                                          <p:spTgt spid="11"/>
                                        </p:tgtEl>
                                      </p:cBhvr>
                                    </p:animEffect>
                                  </p:childTnLst>
                                </p:cTn>
                              </p:par>
                            </p:childTnLst>
                          </p:cTn>
                        </p:par>
                        <p:par>
                          <p:cTn id="23" fill="hold">
                            <p:stCondLst>
                              <p:cond delay="500"/>
                            </p:stCondLst>
                            <p:childTnLst>
                              <p:par>
                                <p:cTn id="24" presetID="20" presetClass="entr" presetSubtype="0" fill="hold" grpId="0" nodeType="afterEffect">
                                  <p:stCondLst>
                                    <p:cond delay="0"/>
                                  </p:stCondLst>
                                  <p:childTnLst>
                                    <p:set>
                                      <p:cBhvr>
                                        <p:cTn id="25" dur="1" fill="hold">
                                          <p:stCondLst>
                                            <p:cond delay="0"/>
                                          </p:stCondLst>
                                        </p:cTn>
                                        <p:tgtEl>
                                          <p:spTgt spid="88073"/>
                                        </p:tgtEl>
                                        <p:attrNameLst>
                                          <p:attrName>style.visibility</p:attrName>
                                        </p:attrNameLst>
                                      </p:cBhvr>
                                      <p:to>
                                        <p:strVal val="visible"/>
                                      </p:to>
                                    </p:set>
                                    <p:animEffect transition="in" filter="wedge">
                                      <p:cBhvr>
                                        <p:cTn id="26" dur="500"/>
                                        <p:tgtEl>
                                          <p:spTgt spid="88073"/>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childTnLst>
                          </p:cTn>
                        </p:par>
                        <p:par>
                          <p:cTn id="31" fill="hold">
                            <p:stCondLst>
                              <p:cond delay="0"/>
                            </p:stCondLst>
                            <p:childTnLst>
                              <p:par>
                                <p:cTn id="32" presetID="1" presetClass="exit" presetSubtype="0" fill="hold" grpId="1" nodeType="afterEffect">
                                  <p:stCondLst>
                                    <p:cond delay="0"/>
                                  </p:stCondLst>
                                  <p:childTnLst>
                                    <p:set>
                                      <p:cBhvr>
                                        <p:cTn id="33" dur="1" fill="hold">
                                          <p:stCondLst>
                                            <p:cond delay="0"/>
                                          </p:stCondLst>
                                        </p:cTn>
                                        <p:tgtEl>
                                          <p:spTgt spid="88073"/>
                                        </p:tgtEl>
                                        <p:attrNameLst>
                                          <p:attrName>style.visibility</p:attrName>
                                        </p:attrNameLst>
                                      </p:cBhvr>
                                      <p:to>
                                        <p:strVal val="hidden"/>
                                      </p:to>
                                    </p:set>
                                  </p:childTnLst>
                                </p:cTn>
                              </p:par>
                            </p:childTnLst>
                          </p:cTn>
                        </p:par>
                        <p:par>
                          <p:cTn id="34" fill="hold">
                            <p:stCondLst>
                              <p:cond delay="0"/>
                            </p:stCondLst>
                            <p:childTnLst>
                              <p:par>
                                <p:cTn id="35" presetID="5" presetClass="entr" presetSubtype="10"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checkerboard(across)">
                                      <p:cBhvr>
                                        <p:cTn id="37" dur="500"/>
                                        <p:tgtEl>
                                          <p:spTgt spid="15"/>
                                        </p:tgtEl>
                                      </p:cBhvr>
                                    </p:animEffect>
                                  </p:childTnLst>
                                </p:cTn>
                              </p:par>
                            </p:childTnLst>
                          </p:cTn>
                        </p:par>
                        <p:par>
                          <p:cTn id="38" fill="hold">
                            <p:stCondLst>
                              <p:cond delay="500"/>
                            </p:stCondLst>
                            <p:childTnLst>
                              <p:par>
                                <p:cTn id="39" presetID="20" presetClass="entr" presetSubtype="0" fill="hold" grpId="0" nodeType="afterEffect">
                                  <p:stCondLst>
                                    <p:cond delay="0"/>
                                  </p:stCondLst>
                                  <p:childTnLst>
                                    <p:set>
                                      <p:cBhvr>
                                        <p:cTn id="40" dur="1" fill="hold">
                                          <p:stCondLst>
                                            <p:cond delay="0"/>
                                          </p:stCondLst>
                                        </p:cTn>
                                        <p:tgtEl>
                                          <p:spTgt spid="88074"/>
                                        </p:tgtEl>
                                        <p:attrNameLst>
                                          <p:attrName>style.visibility</p:attrName>
                                        </p:attrNameLst>
                                      </p:cBhvr>
                                      <p:to>
                                        <p:strVal val="visible"/>
                                      </p:to>
                                    </p:set>
                                    <p:animEffect transition="in" filter="wedge">
                                      <p:cBhvr>
                                        <p:cTn id="41" dur="500"/>
                                        <p:tgtEl>
                                          <p:spTgt spid="88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72" grpId="0"/>
      <p:bldP spid="88072" grpId="1"/>
      <p:bldP spid="88073" grpId="0"/>
      <p:bldP spid="88073" grpId="1"/>
      <p:bldP spid="8807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五状态进程模型</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6" name="组合 5"/>
          <p:cNvGrpSpPr/>
          <p:nvPr/>
        </p:nvGrpSpPr>
        <p:grpSpPr>
          <a:xfrm>
            <a:off x="942039" y="2484579"/>
            <a:ext cx="4062009" cy="3304311"/>
            <a:chOff x="107504" y="1627328"/>
            <a:chExt cx="4062009" cy="3304311"/>
          </a:xfrm>
        </p:grpSpPr>
        <p:sp>
          <p:nvSpPr>
            <p:cNvPr id="11" name="弧形 10"/>
            <p:cNvSpPr/>
            <p:nvPr/>
          </p:nvSpPr>
          <p:spPr>
            <a:xfrm rot="18840000">
              <a:off x="1376818" y="3383517"/>
              <a:ext cx="1523237" cy="1573007"/>
            </a:xfrm>
            <a:prstGeom prst="arc">
              <a:avLst/>
            </a:prstGeom>
            <a:ln w="38100">
              <a:solidFill>
                <a:srgbClr val="11576A"/>
              </a:solidFill>
              <a:headEnd type="none"/>
              <a:tailEnd type="triangle"/>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4" name="组合 13"/>
            <p:cNvGrpSpPr/>
            <p:nvPr/>
          </p:nvGrpSpPr>
          <p:grpSpPr>
            <a:xfrm>
              <a:off x="107504" y="1627328"/>
              <a:ext cx="4062009" cy="2950417"/>
              <a:chOff x="368908" y="1667425"/>
              <a:chExt cx="4062009" cy="2950417"/>
            </a:xfrm>
          </p:grpSpPr>
          <p:grpSp>
            <p:nvGrpSpPr>
              <p:cNvPr id="15" name="组合 14"/>
              <p:cNvGrpSpPr/>
              <p:nvPr/>
            </p:nvGrpSpPr>
            <p:grpSpPr>
              <a:xfrm>
                <a:off x="1043608" y="2025732"/>
                <a:ext cx="3008403" cy="2592110"/>
                <a:chOff x="4572000" y="1275606"/>
                <a:chExt cx="3008403" cy="2592110"/>
              </a:xfrm>
            </p:grpSpPr>
            <p:grpSp>
              <p:nvGrpSpPr>
                <p:cNvPr id="16" name="组合 15"/>
                <p:cNvGrpSpPr/>
                <p:nvPr/>
              </p:nvGrpSpPr>
              <p:grpSpPr>
                <a:xfrm>
                  <a:off x="4572000" y="1275606"/>
                  <a:ext cx="1280211" cy="640662"/>
                  <a:chOff x="5004048" y="1347614"/>
                  <a:chExt cx="1280211" cy="640662"/>
                </a:xfrm>
              </p:grpSpPr>
              <p:sp>
                <p:nvSpPr>
                  <p:cNvPr id="17" name="椭圆 16"/>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创 建</a:t>
                    </a:r>
                  </a:p>
                </p:txBody>
              </p:sp>
            </p:grpSp>
            <p:grpSp>
              <p:nvGrpSpPr>
                <p:cNvPr id="19" name="组合 18"/>
                <p:cNvGrpSpPr/>
                <p:nvPr/>
              </p:nvGrpSpPr>
              <p:grpSpPr>
                <a:xfrm>
                  <a:off x="4572000" y="2274265"/>
                  <a:ext cx="1280211" cy="640662"/>
                  <a:chOff x="5004048" y="1347614"/>
                  <a:chExt cx="1280211" cy="640662"/>
                </a:xfrm>
              </p:grpSpPr>
              <p:sp>
                <p:nvSpPr>
                  <p:cNvPr id="20" name="椭圆 19"/>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就 绪</a:t>
                    </a:r>
                  </a:p>
                </p:txBody>
              </p:sp>
            </p:grpSp>
            <p:grpSp>
              <p:nvGrpSpPr>
                <p:cNvPr id="22" name="组合 21"/>
                <p:cNvGrpSpPr/>
                <p:nvPr/>
              </p:nvGrpSpPr>
              <p:grpSpPr>
                <a:xfrm>
                  <a:off x="6300192" y="2252854"/>
                  <a:ext cx="1280211" cy="640662"/>
                  <a:chOff x="5004048" y="1347614"/>
                  <a:chExt cx="1280211" cy="640662"/>
                </a:xfrm>
              </p:grpSpPr>
              <p:sp>
                <p:nvSpPr>
                  <p:cNvPr id="23" name="椭圆 22"/>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TextBox 61"/>
                  <p:cNvSpPr txBox="1"/>
                  <p:nvPr/>
                </p:nvSpPr>
                <p:spPr>
                  <a:xfrm>
                    <a:off x="5214966" y="1447863"/>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运 行</a:t>
                    </a:r>
                  </a:p>
                </p:txBody>
              </p:sp>
            </p:grpSp>
            <p:sp>
              <p:nvSpPr>
                <p:cNvPr id="25" name="弧形 24"/>
                <p:cNvSpPr/>
                <p:nvPr/>
              </p:nvSpPr>
              <p:spPr>
                <a:xfrm rot="18840000">
                  <a:off x="5300215" y="2054475"/>
                  <a:ext cx="1484437" cy="1532939"/>
                </a:xfrm>
                <a:prstGeom prst="arc">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6" name="直接箭头连接符 25"/>
                <p:cNvCxnSpPr/>
                <p:nvPr/>
              </p:nvCxnSpPr>
              <p:spPr>
                <a:xfrm flipV="1">
                  <a:off x="5212104" y="1915360"/>
                  <a:ext cx="0" cy="357997"/>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5436096" y="2228395"/>
                  <a:ext cx="1629555" cy="1639321"/>
                  <a:chOff x="5652120" y="2228395"/>
                  <a:chExt cx="1629555" cy="1639321"/>
                </a:xfrm>
              </p:grpSpPr>
              <p:grpSp>
                <p:nvGrpSpPr>
                  <p:cNvPr id="28" name="组合 27"/>
                  <p:cNvGrpSpPr/>
                  <p:nvPr/>
                </p:nvGrpSpPr>
                <p:grpSpPr>
                  <a:xfrm>
                    <a:off x="5652120" y="3227054"/>
                    <a:ext cx="1280211" cy="640662"/>
                    <a:chOff x="5004048" y="1347614"/>
                    <a:chExt cx="1280211" cy="640662"/>
                  </a:xfrm>
                </p:grpSpPr>
                <p:sp>
                  <p:nvSpPr>
                    <p:cNvPr id="29" name="椭圆 28"/>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等 待</a:t>
                      </a:r>
                    </a:p>
                  </p:txBody>
                </p:sp>
              </p:grpSp>
              <p:sp>
                <p:nvSpPr>
                  <p:cNvPr id="31" name="弧形 30"/>
                  <p:cNvSpPr/>
                  <p:nvPr/>
                </p:nvSpPr>
                <p:spPr>
                  <a:xfrm>
                    <a:off x="6609906" y="2228395"/>
                    <a:ext cx="671769" cy="1328491"/>
                  </a:xfrm>
                  <a:prstGeom prst="arc">
                    <a:avLst>
                      <a:gd name="adj1" fmla="val 53704"/>
                      <a:gd name="adj2" fmla="val 5400000"/>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grpSp>
            <p:nvGrpSpPr>
              <p:cNvPr id="33" name="组合 32"/>
              <p:cNvGrpSpPr/>
              <p:nvPr/>
            </p:nvGrpSpPr>
            <p:grpSpPr>
              <a:xfrm>
                <a:off x="2777110" y="1995686"/>
                <a:ext cx="1280211" cy="989694"/>
                <a:chOff x="6305502" y="1245560"/>
                <a:chExt cx="1280211" cy="989694"/>
              </a:xfrm>
            </p:grpSpPr>
            <p:grpSp>
              <p:nvGrpSpPr>
                <p:cNvPr id="34" name="组合 33"/>
                <p:cNvGrpSpPr/>
                <p:nvPr/>
              </p:nvGrpSpPr>
              <p:grpSpPr>
                <a:xfrm>
                  <a:off x="6305502" y="1245560"/>
                  <a:ext cx="1280211" cy="640662"/>
                  <a:chOff x="5004048" y="1347614"/>
                  <a:chExt cx="1280211" cy="640662"/>
                </a:xfrm>
              </p:grpSpPr>
              <p:sp>
                <p:nvSpPr>
                  <p:cNvPr id="35" name="椭圆 34"/>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退 出</a:t>
                    </a:r>
                  </a:p>
                </p:txBody>
              </p:sp>
            </p:grpSp>
            <p:cxnSp>
              <p:nvCxnSpPr>
                <p:cNvPr id="37" name="直接箭头连接符 36"/>
                <p:cNvCxnSpPr/>
                <p:nvPr/>
              </p:nvCxnSpPr>
              <p:spPr>
                <a:xfrm flipV="1">
                  <a:off x="6945608" y="1877257"/>
                  <a:ext cx="0" cy="357997"/>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弧形 37"/>
              <p:cNvSpPr/>
              <p:nvPr/>
            </p:nvSpPr>
            <p:spPr>
              <a:xfrm flipH="1">
                <a:off x="1544823" y="3013939"/>
                <a:ext cx="692649" cy="1308095"/>
              </a:xfrm>
              <a:prstGeom prst="arc">
                <a:avLst>
                  <a:gd name="adj1" fmla="val 53704"/>
                  <a:gd name="adj2" fmla="val 5400000"/>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9" name="圆角矩形 38"/>
              <p:cNvSpPr/>
              <p:nvPr/>
            </p:nvSpPr>
            <p:spPr>
              <a:xfrm>
                <a:off x="394626" y="2687718"/>
                <a:ext cx="1184132"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0" name="TextBox 22"/>
              <p:cNvSpPr txBox="1"/>
              <p:nvPr/>
            </p:nvSpPr>
            <p:spPr>
              <a:xfrm>
                <a:off x="368908" y="2680098"/>
                <a:ext cx="1261884" cy="307777"/>
              </a:xfrm>
              <a:prstGeom prst="rect">
                <a:avLst/>
              </a:prstGeom>
              <a:noFill/>
            </p:spPr>
            <p:txBody>
              <a:bodyPr wrap="none" rtlCol="0">
                <a:spAutoFit/>
              </a:bodyPr>
              <a:lstStyle/>
              <a:p>
                <a:r>
                  <a:rPr lang="zh-CN" altLang="en-US" sz="1400" b="1" dirty="0">
                    <a:solidFill>
                      <a:srgbClr val="11576A"/>
                    </a:solidFill>
                    <a:latin typeface="微软雅黑" panose="020B0503020204020204" pitchFamily="34" charset="-122"/>
                    <a:ea typeface="微软雅黑" panose="020B0503020204020204" pitchFamily="34" charset="-122"/>
                  </a:rPr>
                  <a:t>进入就绪列队</a:t>
                </a:r>
              </a:p>
            </p:txBody>
          </p:sp>
          <p:sp>
            <p:nvSpPr>
              <p:cNvPr id="85" name="圆角矩形 84"/>
              <p:cNvSpPr/>
              <p:nvPr/>
            </p:nvSpPr>
            <p:spPr>
              <a:xfrm>
                <a:off x="2215265" y="2667221"/>
                <a:ext cx="612627"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8" name="TextBox 24"/>
              <p:cNvSpPr txBox="1"/>
              <p:nvPr/>
            </p:nvSpPr>
            <p:spPr>
              <a:xfrm>
                <a:off x="2121132" y="2651981"/>
                <a:ext cx="785818" cy="307777"/>
              </a:xfrm>
              <a:prstGeom prst="rect">
                <a:avLst/>
              </a:prstGeom>
              <a:noFill/>
            </p:spPr>
            <p:txBody>
              <a:bodyPr wrap="square" rtlCol="0">
                <a:spAutoFit/>
              </a:bodyPr>
              <a:lstStyle/>
              <a:p>
                <a:pPr algn="ctr"/>
                <a:r>
                  <a:rPr lang="zh-CN" altLang="en-US" sz="1400" b="1">
                    <a:solidFill>
                      <a:srgbClr val="11576A"/>
                    </a:solidFill>
                    <a:latin typeface="微软雅黑" panose="020B0503020204020204" pitchFamily="34" charset="-122"/>
                    <a:ea typeface="微软雅黑" panose="020B0503020204020204" pitchFamily="34" charset="-122"/>
                  </a:rPr>
                  <a:t>被调度</a:t>
                </a:r>
              </a:p>
            </p:txBody>
          </p:sp>
          <p:sp>
            <p:nvSpPr>
              <p:cNvPr id="95" name="圆角矩形 94"/>
              <p:cNvSpPr/>
              <p:nvPr/>
            </p:nvSpPr>
            <p:spPr>
              <a:xfrm>
                <a:off x="2197882" y="3626794"/>
                <a:ext cx="857256"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9" name="TextBox 20"/>
              <p:cNvSpPr txBox="1"/>
              <p:nvPr/>
            </p:nvSpPr>
            <p:spPr>
              <a:xfrm>
                <a:off x="2175022" y="3619174"/>
                <a:ext cx="902811" cy="307777"/>
              </a:xfrm>
              <a:prstGeom prst="rect">
                <a:avLst/>
              </a:prstGeom>
              <a:noFill/>
            </p:spPr>
            <p:txBody>
              <a:bodyPr wrap="none" rtlCol="0">
                <a:spAutoFit/>
              </a:bodyPr>
              <a:lstStyle/>
              <a:p>
                <a:r>
                  <a:rPr lang="zh-CN" altLang="en-US" sz="1400" b="1">
                    <a:solidFill>
                      <a:srgbClr val="11576A"/>
                    </a:solidFill>
                    <a:latin typeface="微软雅黑" panose="020B0503020204020204" pitchFamily="34" charset="-122"/>
                    <a:ea typeface="微软雅黑" panose="020B0503020204020204" pitchFamily="34" charset="-122"/>
                  </a:rPr>
                  <a:t>时间片完</a:t>
                </a:r>
              </a:p>
            </p:txBody>
          </p:sp>
          <p:sp>
            <p:nvSpPr>
              <p:cNvPr id="101" name="圆角矩形 100"/>
              <p:cNvSpPr/>
              <p:nvPr/>
            </p:nvSpPr>
            <p:spPr>
              <a:xfrm>
                <a:off x="660717" y="3869187"/>
                <a:ext cx="857256"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3" name="TextBox 26"/>
              <p:cNvSpPr txBox="1"/>
              <p:nvPr/>
            </p:nvSpPr>
            <p:spPr>
              <a:xfrm>
                <a:off x="650239" y="3858709"/>
                <a:ext cx="902811" cy="307777"/>
              </a:xfrm>
              <a:prstGeom prst="rect">
                <a:avLst/>
              </a:prstGeom>
              <a:noFill/>
            </p:spPr>
            <p:txBody>
              <a:bodyPr wrap="none" rtlCol="0">
                <a:spAutoFit/>
              </a:bodyPr>
              <a:lstStyle/>
              <a:p>
                <a:r>
                  <a:rPr lang="zh-CN" altLang="en-US" sz="1400" b="1" dirty="0">
                    <a:solidFill>
                      <a:srgbClr val="11576A"/>
                    </a:solidFill>
                    <a:latin typeface="微软雅黑" panose="020B0503020204020204" pitchFamily="34" charset="-122"/>
                    <a:ea typeface="微软雅黑" panose="020B0503020204020204" pitchFamily="34" charset="-122"/>
                  </a:rPr>
                  <a:t>事件发生</a:t>
                </a:r>
              </a:p>
            </p:txBody>
          </p:sp>
          <p:sp>
            <p:nvSpPr>
              <p:cNvPr id="104" name="圆角矩形 103"/>
              <p:cNvSpPr/>
              <p:nvPr/>
            </p:nvSpPr>
            <p:spPr>
              <a:xfrm>
                <a:off x="3522045" y="2687997"/>
                <a:ext cx="469751"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5" name="TextBox 28"/>
              <p:cNvSpPr txBox="1"/>
              <p:nvPr/>
            </p:nvSpPr>
            <p:spPr>
              <a:xfrm>
                <a:off x="3493612" y="2673592"/>
                <a:ext cx="543739" cy="307777"/>
              </a:xfrm>
              <a:prstGeom prst="rect">
                <a:avLst/>
              </a:prstGeom>
              <a:noFill/>
            </p:spPr>
            <p:txBody>
              <a:bodyPr wrap="none" rtlCol="0">
                <a:spAutoFit/>
              </a:bodyPr>
              <a:lstStyle/>
              <a:p>
                <a:r>
                  <a:rPr lang="zh-CN" altLang="en-US" sz="1400" b="1" dirty="0">
                    <a:solidFill>
                      <a:srgbClr val="11576A"/>
                    </a:solidFill>
                    <a:latin typeface="微软雅黑" panose="020B0503020204020204" pitchFamily="34" charset="-122"/>
                    <a:ea typeface="微软雅黑" panose="020B0503020204020204" pitchFamily="34" charset="-122"/>
                  </a:rPr>
                  <a:t>结束</a:t>
                </a:r>
              </a:p>
            </p:txBody>
          </p:sp>
          <p:sp>
            <p:nvSpPr>
              <p:cNvPr id="107" name="圆角矩形 106"/>
              <p:cNvSpPr/>
              <p:nvPr/>
            </p:nvSpPr>
            <p:spPr>
              <a:xfrm>
                <a:off x="3558421" y="3882965"/>
                <a:ext cx="857256"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8" name="TextBox 18"/>
              <p:cNvSpPr txBox="1"/>
              <p:nvPr/>
            </p:nvSpPr>
            <p:spPr>
              <a:xfrm>
                <a:off x="3528106" y="3872487"/>
                <a:ext cx="902811" cy="307777"/>
              </a:xfrm>
              <a:prstGeom prst="rect">
                <a:avLst/>
              </a:prstGeom>
              <a:noFill/>
            </p:spPr>
            <p:txBody>
              <a:bodyPr wrap="none" rtlCol="0">
                <a:spAutoFit/>
              </a:bodyPr>
              <a:lstStyle/>
              <a:p>
                <a:r>
                  <a:rPr lang="zh-CN" altLang="en-US" sz="1400" b="1" dirty="0">
                    <a:solidFill>
                      <a:srgbClr val="11576A"/>
                    </a:solidFill>
                    <a:latin typeface="微软雅黑" panose="020B0503020204020204" pitchFamily="34" charset="-122"/>
                    <a:ea typeface="微软雅黑" panose="020B0503020204020204" pitchFamily="34" charset="-122"/>
                  </a:rPr>
                  <a:t>等待事件</a:t>
                </a:r>
              </a:p>
            </p:txBody>
          </p:sp>
          <p:cxnSp>
            <p:nvCxnSpPr>
              <p:cNvPr id="109" name="直接箭头连接符 108"/>
              <p:cNvCxnSpPr/>
              <p:nvPr/>
            </p:nvCxnSpPr>
            <p:spPr>
              <a:xfrm flipV="1">
                <a:off x="1683712" y="1667425"/>
                <a:ext cx="0" cy="357997"/>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10" name="组合 109"/>
          <p:cNvGrpSpPr/>
          <p:nvPr/>
        </p:nvGrpSpPr>
        <p:grpSpPr>
          <a:xfrm>
            <a:off x="1554213" y="2474285"/>
            <a:ext cx="655949" cy="338554"/>
            <a:chOff x="1047033" y="651041"/>
            <a:chExt cx="698173" cy="338554"/>
          </a:xfrm>
        </p:grpSpPr>
        <p:sp>
          <p:nvSpPr>
            <p:cNvPr id="112" name="圆角矩形 111"/>
            <p:cNvSpPr/>
            <p:nvPr/>
          </p:nvSpPr>
          <p:spPr>
            <a:xfrm>
              <a:off x="1047033" y="696823"/>
              <a:ext cx="689562" cy="267496"/>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6" name="TextBox 22"/>
            <p:cNvSpPr txBox="1"/>
            <p:nvPr/>
          </p:nvSpPr>
          <p:spPr>
            <a:xfrm>
              <a:off x="1047033" y="651041"/>
              <a:ext cx="698173" cy="338554"/>
            </a:xfrm>
            <a:prstGeom prst="rect">
              <a:avLst/>
            </a:prstGeom>
            <a:noFill/>
          </p:spPr>
          <p:txBody>
            <a:bodyPr wrap="none" rtlCol="0">
              <a:spAutoFit/>
            </a:bodyPr>
            <a:lstStyle/>
            <a:p>
              <a:r>
                <a:rPr lang="zh-CN" altLang="en-US" sz="1600" b="1" dirty="0">
                  <a:solidFill>
                    <a:srgbClr val="11576A"/>
                  </a:solidFill>
                  <a:latin typeface="微软雅黑" panose="020B0503020204020204" pitchFamily="34" charset="-122"/>
                  <a:ea typeface="微软雅黑" panose="020B0503020204020204" pitchFamily="34" charset="-122"/>
                </a:rPr>
                <a:t>启 动</a:t>
              </a:r>
            </a:p>
          </p:txBody>
        </p:sp>
      </p:gr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三状态进程模型</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8" name="组合 7"/>
          <p:cNvGrpSpPr/>
          <p:nvPr/>
        </p:nvGrpSpPr>
        <p:grpSpPr>
          <a:xfrm>
            <a:off x="4765948" y="2831607"/>
            <a:ext cx="3190428" cy="954107"/>
            <a:chOff x="834646" y="1016735"/>
            <a:chExt cx="3190428" cy="954107"/>
          </a:xfrm>
        </p:grpSpPr>
        <p:sp>
          <p:nvSpPr>
            <p:cNvPr id="9" name="TextBox 1"/>
            <p:cNvSpPr txBox="1"/>
            <p:nvPr/>
          </p:nvSpPr>
          <p:spPr>
            <a:xfrm>
              <a:off x="1135038" y="1016735"/>
              <a:ext cx="2890036" cy="954107"/>
            </a:xfrm>
            <a:prstGeom prst="rect">
              <a:avLst/>
            </a:prstGeom>
            <a:noFill/>
          </p:spPr>
          <p:txBody>
            <a:bodyPr wrap="square" rtlCol="0">
              <a:spAutoFit/>
            </a:bodyPr>
            <a:lstStyle/>
            <a:p>
              <a:pPr>
                <a:tabLst>
                  <a:tab pos="2781300" algn="l"/>
                </a:tabLst>
              </a:pPr>
              <a:r>
                <a:rPr lang="zh-CN" altLang="en-US" sz="2000" b="1" dirty="0">
                  <a:solidFill>
                    <a:srgbClr val="C00000"/>
                  </a:solidFill>
                  <a:latin typeface="微软雅黑" panose="020B0503020204020204" pitchFamily="34" charset="-122"/>
                  <a:ea typeface="微软雅黑" panose="020B0503020204020204" pitchFamily="34" charset="-122"/>
                </a:rPr>
                <a:t>NULL→创建</a:t>
              </a:r>
              <a:endParaRPr lang="en-US" altLang="zh-CN" sz="2000" b="1" dirty="0">
                <a:solidFill>
                  <a:srgbClr val="C00000"/>
                </a:solidFill>
                <a:latin typeface="微软雅黑" panose="020B0503020204020204" pitchFamily="34" charset="-122"/>
                <a:ea typeface="微软雅黑" panose="020B0503020204020204" pitchFamily="34" charset="-122"/>
              </a:endParaRPr>
            </a:p>
            <a:p>
              <a:pPr>
                <a:tabLst>
                  <a:tab pos="2781300" algn="l"/>
                </a:tabLst>
              </a:pPr>
              <a:r>
                <a:rPr lang="zh-CN" altLang="en-US" b="1" dirty="0">
                  <a:solidFill>
                    <a:srgbClr val="11576A"/>
                  </a:solidFill>
                  <a:latin typeface="微软雅黑" panose="020B0503020204020204" pitchFamily="34" charset="-122"/>
                  <a:ea typeface="微软雅黑" panose="020B0503020204020204" pitchFamily="34" charset="-122"/>
                </a:rPr>
                <a:t>一个新进程被产生出来执行一个程序</a:t>
              </a:r>
            </a:p>
          </p:txBody>
        </p:sp>
        <p:sp>
          <p:nvSpPr>
            <p:cNvPr id="10" name="TextBox 4"/>
            <p:cNvSpPr txBox="1"/>
            <p:nvPr/>
          </p:nvSpPr>
          <p:spPr>
            <a:xfrm>
              <a:off x="834646" y="1021012"/>
              <a:ext cx="433390" cy="400110"/>
            </a:xfrm>
            <a:prstGeom prst="rect">
              <a:avLst/>
            </a:prstGeom>
            <a:noFill/>
            <a:effectLst/>
          </p:spPr>
          <p:txBody>
            <a:bodyPr wrap="square" rtlCol="0">
              <a:spAutoFit/>
            </a:bodyPr>
            <a:lstStyle/>
            <a:p>
              <a:pPr marL="342900" indent="-342900">
                <a:spcBef>
                  <a:spcPct val="20000"/>
                </a:spcBef>
              </a:pPr>
              <a:r>
                <a:rPr lang="zh-CN" altLang="en-US" sz="2000" b="1">
                  <a:solidFill>
                    <a:srgbClr val="11576A"/>
                  </a:solidFill>
                  <a:latin typeface="张海山锐谐体2.0-授权联系：Samtype@QQ.com" pitchFamily="2" charset="-122"/>
                  <a:ea typeface="张海山锐谐体2.0-授权联系：Samtype@QQ.com" pitchFamily="2" charset="-122"/>
                </a:rPr>
                <a:t>■</a:t>
              </a:r>
              <a:endParaRPr lang="zh-CN" altLang="en-US" sz="2000" b="1">
                <a:solidFill>
                  <a:srgbClr val="11576A"/>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913771" y="2484579"/>
            <a:ext cx="4062009" cy="3304311"/>
            <a:chOff x="107504" y="1627328"/>
            <a:chExt cx="4062009" cy="3304311"/>
          </a:xfrm>
        </p:grpSpPr>
        <p:sp>
          <p:nvSpPr>
            <p:cNvPr id="14" name="弧形 13"/>
            <p:cNvSpPr/>
            <p:nvPr/>
          </p:nvSpPr>
          <p:spPr>
            <a:xfrm rot="18840000">
              <a:off x="1376818" y="3383517"/>
              <a:ext cx="1523237" cy="1573007"/>
            </a:xfrm>
            <a:prstGeom prst="arc">
              <a:avLst/>
            </a:prstGeom>
            <a:ln w="38100">
              <a:solidFill>
                <a:srgbClr val="11576A"/>
              </a:solidFill>
              <a:headEnd type="none"/>
              <a:tailEnd type="triangle"/>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5" name="组合 14"/>
            <p:cNvGrpSpPr/>
            <p:nvPr/>
          </p:nvGrpSpPr>
          <p:grpSpPr>
            <a:xfrm>
              <a:off x="107504" y="1627328"/>
              <a:ext cx="4062009" cy="2950417"/>
              <a:chOff x="368908" y="1667425"/>
              <a:chExt cx="4062009" cy="2950417"/>
            </a:xfrm>
          </p:grpSpPr>
          <p:grpSp>
            <p:nvGrpSpPr>
              <p:cNvPr id="16" name="组合 15"/>
              <p:cNvGrpSpPr/>
              <p:nvPr/>
            </p:nvGrpSpPr>
            <p:grpSpPr>
              <a:xfrm>
                <a:off x="1043608" y="2025732"/>
                <a:ext cx="3008403" cy="2592110"/>
                <a:chOff x="4572000" y="1275606"/>
                <a:chExt cx="3008403" cy="2592110"/>
              </a:xfrm>
            </p:grpSpPr>
            <p:grpSp>
              <p:nvGrpSpPr>
                <p:cNvPr id="17" name="组合 16"/>
                <p:cNvGrpSpPr/>
                <p:nvPr/>
              </p:nvGrpSpPr>
              <p:grpSpPr>
                <a:xfrm>
                  <a:off x="4572000" y="1275606"/>
                  <a:ext cx="1280211" cy="640662"/>
                  <a:chOff x="5004048" y="1347614"/>
                  <a:chExt cx="1280211" cy="640662"/>
                </a:xfrm>
              </p:grpSpPr>
              <p:sp>
                <p:nvSpPr>
                  <p:cNvPr id="18" name="椭圆 17"/>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创 建</a:t>
                    </a:r>
                  </a:p>
                </p:txBody>
              </p:sp>
            </p:grpSp>
            <p:grpSp>
              <p:nvGrpSpPr>
                <p:cNvPr id="20" name="组合 19"/>
                <p:cNvGrpSpPr/>
                <p:nvPr/>
              </p:nvGrpSpPr>
              <p:grpSpPr>
                <a:xfrm>
                  <a:off x="4572000" y="2274265"/>
                  <a:ext cx="1280211" cy="640662"/>
                  <a:chOff x="5004048" y="1347614"/>
                  <a:chExt cx="1280211" cy="640662"/>
                </a:xfrm>
              </p:grpSpPr>
              <p:sp>
                <p:nvSpPr>
                  <p:cNvPr id="21" name="椭圆 20"/>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就 绪</a:t>
                    </a:r>
                  </a:p>
                </p:txBody>
              </p:sp>
            </p:grpSp>
            <p:grpSp>
              <p:nvGrpSpPr>
                <p:cNvPr id="23" name="组合 22"/>
                <p:cNvGrpSpPr/>
                <p:nvPr/>
              </p:nvGrpSpPr>
              <p:grpSpPr>
                <a:xfrm>
                  <a:off x="6300192" y="2252854"/>
                  <a:ext cx="1280211" cy="640662"/>
                  <a:chOff x="5004048" y="1347614"/>
                  <a:chExt cx="1280211" cy="640662"/>
                </a:xfrm>
              </p:grpSpPr>
              <p:sp>
                <p:nvSpPr>
                  <p:cNvPr id="24" name="椭圆 23"/>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TextBox 61"/>
                  <p:cNvSpPr txBox="1"/>
                  <p:nvPr/>
                </p:nvSpPr>
                <p:spPr>
                  <a:xfrm>
                    <a:off x="5214966" y="1447863"/>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运 行</a:t>
                    </a:r>
                  </a:p>
                </p:txBody>
              </p:sp>
            </p:grpSp>
            <p:sp>
              <p:nvSpPr>
                <p:cNvPr id="26" name="弧形 25"/>
                <p:cNvSpPr/>
                <p:nvPr/>
              </p:nvSpPr>
              <p:spPr>
                <a:xfrm rot="18840000">
                  <a:off x="5300215" y="2054475"/>
                  <a:ext cx="1484437" cy="1532939"/>
                </a:xfrm>
                <a:prstGeom prst="arc">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7" name="直接箭头连接符 26"/>
                <p:cNvCxnSpPr/>
                <p:nvPr/>
              </p:nvCxnSpPr>
              <p:spPr>
                <a:xfrm flipV="1">
                  <a:off x="5212104" y="1915360"/>
                  <a:ext cx="0" cy="357997"/>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5436096" y="2228395"/>
                  <a:ext cx="1629555" cy="1639321"/>
                  <a:chOff x="5652120" y="2228395"/>
                  <a:chExt cx="1629555" cy="1639321"/>
                </a:xfrm>
              </p:grpSpPr>
              <p:grpSp>
                <p:nvGrpSpPr>
                  <p:cNvPr id="29" name="组合 28"/>
                  <p:cNvGrpSpPr/>
                  <p:nvPr/>
                </p:nvGrpSpPr>
                <p:grpSpPr>
                  <a:xfrm>
                    <a:off x="5652120" y="3227054"/>
                    <a:ext cx="1280211" cy="640662"/>
                    <a:chOff x="5004048" y="1347614"/>
                    <a:chExt cx="1280211" cy="640662"/>
                  </a:xfrm>
                </p:grpSpPr>
                <p:sp>
                  <p:nvSpPr>
                    <p:cNvPr id="30" name="椭圆 29"/>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1"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等 待</a:t>
                      </a:r>
                    </a:p>
                  </p:txBody>
                </p:sp>
              </p:grpSp>
              <p:sp>
                <p:nvSpPr>
                  <p:cNvPr id="32" name="弧形 31"/>
                  <p:cNvSpPr/>
                  <p:nvPr/>
                </p:nvSpPr>
                <p:spPr>
                  <a:xfrm>
                    <a:off x="6609906" y="2228395"/>
                    <a:ext cx="671769" cy="1328491"/>
                  </a:xfrm>
                  <a:prstGeom prst="arc">
                    <a:avLst>
                      <a:gd name="adj1" fmla="val 53704"/>
                      <a:gd name="adj2" fmla="val 5400000"/>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grpSp>
            <p:nvGrpSpPr>
              <p:cNvPr id="33" name="组合 32"/>
              <p:cNvGrpSpPr/>
              <p:nvPr/>
            </p:nvGrpSpPr>
            <p:grpSpPr>
              <a:xfrm>
                <a:off x="2777110" y="1995686"/>
                <a:ext cx="1280211" cy="989694"/>
                <a:chOff x="6305502" y="1245560"/>
                <a:chExt cx="1280211" cy="989694"/>
              </a:xfrm>
            </p:grpSpPr>
            <p:grpSp>
              <p:nvGrpSpPr>
                <p:cNvPr id="34" name="组合 33"/>
                <p:cNvGrpSpPr/>
                <p:nvPr/>
              </p:nvGrpSpPr>
              <p:grpSpPr>
                <a:xfrm>
                  <a:off x="6305502" y="1245560"/>
                  <a:ext cx="1280211" cy="640662"/>
                  <a:chOff x="5004048" y="1347614"/>
                  <a:chExt cx="1280211" cy="640662"/>
                </a:xfrm>
              </p:grpSpPr>
              <p:sp>
                <p:nvSpPr>
                  <p:cNvPr id="35" name="椭圆 34"/>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退 出</a:t>
                    </a:r>
                  </a:p>
                </p:txBody>
              </p:sp>
            </p:grpSp>
            <p:cxnSp>
              <p:nvCxnSpPr>
                <p:cNvPr id="37" name="直接箭头连接符 36"/>
                <p:cNvCxnSpPr/>
                <p:nvPr/>
              </p:nvCxnSpPr>
              <p:spPr>
                <a:xfrm flipV="1">
                  <a:off x="6945608" y="1877257"/>
                  <a:ext cx="0" cy="357997"/>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弧形 37"/>
              <p:cNvSpPr/>
              <p:nvPr/>
            </p:nvSpPr>
            <p:spPr>
              <a:xfrm flipH="1">
                <a:off x="1544823" y="3013939"/>
                <a:ext cx="692649" cy="1308095"/>
              </a:xfrm>
              <a:prstGeom prst="arc">
                <a:avLst>
                  <a:gd name="adj1" fmla="val 53704"/>
                  <a:gd name="adj2" fmla="val 5400000"/>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9" name="圆角矩形 38"/>
              <p:cNvSpPr/>
              <p:nvPr/>
            </p:nvSpPr>
            <p:spPr>
              <a:xfrm>
                <a:off x="394626" y="2687718"/>
                <a:ext cx="1184132"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0" name="TextBox 22"/>
              <p:cNvSpPr txBox="1"/>
              <p:nvPr/>
            </p:nvSpPr>
            <p:spPr>
              <a:xfrm>
                <a:off x="368908" y="2680098"/>
                <a:ext cx="1261884" cy="307777"/>
              </a:xfrm>
              <a:prstGeom prst="rect">
                <a:avLst/>
              </a:prstGeom>
              <a:noFill/>
            </p:spPr>
            <p:txBody>
              <a:bodyPr wrap="none" rtlCol="0">
                <a:spAutoFit/>
              </a:bodyPr>
              <a:lstStyle/>
              <a:p>
                <a:r>
                  <a:rPr lang="zh-CN" altLang="en-US" sz="1400" b="1" dirty="0">
                    <a:solidFill>
                      <a:srgbClr val="11576A"/>
                    </a:solidFill>
                    <a:latin typeface="微软雅黑" panose="020B0503020204020204" pitchFamily="34" charset="-122"/>
                    <a:ea typeface="微软雅黑" panose="020B0503020204020204" pitchFamily="34" charset="-122"/>
                  </a:rPr>
                  <a:t>进入就绪列队</a:t>
                </a:r>
              </a:p>
            </p:txBody>
          </p:sp>
          <p:sp>
            <p:nvSpPr>
              <p:cNvPr id="41" name="圆角矩形 40"/>
              <p:cNvSpPr/>
              <p:nvPr/>
            </p:nvSpPr>
            <p:spPr>
              <a:xfrm>
                <a:off x="2215265" y="2667221"/>
                <a:ext cx="612627"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2" name="TextBox 24"/>
              <p:cNvSpPr txBox="1"/>
              <p:nvPr/>
            </p:nvSpPr>
            <p:spPr>
              <a:xfrm>
                <a:off x="2121132" y="2651981"/>
                <a:ext cx="785818" cy="307777"/>
              </a:xfrm>
              <a:prstGeom prst="rect">
                <a:avLst/>
              </a:prstGeom>
              <a:noFill/>
            </p:spPr>
            <p:txBody>
              <a:bodyPr wrap="square" rtlCol="0">
                <a:spAutoFit/>
              </a:bodyPr>
              <a:lstStyle/>
              <a:p>
                <a:pPr algn="ctr"/>
                <a:r>
                  <a:rPr lang="zh-CN" altLang="en-US" sz="1400" b="1">
                    <a:solidFill>
                      <a:srgbClr val="11576A"/>
                    </a:solidFill>
                    <a:latin typeface="微软雅黑" panose="020B0503020204020204" pitchFamily="34" charset="-122"/>
                    <a:ea typeface="微软雅黑" panose="020B0503020204020204" pitchFamily="34" charset="-122"/>
                  </a:rPr>
                  <a:t>被调度</a:t>
                </a:r>
              </a:p>
            </p:txBody>
          </p:sp>
          <p:sp>
            <p:nvSpPr>
              <p:cNvPr id="43" name="圆角矩形 42"/>
              <p:cNvSpPr/>
              <p:nvPr/>
            </p:nvSpPr>
            <p:spPr>
              <a:xfrm>
                <a:off x="2197882" y="3626794"/>
                <a:ext cx="857256"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4" name="TextBox 20"/>
              <p:cNvSpPr txBox="1"/>
              <p:nvPr/>
            </p:nvSpPr>
            <p:spPr>
              <a:xfrm>
                <a:off x="2175022" y="3619174"/>
                <a:ext cx="902811" cy="307777"/>
              </a:xfrm>
              <a:prstGeom prst="rect">
                <a:avLst/>
              </a:prstGeom>
              <a:noFill/>
            </p:spPr>
            <p:txBody>
              <a:bodyPr wrap="none" rtlCol="0">
                <a:spAutoFit/>
              </a:bodyPr>
              <a:lstStyle/>
              <a:p>
                <a:r>
                  <a:rPr lang="zh-CN" altLang="en-US" sz="1400" b="1">
                    <a:solidFill>
                      <a:srgbClr val="11576A"/>
                    </a:solidFill>
                    <a:latin typeface="微软雅黑" panose="020B0503020204020204" pitchFamily="34" charset="-122"/>
                    <a:ea typeface="微软雅黑" panose="020B0503020204020204" pitchFamily="34" charset="-122"/>
                  </a:rPr>
                  <a:t>时间片完</a:t>
                </a:r>
              </a:p>
            </p:txBody>
          </p:sp>
          <p:sp>
            <p:nvSpPr>
              <p:cNvPr id="45" name="圆角矩形 44"/>
              <p:cNvSpPr/>
              <p:nvPr/>
            </p:nvSpPr>
            <p:spPr>
              <a:xfrm>
                <a:off x="660717" y="3869187"/>
                <a:ext cx="857256"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TextBox 26"/>
              <p:cNvSpPr txBox="1"/>
              <p:nvPr/>
            </p:nvSpPr>
            <p:spPr>
              <a:xfrm>
                <a:off x="650239" y="3858709"/>
                <a:ext cx="902811" cy="307777"/>
              </a:xfrm>
              <a:prstGeom prst="rect">
                <a:avLst/>
              </a:prstGeom>
              <a:noFill/>
            </p:spPr>
            <p:txBody>
              <a:bodyPr wrap="none" rtlCol="0">
                <a:spAutoFit/>
              </a:bodyPr>
              <a:lstStyle/>
              <a:p>
                <a:r>
                  <a:rPr lang="zh-CN" altLang="en-US" sz="1400" b="1" dirty="0">
                    <a:solidFill>
                      <a:srgbClr val="11576A"/>
                    </a:solidFill>
                    <a:latin typeface="微软雅黑" panose="020B0503020204020204" pitchFamily="34" charset="-122"/>
                    <a:ea typeface="微软雅黑" panose="020B0503020204020204" pitchFamily="34" charset="-122"/>
                  </a:rPr>
                  <a:t>事件发生</a:t>
                </a:r>
              </a:p>
            </p:txBody>
          </p:sp>
          <p:sp>
            <p:nvSpPr>
              <p:cNvPr id="47" name="圆角矩形 46"/>
              <p:cNvSpPr/>
              <p:nvPr/>
            </p:nvSpPr>
            <p:spPr>
              <a:xfrm>
                <a:off x="3522045" y="2687997"/>
                <a:ext cx="469751"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8" name="TextBox 28"/>
              <p:cNvSpPr txBox="1"/>
              <p:nvPr/>
            </p:nvSpPr>
            <p:spPr>
              <a:xfrm>
                <a:off x="3493612" y="2673592"/>
                <a:ext cx="543739" cy="307777"/>
              </a:xfrm>
              <a:prstGeom prst="rect">
                <a:avLst/>
              </a:prstGeom>
              <a:noFill/>
            </p:spPr>
            <p:txBody>
              <a:bodyPr wrap="none" rtlCol="0">
                <a:spAutoFit/>
              </a:bodyPr>
              <a:lstStyle/>
              <a:p>
                <a:r>
                  <a:rPr lang="zh-CN" altLang="en-US" sz="1400" b="1" dirty="0">
                    <a:solidFill>
                      <a:srgbClr val="11576A"/>
                    </a:solidFill>
                    <a:latin typeface="微软雅黑" panose="020B0503020204020204" pitchFamily="34" charset="-122"/>
                    <a:ea typeface="微软雅黑" panose="020B0503020204020204" pitchFamily="34" charset="-122"/>
                  </a:rPr>
                  <a:t>结束</a:t>
                </a:r>
              </a:p>
            </p:txBody>
          </p:sp>
          <p:sp>
            <p:nvSpPr>
              <p:cNvPr id="49" name="圆角矩形 48"/>
              <p:cNvSpPr/>
              <p:nvPr/>
            </p:nvSpPr>
            <p:spPr>
              <a:xfrm>
                <a:off x="3558421" y="3882965"/>
                <a:ext cx="857256"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0" name="TextBox 18"/>
              <p:cNvSpPr txBox="1"/>
              <p:nvPr/>
            </p:nvSpPr>
            <p:spPr>
              <a:xfrm>
                <a:off x="3528106" y="3872487"/>
                <a:ext cx="902811" cy="307777"/>
              </a:xfrm>
              <a:prstGeom prst="rect">
                <a:avLst/>
              </a:prstGeom>
              <a:noFill/>
            </p:spPr>
            <p:txBody>
              <a:bodyPr wrap="none" rtlCol="0">
                <a:spAutoFit/>
              </a:bodyPr>
              <a:lstStyle/>
              <a:p>
                <a:r>
                  <a:rPr lang="zh-CN" altLang="en-US" sz="1400" b="1" dirty="0">
                    <a:solidFill>
                      <a:srgbClr val="11576A"/>
                    </a:solidFill>
                    <a:latin typeface="微软雅黑" panose="020B0503020204020204" pitchFamily="34" charset="-122"/>
                    <a:ea typeface="微软雅黑" panose="020B0503020204020204" pitchFamily="34" charset="-122"/>
                  </a:rPr>
                  <a:t>等待事件</a:t>
                </a:r>
              </a:p>
            </p:txBody>
          </p:sp>
          <p:cxnSp>
            <p:nvCxnSpPr>
              <p:cNvPr id="51" name="直接箭头连接符 50"/>
              <p:cNvCxnSpPr/>
              <p:nvPr/>
            </p:nvCxnSpPr>
            <p:spPr>
              <a:xfrm flipV="1">
                <a:off x="1683712" y="1667425"/>
                <a:ext cx="0" cy="357997"/>
              </a:xfrm>
              <a:prstGeom prst="straightConnector1">
                <a:avLst/>
              </a:prstGeom>
              <a:ln w="571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52" name="组合 51"/>
          <p:cNvGrpSpPr/>
          <p:nvPr/>
        </p:nvGrpSpPr>
        <p:grpSpPr>
          <a:xfrm>
            <a:off x="1489835" y="2474285"/>
            <a:ext cx="655949" cy="338554"/>
            <a:chOff x="1047033" y="651041"/>
            <a:chExt cx="698173" cy="338554"/>
          </a:xfrm>
        </p:grpSpPr>
        <p:sp>
          <p:nvSpPr>
            <p:cNvPr id="53" name="圆角矩形 52"/>
            <p:cNvSpPr/>
            <p:nvPr/>
          </p:nvSpPr>
          <p:spPr>
            <a:xfrm>
              <a:off x="1047033" y="696823"/>
              <a:ext cx="689562" cy="267496"/>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4" name="TextBox 22"/>
            <p:cNvSpPr txBox="1"/>
            <p:nvPr/>
          </p:nvSpPr>
          <p:spPr>
            <a:xfrm>
              <a:off x="1047033" y="651041"/>
              <a:ext cx="698173" cy="338554"/>
            </a:xfrm>
            <a:prstGeom prst="rect">
              <a:avLst/>
            </a:prstGeom>
            <a:noFill/>
          </p:spPr>
          <p:txBody>
            <a:bodyPr wrap="none" rtlCol="0">
              <a:spAutoFit/>
            </a:bodyPr>
            <a:lstStyle/>
            <a:p>
              <a:r>
                <a:rPr lang="zh-CN" altLang="en-US" sz="1600" b="1" dirty="0">
                  <a:solidFill>
                    <a:srgbClr val="C00000"/>
                  </a:solidFill>
                  <a:latin typeface="微软雅黑" panose="020B0503020204020204" pitchFamily="34" charset="-122"/>
                  <a:ea typeface="微软雅黑" panose="020B0503020204020204" pitchFamily="34" charset="-122"/>
                </a:rPr>
                <a:t>启 动</a:t>
              </a:r>
            </a:p>
          </p:txBody>
        </p:sp>
      </p:gr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三状态进程模型</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85" name="组合 84"/>
          <p:cNvGrpSpPr/>
          <p:nvPr/>
        </p:nvGrpSpPr>
        <p:grpSpPr>
          <a:xfrm>
            <a:off x="4599509" y="2534009"/>
            <a:ext cx="3572891" cy="1233095"/>
            <a:chOff x="834646" y="1657344"/>
            <a:chExt cx="3572891" cy="1233095"/>
          </a:xfrm>
        </p:grpSpPr>
        <p:sp>
          <p:nvSpPr>
            <p:cNvPr id="86" name="TextBox 3"/>
            <p:cNvSpPr txBox="1"/>
            <p:nvPr/>
          </p:nvSpPr>
          <p:spPr>
            <a:xfrm>
              <a:off x="1135038" y="1659333"/>
              <a:ext cx="3272499" cy="1231106"/>
            </a:xfrm>
            <a:prstGeom prst="rect">
              <a:avLst/>
            </a:prstGeom>
            <a:noFill/>
            <a:ln>
              <a:noFill/>
            </a:ln>
          </p:spPr>
          <p:txBody>
            <a:bodyPr wrap="square" rtlCol="0">
              <a:spAutoFit/>
            </a:bodyPr>
            <a:lstStyle/>
            <a:p>
              <a:pPr>
                <a:tabLst>
                  <a:tab pos="714375" algn="l"/>
                </a:tabLst>
              </a:pPr>
              <a:r>
                <a:rPr lang="zh-CN" altLang="en-US" sz="2000" b="1" dirty="0">
                  <a:solidFill>
                    <a:srgbClr val="C00000"/>
                  </a:solidFill>
                  <a:latin typeface="微软雅黑" panose="020B0503020204020204" pitchFamily="34" charset="-122"/>
                  <a:ea typeface="微软雅黑" panose="020B0503020204020204" pitchFamily="34" charset="-122"/>
                </a:rPr>
                <a:t>创建→就绪</a:t>
              </a:r>
              <a:endParaRPr lang="en-US" altLang="zh-CN" sz="2000" b="1" dirty="0">
                <a:solidFill>
                  <a:srgbClr val="C00000"/>
                </a:solidFill>
                <a:latin typeface="微软雅黑" panose="020B0503020204020204" pitchFamily="34" charset="-122"/>
                <a:ea typeface="微软雅黑" panose="020B0503020204020204" pitchFamily="34" charset="-122"/>
              </a:endParaRPr>
            </a:p>
            <a:p>
              <a:pPr>
                <a:tabLst>
                  <a:tab pos="714375" algn="l"/>
                </a:tabLst>
              </a:pPr>
              <a:r>
                <a:rPr lang="zh-CN" altLang="en-US" b="1" dirty="0">
                  <a:solidFill>
                    <a:srgbClr val="11576A"/>
                  </a:solidFill>
                  <a:latin typeface="微软雅黑" panose="020B0503020204020204" pitchFamily="34" charset="-122"/>
                  <a:ea typeface="微软雅黑" panose="020B0503020204020204" pitchFamily="34" charset="-122"/>
                </a:rPr>
                <a:t>当进程被创建完成并初始化后，一切就绪准备运行时，变为就绪状态</a:t>
              </a:r>
              <a:endParaRPr lang="zh-CN" altLang="en-US" b="1" dirty="0">
                <a:solidFill>
                  <a:srgbClr val="FFFF00"/>
                </a:solidFill>
                <a:latin typeface="微软雅黑" panose="020B0503020204020204" pitchFamily="34" charset="-122"/>
                <a:ea typeface="微软雅黑" panose="020B0503020204020204" pitchFamily="34" charset="-122"/>
              </a:endParaRPr>
            </a:p>
          </p:txBody>
        </p:sp>
        <p:sp>
          <p:nvSpPr>
            <p:cNvPr id="87" name="TextBox 7"/>
            <p:cNvSpPr txBox="1"/>
            <p:nvPr/>
          </p:nvSpPr>
          <p:spPr>
            <a:xfrm>
              <a:off x="834646" y="1657344"/>
              <a:ext cx="433390" cy="400110"/>
            </a:xfrm>
            <a:prstGeom prst="rect">
              <a:avLst/>
            </a:prstGeom>
            <a:noFill/>
            <a:effectLst/>
          </p:spPr>
          <p:txBody>
            <a:bodyPr wrap="square" rtlCol="0">
              <a:spAutoFit/>
            </a:bodyPr>
            <a:lstStyle/>
            <a:p>
              <a:pPr marL="342900" indent="-342900">
                <a:spcBef>
                  <a:spcPct val="20000"/>
                </a:spcBef>
              </a:pPr>
              <a:r>
                <a:rPr lang="zh-CN" altLang="en-US" sz="2000" b="1">
                  <a:solidFill>
                    <a:srgbClr val="11576A"/>
                  </a:solidFill>
                  <a:latin typeface="张海山锐谐体2.0-授权联系：Samtype@QQ.com" pitchFamily="2" charset="-122"/>
                  <a:ea typeface="张海山锐谐体2.0-授权联系：Samtype@QQ.com" pitchFamily="2" charset="-122"/>
                </a:rPr>
                <a:t>■</a:t>
              </a:r>
              <a:endParaRPr lang="zh-CN" altLang="en-US" sz="2000" b="1">
                <a:solidFill>
                  <a:srgbClr val="11576A"/>
                </a:solidFill>
                <a:latin typeface="微软雅黑" panose="020B0503020204020204" pitchFamily="34" charset="-122"/>
                <a:ea typeface="微软雅黑" panose="020B0503020204020204" pitchFamily="34" charset="-122"/>
              </a:endParaRPr>
            </a:p>
          </p:txBody>
        </p:sp>
      </p:grpSp>
      <p:grpSp>
        <p:nvGrpSpPr>
          <p:cNvPr id="88" name="组合 87"/>
          <p:cNvGrpSpPr/>
          <p:nvPr/>
        </p:nvGrpSpPr>
        <p:grpSpPr>
          <a:xfrm>
            <a:off x="899592" y="2484579"/>
            <a:ext cx="4062009" cy="3304311"/>
            <a:chOff x="107504" y="1627328"/>
            <a:chExt cx="4062009" cy="3304311"/>
          </a:xfrm>
        </p:grpSpPr>
        <p:sp>
          <p:nvSpPr>
            <p:cNvPr id="89" name="弧形 88"/>
            <p:cNvSpPr/>
            <p:nvPr/>
          </p:nvSpPr>
          <p:spPr>
            <a:xfrm rot="18840000">
              <a:off x="1376818" y="3383517"/>
              <a:ext cx="1523237" cy="1573007"/>
            </a:xfrm>
            <a:prstGeom prst="arc">
              <a:avLst/>
            </a:prstGeom>
            <a:ln w="38100">
              <a:solidFill>
                <a:srgbClr val="11576A"/>
              </a:solidFill>
              <a:headEnd type="none"/>
              <a:tailEnd type="triangle"/>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90" name="组合 89"/>
            <p:cNvGrpSpPr/>
            <p:nvPr/>
          </p:nvGrpSpPr>
          <p:grpSpPr>
            <a:xfrm>
              <a:off x="107504" y="1627328"/>
              <a:ext cx="4062009" cy="2950417"/>
              <a:chOff x="368908" y="1667425"/>
              <a:chExt cx="4062009" cy="2950417"/>
            </a:xfrm>
          </p:grpSpPr>
          <p:grpSp>
            <p:nvGrpSpPr>
              <p:cNvPr id="91" name="组合 90"/>
              <p:cNvGrpSpPr/>
              <p:nvPr/>
            </p:nvGrpSpPr>
            <p:grpSpPr>
              <a:xfrm>
                <a:off x="1043608" y="2025732"/>
                <a:ext cx="3008403" cy="2592110"/>
                <a:chOff x="4572000" y="1275606"/>
                <a:chExt cx="3008403" cy="2592110"/>
              </a:xfrm>
            </p:grpSpPr>
            <p:grpSp>
              <p:nvGrpSpPr>
                <p:cNvPr id="113" name="组合 112"/>
                <p:cNvGrpSpPr/>
                <p:nvPr/>
              </p:nvGrpSpPr>
              <p:grpSpPr>
                <a:xfrm>
                  <a:off x="4572000" y="1275606"/>
                  <a:ext cx="1280211" cy="640662"/>
                  <a:chOff x="5004048" y="1347614"/>
                  <a:chExt cx="1280211" cy="640662"/>
                </a:xfrm>
              </p:grpSpPr>
              <p:sp>
                <p:nvSpPr>
                  <p:cNvPr id="127" name="椭圆 126"/>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创 建</a:t>
                    </a:r>
                  </a:p>
                </p:txBody>
              </p:sp>
            </p:grpSp>
            <p:grpSp>
              <p:nvGrpSpPr>
                <p:cNvPr id="114" name="组合 113"/>
                <p:cNvGrpSpPr/>
                <p:nvPr/>
              </p:nvGrpSpPr>
              <p:grpSpPr>
                <a:xfrm>
                  <a:off x="4572000" y="2274265"/>
                  <a:ext cx="1280211" cy="640662"/>
                  <a:chOff x="5004048" y="1347614"/>
                  <a:chExt cx="1280211" cy="640662"/>
                </a:xfrm>
              </p:grpSpPr>
              <p:sp>
                <p:nvSpPr>
                  <p:cNvPr id="125" name="椭圆 124"/>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6"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就 绪</a:t>
                    </a:r>
                  </a:p>
                </p:txBody>
              </p:sp>
            </p:grpSp>
            <p:grpSp>
              <p:nvGrpSpPr>
                <p:cNvPr id="115" name="组合 114"/>
                <p:cNvGrpSpPr/>
                <p:nvPr/>
              </p:nvGrpSpPr>
              <p:grpSpPr>
                <a:xfrm>
                  <a:off x="6300192" y="2252854"/>
                  <a:ext cx="1280211" cy="640662"/>
                  <a:chOff x="5004048" y="1347614"/>
                  <a:chExt cx="1280211" cy="640662"/>
                </a:xfrm>
              </p:grpSpPr>
              <p:sp>
                <p:nvSpPr>
                  <p:cNvPr id="123" name="椭圆 122"/>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4" name="TextBox 61"/>
                  <p:cNvSpPr txBox="1"/>
                  <p:nvPr/>
                </p:nvSpPr>
                <p:spPr>
                  <a:xfrm>
                    <a:off x="5214966" y="1447863"/>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运 行</a:t>
                    </a:r>
                  </a:p>
                </p:txBody>
              </p:sp>
            </p:grpSp>
            <p:sp>
              <p:nvSpPr>
                <p:cNvPr id="116" name="弧形 115"/>
                <p:cNvSpPr/>
                <p:nvPr/>
              </p:nvSpPr>
              <p:spPr>
                <a:xfrm rot="18840000">
                  <a:off x="5300215" y="2054475"/>
                  <a:ext cx="1484437" cy="1532939"/>
                </a:xfrm>
                <a:prstGeom prst="arc">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17" name="直接箭头连接符 116"/>
                <p:cNvCxnSpPr/>
                <p:nvPr/>
              </p:nvCxnSpPr>
              <p:spPr>
                <a:xfrm flipV="1">
                  <a:off x="5212104" y="1915360"/>
                  <a:ext cx="0" cy="357997"/>
                </a:xfrm>
                <a:prstGeom prst="straightConnector1">
                  <a:avLst/>
                </a:prstGeom>
                <a:ln w="571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8" name="组合 117"/>
                <p:cNvGrpSpPr/>
                <p:nvPr/>
              </p:nvGrpSpPr>
              <p:grpSpPr>
                <a:xfrm>
                  <a:off x="5436096" y="2228395"/>
                  <a:ext cx="1629555" cy="1639321"/>
                  <a:chOff x="5652120" y="2228395"/>
                  <a:chExt cx="1629555" cy="1639321"/>
                </a:xfrm>
              </p:grpSpPr>
              <p:grpSp>
                <p:nvGrpSpPr>
                  <p:cNvPr id="119" name="组合 118"/>
                  <p:cNvGrpSpPr/>
                  <p:nvPr/>
                </p:nvGrpSpPr>
                <p:grpSpPr>
                  <a:xfrm>
                    <a:off x="5652120" y="3227054"/>
                    <a:ext cx="1280211" cy="640662"/>
                    <a:chOff x="5004048" y="1347614"/>
                    <a:chExt cx="1280211" cy="640662"/>
                  </a:xfrm>
                </p:grpSpPr>
                <p:sp>
                  <p:nvSpPr>
                    <p:cNvPr id="121" name="椭圆 120"/>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2"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等 待</a:t>
                      </a:r>
                    </a:p>
                  </p:txBody>
                </p:sp>
              </p:grpSp>
              <p:sp>
                <p:nvSpPr>
                  <p:cNvPr id="120" name="弧形 119"/>
                  <p:cNvSpPr/>
                  <p:nvPr/>
                </p:nvSpPr>
                <p:spPr>
                  <a:xfrm>
                    <a:off x="6609906" y="2228395"/>
                    <a:ext cx="671769" cy="1328491"/>
                  </a:xfrm>
                  <a:prstGeom prst="arc">
                    <a:avLst>
                      <a:gd name="adj1" fmla="val 53704"/>
                      <a:gd name="adj2" fmla="val 5400000"/>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grpSp>
            <p:nvGrpSpPr>
              <p:cNvPr id="92" name="组合 91"/>
              <p:cNvGrpSpPr/>
              <p:nvPr/>
            </p:nvGrpSpPr>
            <p:grpSpPr>
              <a:xfrm>
                <a:off x="2777110" y="1995686"/>
                <a:ext cx="1280211" cy="989694"/>
                <a:chOff x="6305502" y="1245560"/>
                <a:chExt cx="1280211" cy="989694"/>
              </a:xfrm>
            </p:grpSpPr>
            <p:grpSp>
              <p:nvGrpSpPr>
                <p:cNvPr id="109" name="组合 108"/>
                <p:cNvGrpSpPr/>
                <p:nvPr/>
              </p:nvGrpSpPr>
              <p:grpSpPr>
                <a:xfrm>
                  <a:off x="6305502" y="1245560"/>
                  <a:ext cx="1280211" cy="640662"/>
                  <a:chOff x="5004048" y="1347614"/>
                  <a:chExt cx="1280211" cy="640662"/>
                </a:xfrm>
              </p:grpSpPr>
              <p:sp>
                <p:nvSpPr>
                  <p:cNvPr id="111" name="椭圆 110"/>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2"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退 出</a:t>
                    </a:r>
                  </a:p>
                </p:txBody>
              </p:sp>
            </p:grpSp>
            <p:cxnSp>
              <p:nvCxnSpPr>
                <p:cNvPr id="110" name="直接箭头连接符 109"/>
                <p:cNvCxnSpPr/>
                <p:nvPr/>
              </p:nvCxnSpPr>
              <p:spPr>
                <a:xfrm flipV="1">
                  <a:off x="6945608" y="1877257"/>
                  <a:ext cx="0" cy="357997"/>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grpSp>
          <p:sp>
            <p:nvSpPr>
              <p:cNvPr id="93" name="弧形 92"/>
              <p:cNvSpPr/>
              <p:nvPr/>
            </p:nvSpPr>
            <p:spPr>
              <a:xfrm flipH="1">
                <a:off x="1544823" y="3013939"/>
                <a:ext cx="692649" cy="1308095"/>
              </a:xfrm>
              <a:prstGeom prst="arc">
                <a:avLst>
                  <a:gd name="adj1" fmla="val 53704"/>
                  <a:gd name="adj2" fmla="val 5400000"/>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4" name="圆角矩形 93"/>
              <p:cNvSpPr/>
              <p:nvPr/>
            </p:nvSpPr>
            <p:spPr>
              <a:xfrm>
                <a:off x="394626" y="2687718"/>
                <a:ext cx="1184132"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5" name="TextBox 22"/>
              <p:cNvSpPr txBox="1"/>
              <p:nvPr/>
            </p:nvSpPr>
            <p:spPr>
              <a:xfrm>
                <a:off x="368908" y="2680098"/>
                <a:ext cx="1261884" cy="307777"/>
              </a:xfrm>
              <a:prstGeom prst="rect">
                <a:avLst/>
              </a:prstGeom>
              <a:noFill/>
            </p:spPr>
            <p:txBody>
              <a:bodyPr wrap="none" rtlCol="0">
                <a:spAutoFit/>
              </a:bodyPr>
              <a:lstStyle/>
              <a:p>
                <a:r>
                  <a:rPr lang="zh-CN" altLang="en-US" sz="1400" b="1" dirty="0">
                    <a:solidFill>
                      <a:srgbClr val="C00000"/>
                    </a:solidFill>
                    <a:latin typeface="微软雅黑" panose="020B0503020204020204" pitchFamily="34" charset="-122"/>
                    <a:ea typeface="微软雅黑" panose="020B0503020204020204" pitchFamily="34" charset="-122"/>
                  </a:rPr>
                  <a:t>进入就绪列队</a:t>
                </a:r>
              </a:p>
            </p:txBody>
          </p:sp>
          <p:sp>
            <p:nvSpPr>
              <p:cNvPr id="96" name="圆角矩形 95"/>
              <p:cNvSpPr/>
              <p:nvPr/>
            </p:nvSpPr>
            <p:spPr>
              <a:xfrm>
                <a:off x="2215265" y="2667221"/>
                <a:ext cx="612627"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7" name="TextBox 24"/>
              <p:cNvSpPr txBox="1"/>
              <p:nvPr/>
            </p:nvSpPr>
            <p:spPr>
              <a:xfrm>
                <a:off x="2121132" y="2651981"/>
                <a:ext cx="785818" cy="307777"/>
              </a:xfrm>
              <a:prstGeom prst="rect">
                <a:avLst/>
              </a:prstGeom>
              <a:noFill/>
            </p:spPr>
            <p:txBody>
              <a:bodyPr wrap="square" rtlCol="0">
                <a:spAutoFit/>
              </a:bodyPr>
              <a:lstStyle/>
              <a:p>
                <a:pPr algn="ctr"/>
                <a:r>
                  <a:rPr lang="zh-CN" altLang="en-US" sz="1400" b="1">
                    <a:solidFill>
                      <a:srgbClr val="11576A"/>
                    </a:solidFill>
                    <a:latin typeface="微软雅黑" panose="020B0503020204020204" pitchFamily="34" charset="-122"/>
                    <a:ea typeface="微软雅黑" panose="020B0503020204020204" pitchFamily="34" charset="-122"/>
                  </a:rPr>
                  <a:t>被调度</a:t>
                </a:r>
              </a:p>
            </p:txBody>
          </p:sp>
          <p:sp>
            <p:nvSpPr>
              <p:cNvPr id="98" name="圆角矩形 97"/>
              <p:cNvSpPr/>
              <p:nvPr/>
            </p:nvSpPr>
            <p:spPr>
              <a:xfrm>
                <a:off x="2197882" y="3626794"/>
                <a:ext cx="857256"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9" name="TextBox 20"/>
              <p:cNvSpPr txBox="1"/>
              <p:nvPr/>
            </p:nvSpPr>
            <p:spPr>
              <a:xfrm>
                <a:off x="2175022" y="3619174"/>
                <a:ext cx="902811" cy="307777"/>
              </a:xfrm>
              <a:prstGeom prst="rect">
                <a:avLst/>
              </a:prstGeom>
              <a:noFill/>
            </p:spPr>
            <p:txBody>
              <a:bodyPr wrap="none" rtlCol="0">
                <a:spAutoFit/>
              </a:bodyPr>
              <a:lstStyle/>
              <a:p>
                <a:r>
                  <a:rPr lang="zh-CN" altLang="en-US" sz="1400" b="1">
                    <a:solidFill>
                      <a:srgbClr val="11576A"/>
                    </a:solidFill>
                    <a:latin typeface="微软雅黑" panose="020B0503020204020204" pitchFamily="34" charset="-122"/>
                    <a:ea typeface="微软雅黑" panose="020B0503020204020204" pitchFamily="34" charset="-122"/>
                  </a:rPr>
                  <a:t>时间片完</a:t>
                </a:r>
              </a:p>
            </p:txBody>
          </p:sp>
          <p:sp>
            <p:nvSpPr>
              <p:cNvPr id="100" name="圆角矩形 99"/>
              <p:cNvSpPr/>
              <p:nvPr/>
            </p:nvSpPr>
            <p:spPr>
              <a:xfrm>
                <a:off x="660717" y="3869187"/>
                <a:ext cx="857256"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1" name="TextBox 26"/>
              <p:cNvSpPr txBox="1"/>
              <p:nvPr/>
            </p:nvSpPr>
            <p:spPr>
              <a:xfrm>
                <a:off x="650239" y="3858709"/>
                <a:ext cx="902811" cy="307777"/>
              </a:xfrm>
              <a:prstGeom prst="rect">
                <a:avLst/>
              </a:prstGeom>
              <a:noFill/>
            </p:spPr>
            <p:txBody>
              <a:bodyPr wrap="none" rtlCol="0">
                <a:spAutoFit/>
              </a:bodyPr>
              <a:lstStyle/>
              <a:p>
                <a:r>
                  <a:rPr lang="zh-CN" altLang="en-US" sz="1400" b="1" dirty="0">
                    <a:solidFill>
                      <a:srgbClr val="11576A"/>
                    </a:solidFill>
                    <a:latin typeface="微软雅黑" panose="020B0503020204020204" pitchFamily="34" charset="-122"/>
                    <a:ea typeface="微软雅黑" panose="020B0503020204020204" pitchFamily="34" charset="-122"/>
                  </a:rPr>
                  <a:t>事件发生</a:t>
                </a:r>
              </a:p>
            </p:txBody>
          </p:sp>
          <p:sp>
            <p:nvSpPr>
              <p:cNvPr id="102" name="圆角矩形 101"/>
              <p:cNvSpPr/>
              <p:nvPr/>
            </p:nvSpPr>
            <p:spPr>
              <a:xfrm>
                <a:off x="3522045" y="2687997"/>
                <a:ext cx="469751"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3" name="TextBox 28"/>
              <p:cNvSpPr txBox="1"/>
              <p:nvPr/>
            </p:nvSpPr>
            <p:spPr>
              <a:xfrm>
                <a:off x="3493612" y="2673592"/>
                <a:ext cx="543739" cy="307777"/>
              </a:xfrm>
              <a:prstGeom prst="rect">
                <a:avLst/>
              </a:prstGeom>
              <a:noFill/>
            </p:spPr>
            <p:txBody>
              <a:bodyPr wrap="none" rtlCol="0">
                <a:spAutoFit/>
              </a:bodyPr>
              <a:lstStyle/>
              <a:p>
                <a:r>
                  <a:rPr lang="zh-CN" altLang="en-US" sz="1400" b="1" dirty="0">
                    <a:solidFill>
                      <a:srgbClr val="11576A"/>
                    </a:solidFill>
                    <a:latin typeface="微软雅黑" panose="020B0503020204020204" pitchFamily="34" charset="-122"/>
                    <a:ea typeface="微软雅黑" panose="020B0503020204020204" pitchFamily="34" charset="-122"/>
                  </a:rPr>
                  <a:t>结束</a:t>
                </a:r>
              </a:p>
            </p:txBody>
          </p:sp>
          <p:sp>
            <p:nvSpPr>
              <p:cNvPr id="104" name="圆角矩形 103"/>
              <p:cNvSpPr/>
              <p:nvPr/>
            </p:nvSpPr>
            <p:spPr>
              <a:xfrm>
                <a:off x="3558421" y="3882965"/>
                <a:ext cx="857256"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5" name="TextBox 18"/>
              <p:cNvSpPr txBox="1"/>
              <p:nvPr/>
            </p:nvSpPr>
            <p:spPr>
              <a:xfrm>
                <a:off x="3528106" y="3872487"/>
                <a:ext cx="902811" cy="307777"/>
              </a:xfrm>
              <a:prstGeom prst="rect">
                <a:avLst/>
              </a:prstGeom>
              <a:noFill/>
            </p:spPr>
            <p:txBody>
              <a:bodyPr wrap="none" rtlCol="0">
                <a:spAutoFit/>
              </a:bodyPr>
              <a:lstStyle/>
              <a:p>
                <a:r>
                  <a:rPr lang="zh-CN" altLang="en-US" sz="1400" b="1" dirty="0">
                    <a:solidFill>
                      <a:srgbClr val="11576A"/>
                    </a:solidFill>
                    <a:latin typeface="微软雅黑" panose="020B0503020204020204" pitchFamily="34" charset="-122"/>
                    <a:ea typeface="微软雅黑" panose="020B0503020204020204" pitchFamily="34" charset="-122"/>
                  </a:rPr>
                  <a:t>等待事件</a:t>
                </a:r>
              </a:p>
            </p:txBody>
          </p:sp>
          <p:cxnSp>
            <p:nvCxnSpPr>
              <p:cNvPr id="107" name="直接箭头连接符 106"/>
              <p:cNvCxnSpPr/>
              <p:nvPr/>
            </p:nvCxnSpPr>
            <p:spPr>
              <a:xfrm flipV="1">
                <a:off x="1683712" y="1667425"/>
                <a:ext cx="0" cy="357997"/>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6" name="组合 5"/>
          <p:cNvGrpSpPr/>
          <p:nvPr/>
        </p:nvGrpSpPr>
        <p:grpSpPr>
          <a:xfrm>
            <a:off x="1511766" y="2474285"/>
            <a:ext cx="655949" cy="338554"/>
            <a:chOff x="1047033" y="651041"/>
            <a:chExt cx="698173" cy="338554"/>
          </a:xfrm>
        </p:grpSpPr>
        <p:sp>
          <p:nvSpPr>
            <p:cNvPr id="7" name="圆角矩形 6"/>
            <p:cNvSpPr/>
            <p:nvPr/>
          </p:nvSpPr>
          <p:spPr>
            <a:xfrm>
              <a:off x="1047033" y="696823"/>
              <a:ext cx="689562" cy="267496"/>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TextBox 22"/>
            <p:cNvSpPr txBox="1"/>
            <p:nvPr/>
          </p:nvSpPr>
          <p:spPr>
            <a:xfrm>
              <a:off x="1047033" y="651041"/>
              <a:ext cx="698173" cy="338554"/>
            </a:xfrm>
            <a:prstGeom prst="rect">
              <a:avLst/>
            </a:prstGeom>
            <a:noFill/>
          </p:spPr>
          <p:txBody>
            <a:bodyPr wrap="none" rtlCol="0">
              <a:spAutoFit/>
            </a:bodyPr>
            <a:lstStyle/>
            <a:p>
              <a:r>
                <a:rPr lang="zh-CN" altLang="en-US" sz="1600" b="1" dirty="0">
                  <a:solidFill>
                    <a:srgbClr val="11576A"/>
                  </a:solidFill>
                  <a:latin typeface="微软雅黑" panose="020B0503020204020204" pitchFamily="34" charset="-122"/>
                  <a:ea typeface="微软雅黑" panose="020B0503020204020204" pitchFamily="34" charset="-122"/>
                </a:rPr>
                <a:t>启 动</a:t>
              </a:r>
            </a:p>
          </p:txBody>
        </p:sp>
      </p:gr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ipe(left)">
                                      <p:cBhvr>
                                        <p:cTn id="7"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三状态进程模型</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83" name="组合 82"/>
          <p:cNvGrpSpPr/>
          <p:nvPr/>
        </p:nvGrpSpPr>
        <p:grpSpPr>
          <a:xfrm>
            <a:off x="4667091" y="2569420"/>
            <a:ext cx="3361292" cy="1235608"/>
            <a:chOff x="834646" y="1021012"/>
            <a:chExt cx="3282807" cy="1235608"/>
          </a:xfrm>
        </p:grpSpPr>
        <p:sp>
          <p:nvSpPr>
            <p:cNvPr id="84" name="Text Box 2"/>
            <p:cNvSpPr txBox="1">
              <a:spLocks noChangeArrowheads="1"/>
            </p:cNvSpPr>
            <p:nvPr/>
          </p:nvSpPr>
          <p:spPr bwMode="auto">
            <a:xfrm>
              <a:off x="1135038" y="1025514"/>
              <a:ext cx="2982415" cy="1231106"/>
            </a:xfrm>
            <a:prstGeom prst="rect">
              <a:avLst/>
            </a:prstGeom>
            <a:noFill/>
            <a:ln>
              <a:noFill/>
            </a:ln>
            <a:effectLst/>
          </p:spPr>
          <p:txBody>
            <a:bodyPr wrap="square">
              <a:spAutoFit/>
            </a:bodyPr>
            <a:lstStyle/>
            <a:p>
              <a:pPr marL="0" lvl="2" eaLnBrk="1" hangingPunct="1"/>
              <a:r>
                <a:rPr lang="zh-CN" altLang="en-US" sz="2000" b="1" dirty="0">
                  <a:solidFill>
                    <a:srgbClr val="C00000"/>
                  </a:solidFill>
                  <a:latin typeface="微软雅黑" panose="020B0503020204020204" pitchFamily="34" charset="-122"/>
                  <a:ea typeface="微软雅黑" panose="020B0503020204020204" pitchFamily="34" charset="-122"/>
                </a:rPr>
                <a:t>就绪→运行</a:t>
              </a:r>
              <a:endParaRPr lang="en-US" altLang="zh-CN" sz="2000" b="1" dirty="0">
                <a:solidFill>
                  <a:srgbClr val="C00000"/>
                </a:solidFill>
                <a:latin typeface="微软雅黑" panose="020B0503020204020204" pitchFamily="34" charset="-122"/>
                <a:ea typeface="微软雅黑" panose="020B0503020204020204" pitchFamily="34" charset="-122"/>
              </a:endParaRPr>
            </a:p>
            <a:p>
              <a:pPr marL="0" lvl="2" eaLnBrk="1" hangingPunct="1"/>
              <a:r>
                <a:rPr lang="zh-CN" altLang="en-US" b="1" dirty="0">
                  <a:solidFill>
                    <a:srgbClr val="11576A"/>
                  </a:solidFill>
                  <a:latin typeface="微软雅黑" panose="020B0503020204020204" pitchFamily="34" charset="-122"/>
                  <a:ea typeface="微软雅黑" panose="020B0503020204020204" pitchFamily="34" charset="-122"/>
                </a:rPr>
                <a:t>处于就绪状态的进程被进程调度程序选中后，就分配到处理机上来运行</a:t>
              </a:r>
            </a:p>
          </p:txBody>
        </p:sp>
        <p:sp>
          <p:nvSpPr>
            <p:cNvPr id="85" name="TextBox 4"/>
            <p:cNvSpPr txBox="1"/>
            <p:nvPr/>
          </p:nvSpPr>
          <p:spPr>
            <a:xfrm>
              <a:off x="834646" y="1021012"/>
              <a:ext cx="433390" cy="400110"/>
            </a:xfrm>
            <a:prstGeom prst="rect">
              <a:avLst/>
            </a:prstGeom>
            <a:noFill/>
            <a:effectLst/>
          </p:spPr>
          <p:txBody>
            <a:bodyPr wrap="square" rtlCol="0">
              <a:spAutoFit/>
            </a:bodyPr>
            <a:lstStyle/>
            <a:p>
              <a:pPr marL="342900" indent="-342900">
                <a:spcBef>
                  <a:spcPct val="20000"/>
                </a:spcBef>
              </a:pPr>
              <a:r>
                <a:rPr lang="zh-CN" altLang="en-US" sz="2000" b="1">
                  <a:solidFill>
                    <a:srgbClr val="11576A"/>
                  </a:solidFill>
                  <a:latin typeface="张海山锐谐体2.0-授权联系：Samtype@QQ.com" pitchFamily="2" charset="-122"/>
                  <a:ea typeface="张海山锐谐体2.0-授权联系：Samtype@QQ.com" pitchFamily="2" charset="-122"/>
                </a:rPr>
                <a:t>■</a:t>
              </a:r>
              <a:endParaRPr lang="zh-CN" altLang="en-US" sz="2000" b="1">
                <a:solidFill>
                  <a:srgbClr val="11576A"/>
                </a:solidFill>
                <a:latin typeface="微软雅黑" panose="020B0503020204020204" pitchFamily="34" charset="-122"/>
                <a:ea typeface="微软雅黑" panose="020B0503020204020204" pitchFamily="34" charset="-122"/>
              </a:endParaRPr>
            </a:p>
          </p:txBody>
        </p:sp>
      </p:grpSp>
      <p:grpSp>
        <p:nvGrpSpPr>
          <p:cNvPr id="86" name="组合 85"/>
          <p:cNvGrpSpPr/>
          <p:nvPr/>
        </p:nvGrpSpPr>
        <p:grpSpPr>
          <a:xfrm>
            <a:off x="899592" y="2484579"/>
            <a:ext cx="4062009" cy="3304311"/>
            <a:chOff x="107504" y="1627328"/>
            <a:chExt cx="4062009" cy="3304311"/>
          </a:xfrm>
        </p:grpSpPr>
        <p:sp>
          <p:nvSpPr>
            <p:cNvPr id="87" name="弧形 86"/>
            <p:cNvSpPr/>
            <p:nvPr/>
          </p:nvSpPr>
          <p:spPr>
            <a:xfrm rot="18840000">
              <a:off x="1376818" y="3383517"/>
              <a:ext cx="1523237" cy="1573007"/>
            </a:xfrm>
            <a:prstGeom prst="arc">
              <a:avLst/>
            </a:prstGeom>
            <a:ln w="38100">
              <a:solidFill>
                <a:srgbClr val="11576A"/>
              </a:solidFill>
              <a:headEnd type="none"/>
              <a:tailEnd type="triangle"/>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88" name="组合 87"/>
            <p:cNvGrpSpPr/>
            <p:nvPr/>
          </p:nvGrpSpPr>
          <p:grpSpPr>
            <a:xfrm>
              <a:off x="107504" y="1627328"/>
              <a:ext cx="4062009" cy="2950417"/>
              <a:chOff x="368908" y="1667425"/>
              <a:chExt cx="4062009" cy="2950417"/>
            </a:xfrm>
          </p:grpSpPr>
          <p:grpSp>
            <p:nvGrpSpPr>
              <p:cNvPr id="89" name="组合 88"/>
              <p:cNvGrpSpPr/>
              <p:nvPr/>
            </p:nvGrpSpPr>
            <p:grpSpPr>
              <a:xfrm>
                <a:off x="1043608" y="2025732"/>
                <a:ext cx="3008403" cy="2592110"/>
                <a:chOff x="4572000" y="1275606"/>
                <a:chExt cx="3008403" cy="2592110"/>
              </a:xfrm>
            </p:grpSpPr>
            <p:grpSp>
              <p:nvGrpSpPr>
                <p:cNvPr id="111" name="组合 110"/>
                <p:cNvGrpSpPr/>
                <p:nvPr/>
              </p:nvGrpSpPr>
              <p:grpSpPr>
                <a:xfrm>
                  <a:off x="4572000" y="1275606"/>
                  <a:ext cx="1280211" cy="640662"/>
                  <a:chOff x="5004048" y="1347614"/>
                  <a:chExt cx="1280211" cy="640662"/>
                </a:xfrm>
              </p:grpSpPr>
              <p:sp>
                <p:nvSpPr>
                  <p:cNvPr id="125" name="椭圆 124"/>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6"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创 建</a:t>
                    </a:r>
                  </a:p>
                </p:txBody>
              </p:sp>
            </p:grpSp>
            <p:grpSp>
              <p:nvGrpSpPr>
                <p:cNvPr id="112" name="组合 111"/>
                <p:cNvGrpSpPr/>
                <p:nvPr/>
              </p:nvGrpSpPr>
              <p:grpSpPr>
                <a:xfrm>
                  <a:off x="4572000" y="2274265"/>
                  <a:ext cx="1280211" cy="640662"/>
                  <a:chOff x="5004048" y="1347614"/>
                  <a:chExt cx="1280211" cy="640662"/>
                </a:xfrm>
              </p:grpSpPr>
              <p:sp>
                <p:nvSpPr>
                  <p:cNvPr id="123" name="椭圆 122"/>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4"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就 绪</a:t>
                    </a:r>
                  </a:p>
                </p:txBody>
              </p:sp>
            </p:grpSp>
            <p:grpSp>
              <p:nvGrpSpPr>
                <p:cNvPr id="113" name="组合 112"/>
                <p:cNvGrpSpPr/>
                <p:nvPr/>
              </p:nvGrpSpPr>
              <p:grpSpPr>
                <a:xfrm>
                  <a:off x="6300192" y="2252854"/>
                  <a:ext cx="1280211" cy="640662"/>
                  <a:chOff x="5004048" y="1347614"/>
                  <a:chExt cx="1280211" cy="640662"/>
                </a:xfrm>
              </p:grpSpPr>
              <p:sp>
                <p:nvSpPr>
                  <p:cNvPr id="121" name="椭圆 120"/>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2" name="TextBox 61"/>
                  <p:cNvSpPr txBox="1"/>
                  <p:nvPr/>
                </p:nvSpPr>
                <p:spPr>
                  <a:xfrm>
                    <a:off x="5214966" y="1447863"/>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运 行</a:t>
                    </a:r>
                  </a:p>
                </p:txBody>
              </p:sp>
            </p:grpSp>
            <p:sp>
              <p:nvSpPr>
                <p:cNvPr id="114" name="弧形 113"/>
                <p:cNvSpPr/>
                <p:nvPr/>
              </p:nvSpPr>
              <p:spPr>
                <a:xfrm rot="18840000">
                  <a:off x="5300215" y="2054475"/>
                  <a:ext cx="1484437" cy="1532939"/>
                </a:xfrm>
                <a:prstGeom prst="arc">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15" name="直接箭头连接符 114"/>
                <p:cNvCxnSpPr/>
                <p:nvPr/>
              </p:nvCxnSpPr>
              <p:spPr>
                <a:xfrm flipV="1">
                  <a:off x="5212104" y="1915360"/>
                  <a:ext cx="0" cy="357997"/>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6" name="组合 115"/>
                <p:cNvGrpSpPr/>
                <p:nvPr/>
              </p:nvGrpSpPr>
              <p:grpSpPr>
                <a:xfrm>
                  <a:off x="5436096" y="2228395"/>
                  <a:ext cx="1629555" cy="1639321"/>
                  <a:chOff x="5652120" y="2228395"/>
                  <a:chExt cx="1629555" cy="1639321"/>
                </a:xfrm>
              </p:grpSpPr>
              <p:grpSp>
                <p:nvGrpSpPr>
                  <p:cNvPr id="117" name="组合 116"/>
                  <p:cNvGrpSpPr/>
                  <p:nvPr/>
                </p:nvGrpSpPr>
                <p:grpSpPr>
                  <a:xfrm>
                    <a:off x="5652120" y="3227054"/>
                    <a:ext cx="1280211" cy="640662"/>
                    <a:chOff x="5004048" y="1347614"/>
                    <a:chExt cx="1280211" cy="640662"/>
                  </a:xfrm>
                </p:grpSpPr>
                <p:sp>
                  <p:nvSpPr>
                    <p:cNvPr id="119" name="椭圆 118"/>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0"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等 待</a:t>
                      </a:r>
                    </a:p>
                  </p:txBody>
                </p:sp>
              </p:grpSp>
              <p:sp>
                <p:nvSpPr>
                  <p:cNvPr id="118" name="弧形 117"/>
                  <p:cNvSpPr/>
                  <p:nvPr/>
                </p:nvSpPr>
                <p:spPr>
                  <a:xfrm>
                    <a:off x="6609906" y="2228395"/>
                    <a:ext cx="671769" cy="1328491"/>
                  </a:xfrm>
                  <a:prstGeom prst="arc">
                    <a:avLst>
                      <a:gd name="adj1" fmla="val 53704"/>
                      <a:gd name="adj2" fmla="val 5400000"/>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grpSp>
            <p:nvGrpSpPr>
              <p:cNvPr id="90" name="组合 89"/>
              <p:cNvGrpSpPr/>
              <p:nvPr/>
            </p:nvGrpSpPr>
            <p:grpSpPr>
              <a:xfrm>
                <a:off x="2777110" y="1995686"/>
                <a:ext cx="1280211" cy="989694"/>
                <a:chOff x="6305502" y="1245560"/>
                <a:chExt cx="1280211" cy="989694"/>
              </a:xfrm>
            </p:grpSpPr>
            <p:grpSp>
              <p:nvGrpSpPr>
                <p:cNvPr id="107" name="组合 106"/>
                <p:cNvGrpSpPr/>
                <p:nvPr/>
              </p:nvGrpSpPr>
              <p:grpSpPr>
                <a:xfrm>
                  <a:off x="6305502" y="1245560"/>
                  <a:ext cx="1280211" cy="640662"/>
                  <a:chOff x="5004048" y="1347614"/>
                  <a:chExt cx="1280211" cy="640662"/>
                </a:xfrm>
              </p:grpSpPr>
              <p:sp>
                <p:nvSpPr>
                  <p:cNvPr id="109" name="椭圆 108"/>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0"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退 出</a:t>
                    </a:r>
                  </a:p>
                </p:txBody>
              </p:sp>
            </p:grpSp>
            <p:cxnSp>
              <p:nvCxnSpPr>
                <p:cNvPr id="108" name="直接箭头连接符 107"/>
                <p:cNvCxnSpPr/>
                <p:nvPr/>
              </p:nvCxnSpPr>
              <p:spPr>
                <a:xfrm flipV="1">
                  <a:off x="6945608" y="1877257"/>
                  <a:ext cx="0" cy="357997"/>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grpSp>
          <p:sp>
            <p:nvSpPr>
              <p:cNvPr id="91" name="弧形 90"/>
              <p:cNvSpPr/>
              <p:nvPr/>
            </p:nvSpPr>
            <p:spPr>
              <a:xfrm flipH="1">
                <a:off x="1544823" y="3013939"/>
                <a:ext cx="692649" cy="1308095"/>
              </a:xfrm>
              <a:prstGeom prst="arc">
                <a:avLst>
                  <a:gd name="adj1" fmla="val 53704"/>
                  <a:gd name="adj2" fmla="val 5400000"/>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2" name="圆角矩形 91"/>
              <p:cNvSpPr/>
              <p:nvPr/>
            </p:nvSpPr>
            <p:spPr>
              <a:xfrm>
                <a:off x="394626" y="2687718"/>
                <a:ext cx="1184132"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3" name="TextBox 22"/>
              <p:cNvSpPr txBox="1"/>
              <p:nvPr/>
            </p:nvSpPr>
            <p:spPr>
              <a:xfrm>
                <a:off x="368908" y="2680098"/>
                <a:ext cx="1261884" cy="307777"/>
              </a:xfrm>
              <a:prstGeom prst="rect">
                <a:avLst/>
              </a:prstGeom>
              <a:noFill/>
            </p:spPr>
            <p:txBody>
              <a:bodyPr wrap="none" rtlCol="0">
                <a:spAutoFit/>
              </a:bodyPr>
              <a:lstStyle/>
              <a:p>
                <a:r>
                  <a:rPr lang="zh-CN" altLang="en-US" sz="1400" b="1" dirty="0">
                    <a:solidFill>
                      <a:srgbClr val="11576A"/>
                    </a:solidFill>
                    <a:latin typeface="微软雅黑" panose="020B0503020204020204" pitchFamily="34" charset="-122"/>
                    <a:ea typeface="微软雅黑" panose="020B0503020204020204" pitchFamily="34" charset="-122"/>
                  </a:rPr>
                  <a:t>进入就绪列队</a:t>
                </a:r>
              </a:p>
            </p:txBody>
          </p:sp>
          <p:sp>
            <p:nvSpPr>
              <p:cNvPr id="94" name="圆角矩形 93"/>
              <p:cNvSpPr/>
              <p:nvPr/>
            </p:nvSpPr>
            <p:spPr>
              <a:xfrm>
                <a:off x="2215265" y="2667221"/>
                <a:ext cx="612627"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5" name="TextBox 24"/>
              <p:cNvSpPr txBox="1"/>
              <p:nvPr/>
            </p:nvSpPr>
            <p:spPr>
              <a:xfrm>
                <a:off x="2121132" y="2651981"/>
                <a:ext cx="785818" cy="307777"/>
              </a:xfrm>
              <a:prstGeom prst="rect">
                <a:avLst/>
              </a:prstGeom>
              <a:noFill/>
            </p:spPr>
            <p:txBody>
              <a:bodyPr wrap="square" rtlCol="0">
                <a:spAutoFit/>
              </a:bodyPr>
              <a:lstStyle/>
              <a:p>
                <a:pPr algn="ctr"/>
                <a:r>
                  <a:rPr lang="zh-CN" altLang="en-US" sz="1400" b="1" dirty="0">
                    <a:solidFill>
                      <a:srgbClr val="C00000"/>
                    </a:solidFill>
                    <a:latin typeface="微软雅黑" panose="020B0503020204020204" pitchFamily="34" charset="-122"/>
                    <a:ea typeface="微软雅黑" panose="020B0503020204020204" pitchFamily="34" charset="-122"/>
                  </a:rPr>
                  <a:t>被调度</a:t>
                </a:r>
              </a:p>
            </p:txBody>
          </p:sp>
          <p:sp>
            <p:nvSpPr>
              <p:cNvPr id="96" name="圆角矩形 95"/>
              <p:cNvSpPr/>
              <p:nvPr/>
            </p:nvSpPr>
            <p:spPr>
              <a:xfrm>
                <a:off x="2197882" y="3626794"/>
                <a:ext cx="857256"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7" name="TextBox 20"/>
              <p:cNvSpPr txBox="1"/>
              <p:nvPr/>
            </p:nvSpPr>
            <p:spPr>
              <a:xfrm>
                <a:off x="2175022" y="3619174"/>
                <a:ext cx="902811" cy="307777"/>
              </a:xfrm>
              <a:prstGeom prst="rect">
                <a:avLst/>
              </a:prstGeom>
              <a:noFill/>
            </p:spPr>
            <p:txBody>
              <a:bodyPr wrap="none" rtlCol="0">
                <a:spAutoFit/>
              </a:bodyPr>
              <a:lstStyle/>
              <a:p>
                <a:r>
                  <a:rPr lang="zh-CN" altLang="en-US" sz="1400" b="1">
                    <a:solidFill>
                      <a:srgbClr val="11576A"/>
                    </a:solidFill>
                    <a:latin typeface="微软雅黑" panose="020B0503020204020204" pitchFamily="34" charset="-122"/>
                    <a:ea typeface="微软雅黑" panose="020B0503020204020204" pitchFamily="34" charset="-122"/>
                  </a:rPr>
                  <a:t>时间片完</a:t>
                </a:r>
              </a:p>
            </p:txBody>
          </p:sp>
          <p:sp>
            <p:nvSpPr>
              <p:cNvPr id="98" name="圆角矩形 97"/>
              <p:cNvSpPr/>
              <p:nvPr/>
            </p:nvSpPr>
            <p:spPr>
              <a:xfrm>
                <a:off x="660717" y="3869187"/>
                <a:ext cx="857256"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9" name="TextBox 26"/>
              <p:cNvSpPr txBox="1"/>
              <p:nvPr/>
            </p:nvSpPr>
            <p:spPr>
              <a:xfrm>
                <a:off x="650239" y="3858709"/>
                <a:ext cx="902811" cy="307777"/>
              </a:xfrm>
              <a:prstGeom prst="rect">
                <a:avLst/>
              </a:prstGeom>
              <a:noFill/>
            </p:spPr>
            <p:txBody>
              <a:bodyPr wrap="none" rtlCol="0">
                <a:spAutoFit/>
              </a:bodyPr>
              <a:lstStyle/>
              <a:p>
                <a:r>
                  <a:rPr lang="zh-CN" altLang="en-US" sz="1400" b="1" dirty="0">
                    <a:solidFill>
                      <a:srgbClr val="11576A"/>
                    </a:solidFill>
                    <a:latin typeface="微软雅黑" panose="020B0503020204020204" pitchFamily="34" charset="-122"/>
                    <a:ea typeface="微软雅黑" panose="020B0503020204020204" pitchFamily="34" charset="-122"/>
                  </a:rPr>
                  <a:t>事件发生</a:t>
                </a:r>
              </a:p>
            </p:txBody>
          </p:sp>
          <p:sp>
            <p:nvSpPr>
              <p:cNvPr id="100" name="圆角矩形 99"/>
              <p:cNvSpPr/>
              <p:nvPr/>
            </p:nvSpPr>
            <p:spPr>
              <a:xfrm>
                <a:off x="3522045" y="2687997"/>
                <a:ext cx="469751"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1" name="TextBox 28"/>
              <p:cNvSpPr txBox="1"/>
              <p:nvPr/>
            </p:nvSpPr>
            <p:spPr>
              <a:xfrm>
                <a:off x="3493612" y="2673592"/>
                <a:ext cx="543739" cy="307777"/>
              </a:xfrm>
              <a:prstGeom prst="rect">
                <a:avLst/>
              </a:prstGeom>
              <a:noFill/>
            </p:spPr>
            <p:txBody>
              <a:bodyPr wrap="none" rtlCol="0">
                <a:spAutoFit/>
              </a:bodyPr>
              <a:lstStyle/>
              <a:p>
                <a:r>
                  <a:rPr lang="zh-CN" altLang="en-US" sz="1400" b="1" dirty="0">
                    <a:solidFill>
                      <a:srgbClr val="11576A"/>
                    </a:solidFill>
                    <a:latin typeface="微软雅黑" panose="020B0503020204020204" pitchFamily="34" charset="-122"/>
                    <a:ea typeface="微软雅黑" panose="020B0503020204020204" pitchFamily="34" charset="-122"/>
                  </a:rPr>
                  <a:t>结束</a:t>
                </a:r>
              </a:p>
            </p:txBody>
          </p:sp>
          <p:sp>
            <p:nvSpPr>
              <p:cNvPr id="102" name="圆角矩形 101"/>
              <p:cNvSpPr/>
              <p:nvPr/>
            </p:nvSpPr>
            <p:spPr>
              <a:xfrm>
                <a:off x="3558421" y="3882965"/>
                <a:ext cx="857256"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3" name="TextBox 18"/>
              <p:cNvSpPr txBox="1"/>
              <p:nvPr/>
            </p:nvSpPr>
            <p:spPr>
              <a:xfrm>
                <a:off x="3528106" y="3872487"/>
                <a:ext cx="902811" cy="307777"/>
              </a:xfrm>
              <a:prstGeom prst="rect">
                <a:avLst/>
              </a:prstGeom>
              <a:noFill/>
            </p:spPr>
            <p:txBody>
              <a:bodyPr wrap="none" rtlCol="0">
                <a:spAutoFit/>
              </a:bodyPr>
              <a:lstStyle/>
              <a:p>
                <a:r>
                  <a:rPr lang="zh-CN" altLang="en-US" sz="1400" b="1" dirty="0">
                    <a:solidFill>
                      <a:srgbClr val="11576A"/>
                    </a:solidFill>
                    <a:latin typeface="微软雅黑" panose="020B0503020204020204" pitchFamily="34" charset="-122"/>
                    <a:ea typeface="微软雅黑" panose="020B0503020204020204" pitchFamily="34" charset="-122"/>
                  </a:rPr>
                  <a:t>等待事件</a:t>
                </a:r>
              </a:p>
            </p:txBody>
          </p:sp>
          <p:cxnSp>
            <p:nvCxnSpPr>
              <p:cNvPr id="105" name="直接箭头连接符 104"/>
              <p:cNvCxnSpPr/>
              <p:nvPr/>
            </p:nvCxnSpPr>
            <p:spPr>
              <a:xfrm flipV="1">
                <a:off x="1683712" y="1667425"/>
                <a:ext cx="0" cy="357997"/>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5" name="组合 4"/>
          <p:cNvGrpSpPr/>
          <p:nvPr/>
        </p:nvGrpSpPr>
        <p:grpSpPr>
          <a:xfrm>
            <a:off x="1511766" y="2474285"/>
            <a:ext cx="655949" cy="338554"/>
            <a:chOff x="1047033" y="651041"/>
            <a:chExt cx="698173" cy="338554"/>
          </a:xfrm>
        </p:grpSpPr>
        <p:sp>
          <p:nvSpPr>
            <p:cNvPr id="6" name="圆角矩形 5"/>
            <p:cNvSpPr/>
            <p:nvPr/>
          </p:nvSpPr>
          <p:spPr>
            <a:xfrm>
              <a:off x="1047033" y="696823"/>
              <a:ext cx="689562" cy="267496"/>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TextBox 22"/>
            <p:cNvSpPr txBox="1"/>
            <p:nvPr/>
          </p:nvSpPr>
          <p:spPr>
            <a:xfrm>
              <a:off x="1047033" y="651041"/>
              <a:ext cx="698173" cy="338554"/>
            </a:xfrm>
            <a:prstGeom prst="rect">
              <a:avLst/>
            </a:prstGeom>
            <a:noFill/>
          </p:spPr>
          <p:txBody>
            <a:bodyPr wrap="none" rtlCol="0">
              <a:spAutoFit/>
            </a:bodyPr>
            <a:lstStyle/>
            <a:p>
              <a:r>
                <a:rPr lang="zh-CN" altLang="en-US" sz="1600" b="1" dirty="0">
                  <a:solidFill>
                    <a:srgbClr val="11576A"/>
                  </a:solidFill>
                  <a:latin typeface="微软雅黑" panose="020B0503020204020204" pitchFamily="34" charset="-122"/>
                  <a:ea typeface="微软雅黑" panose="020B0503020204020204" pitchFamily="34" charset="-122"/>
                </a:rPr>
                <a:t>启 动</a:t>
              </a:r>
            </a:p>
          </p:txBody>
        </p:sp>
      </p:gr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left)">
                                      <p:cBhvr>
                                        <p:cTn id="7"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三状态进程模型</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82" name="组合 81"/>
          <p:cNvGrpSpPr/>
          <p:nvPr/>
        </p:nvGrpSpPr>
        <p:grpSpPr>
          <a:xfrm>
            <a:off x="4734920" y="2691810"/>
            <a:ext cx="3162554" cy="1231106"/>
            <a:chOff x="834646" y="2025646"/>
            <a:chExt cx="3162554" cy="1231106"/>
          </a:xfrm>
        </p:grpSpPr>
        <p:sp>
          <p:nvSpPr>
            <p:cNvPr id="83" name="Text Box 2"/>
            <p:cNvSpPr txBox="1">
              <a:spLocks noChangeArrowheads="1"/>
            </p:cNvSpPr>
            <p:nvPr/>
          </p:nvSpPr>
          <p:spPr bwMode="auto">
            <a:xfrm>
              <a:off x="1135038" y="2025646"/>
              <a:ext cx="2862162" cy="1231106"/>
            </a:xfrm>
            <a:prstGeom prst="rect">
              <a:avLst/>
            </a:prstGeom>
            <a:noFill/>
            <a:ln>
              <a:noFill/>
            </a:ln>
            <a:effectLst/>
          </p:spPr>
          <p:txBody>
            <a:bodyPr wrap="square">
              <a:spAutoFit/>
            </a:bodyPr>
            <a:lstStyle/>
            <a:p>
              <a:pPr marL="0" lvl="2" eaLnBrk="1" hangingPunct="1"/>
              <a:r>
                <a:rPr lang="zh-CN" altLang="en-US" sz="2000" b="1" dirty="0">
                  <a:solidFill>
                    <a:srgbClr val="C00000"/>
                  </a:solidFill>
                  <a:latin typeface="微软雅黑" panose="020B0503020204020204" pitchFamily="34" charset="-122"/>
                  <a:ea typeface="微软雅黑" panose="020B0503020204020204" pitchFamily="34" charset="-122"/>
                </a:rPr>
                <a:t>运行→结束</a:t>
              </a:r>
              <a:endParaRPr lang="en-US" altLang="zh-CN" sz="2000" b="1" dirty="0">
                <a:solidFill>
                  <a:srgbClr val="C00000"/>
                </a:solidFill>
                <a:latin typeface="微软雅黑" panose="020B0503020204020204" pitchFamily="34" charset="-122"/>
                <a:ea typeface="微软雅黑" panose="020B0503020204020204" pitchFamily="34" charset="-122"/>
              </a:endParaRPr>
            </a:p>
            <a:p>
              <a:pPr marL="0" lvl="2" eaLnBrk="1" hangingPunct="1"/>
              <a:r>
                <a:rPr lang="zh-CN" altLang="en-US" b="1" dirty="0">
                  <a:solidFill>
                    <a:srgbClr val="11576A"/>
                  </a:solidFill>
                  <a:latin typeface="微软雅黑" panose="020B0503020204020204" pitchFamily="34" charset="-122"/>
                  <a:ea typeface="微软雅黑" panose="020B0503020204020204" pitchFamily="34" charset="-122"/>
                </a:rPr>
                <a:t>当进程表示它已经完成或者因出错，当前运行进程会由操作系统作结束处理</a:t>
              </a:r>
            </a:p>
          </p:txBody>
        </p:sp>
        <p:sp>
          <p:nvSpPr>
            <p:cNvPr id="84" name="TextBox 5"/>
            <p:cNvSpPr txBox="1"/>
            <p:nvPr/>
          </p:nvSpPr>
          <p:spPr>
            <a:xfrm>
              <a:off x="834646" y="2028764"/>
              <a:ext cx="433390" cy="400110"/>
            </a:xfrm>
            <a:prstGeom prst="rect">
              <a:avLst/>
            </a:prstGeom>
            <a:noFill/>
            <a:effectLst/>
          </p:spPr>
          <p:txBody>
            <a:bodyPr wrap="square" rtlCol="0">
              <a:spAutoFit/>
            </a:bodyPr>
            <a:lstStyle/>
            <a:p>
              <a:pPr marL="342900" indent="-342900">
                <a:spcBef>
                  <a:spcPct val="20000"/>
                </a:spcBef>
              </a:pPr>
              <a:r>
                <a:rPr lang="zh-CN" altLang="en-US" sz="2000" b="1">
                  <a:solidFill>
                    <a:srgbClr val="11576A"/>
                  </a:solidFill>
                  <a:latin typeface="张海山锐谐体2.0-授权联系：Samtype@QQ.com" pitchFamily="2" charset="-122"/>
                  <a:ea typeface="张海山锐谐体2.0-授权联系：Samtype@QQ.com" pitchFamily="2" charset="-122"/>
                </a:rPr>
                <a:t>■</a:t>
              </a:r>
              <a:endParaRPr lang="zh-CN" altLang="en-US" sz="2000" b="1">
                <a:solidFill>
                  <a:srgbClr val="11576A"/>
                </a:solidFill>
                <a:latin typeface="微软雅黑" panose="020B0503020204020204" pitchFamily="34" charset="-122"/>
                <a:ea typeface="微软雅黑" panose="020B0503020204020204" pitchFamily="34" charset="-122"/>
              </a:endParaRPr>
            </a:p>
          </p:txBody>
        </p:sp>
      </p:grpSp>
      <p:grpSp>
        <p:nvGrpSpPr>
          <p:cNvPr id="85" name="组合 84"/>
          <p:cNvGrpSpPr/>
          <p:nvPr/>
        </p:nvGrpSpPr>
        <p:grpSpPr>
          <a:xfrm>
            <a:off x="899592" y="2484579"/>
            <a:ext cx="4062009" cy="3304311"/>
            <a:chOff x="107504" y="1627328"/>
            <a:chExt cx="4062009" cy="3304311"/>
          </a:xfrm>
        </p:grpSpPr>
        <p:sp>
          <p:nvSpPr>
            <p:cNvPr id="86" name="弧形 85"/>
            <p:cNvSpPr/>
            <p:nvPr/>
          </p:nvSpPr>
          <p:spPr>
            <a:xfrm rot="18840000">
              <a:off x="1376818" y="3383517"/>
              <a:ext cx="1523237" cy="1573007"/>
            </a:xfrm>
            <a:prstGeom prst="arc">
              <a:avLst/>
            </a:prstGeom>
            <a:ln w="38100">
              <a:solidFill>
                <a:srgbClr val="11576A"/>
              </a:solidFill>
              <a:headEnd type="none"/>
              <a:tailEnd type="triangle"/>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87" name="组合 86"/>
            <p:cNvGrpSpPr/>
            <p:nvPr/>
          </p:nvGrpSpPr>
          <p:grpSpPr>
            <a:xfrm>
              <a:off x="107504" y="1627328"/>
              <a:ext cx="4062009" cy="2950417"/>
              <a:chOff x="368908" y="1667425"/>
              <a:chExt cx="4062009" cy="2950417"/>
            </a:xfrm>
          </p:grpSpPr>
          <p:grpSp>
            <p:nvGrpSpPr>
              <p:cNvPr id="88" name="组合 87"/>
              <p:cNvGrpSpPr/>
              <p:nvPr/>
            </p:nvGrpSpPr>
            <p:grpSpPr>
              <a:xfrm>
                <a:off x="1043608" y="2025732"/>
                <a:ext cx="3008403" cy="2592110"/>
                <a:chOff x="4572000" y="1275606"/>
                <a:chExt cx="3008403" cy="2592110"/>
              </a:xfrm>
            </p:grpSpPr>
            <p:grpSp>
              <p:nvGrpSpPr>
                <p:cNvPr id="110" name="组合 109"/>
                <p:cNvGrpSpPr/>
                <p:nvPr/>
              </p:nvGrpSpPr>
              <p:grpSpPr>
                <a:xfrm>
                  <a:off x="4572000" y="1275606"/>
                  <a:ext cx="1280211" cy="640662"/>
                  <a:chOff x="5004048" y="1347614"/>
                  <a:chExt cx="1280211" cy="640662"/>
                </a:xfrm>
              </p:grpSpPr>
              <p:sp>
                <p:nvSpPr>
                  <p:cNvPr id="124" name="椭圆 123"/>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5"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创 建</a:t>
                    </a:r>
                  </a:p>
                </p:txBody>
              </p:sp>
            </p:grpSp>
            <p:grpSp>
              <p:nvGrpSpPr>
                <p:cNvPr id="111" name="组合 110"/>
                <p:cNvGrpSpPr/>
                <p:nvPr/>
              </p:nvGrpSpPr>
              <p:grpSpPr>
                <a:xfrm>
                  <a:off x="4572000" y="2274265"/>
                  <a:ext cx="1280211" cy="640662"/>
                  <a:chOff x="5004048" y="1347614"/>
                  <a:chExt cx="1280211" cy="640662"/>
                </a:xfrm>
              </p:grpSpPr>
              <p:sp>
                <p:nvSpPr>
                  <p:cNvPr id="122" name="椭圆 121"/>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3"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就 绪</a:t>
                    </a:r>
                  </a:p>
                </p:txBody>
              </p:sp>
            </p:grpSp>
            <p:grpSp>
              <p:nvGrpSpPr>
                <p:cNvPr id="112" name="组合 111"/>
                <p:cNvGrpSpPr/>
                <p:nvPr/>
              </p:nvGrpSpPr>
              <p:grpSpPr>
                <a:xfrm>
                  <a:off x="6300192" y="2252854"/>
                  <a:ext cx="1280211" cy="640662"/>
                  <a:chOff x="5004048" y="1347614"/>
                  <a:chExt cx="1280211" cy="640662"/>
                </a:xfrm>
              </p:grpSpPr>
              <p:sp>
                <p:nvSpPr>
                  <p:cNvPr id="120" name="椭圆 119"/>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1" name="TextBox 61"/>
                  <p:cNvSpPr txBox="1"/>
                  <p:nvPr/>
                </p:nvSpPr>
                <p:spPr>
                  <a:xfrm>
                    <a:off x="5214966" y="1447863"/>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运 行</a:t>
                    </a:r>
                  </a:p>
                </p:txBody>
              </p:sp>
            </p:grpSp>
            <p:sp>
              <p:nvSpPr>
                <p:cNvPr id="113" name="弧形 112"/>
                <p:cNvSpPr/>
                <p:nvPr/>
              </p:nvSpPr>
              <p:spPr>
                <a:xfrm rot="18840000">
                  <a:off x="5300215" y="2054475"/>
                  <a:ext cx="1484437" cy="1532939"/>
                </a:xfrm>
                <a:prstGeom prst="arc">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14" name="直接箭头连接符 113"/>
                <p:cNvCxnSpPr/>
                <p:nvPr/>
              </p:nvCxnSpPr>
              <p:spPr>
                <a:xfrm flipV="1">
                  <a:off x="5212104" y="1915360"/>
                  <a:ext cx="0" cy="357997"/>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5" name="组合 114"/>
                <p:cNvGrpSpPr/>
                <p:nvPr/>
              </p:nvGrpSpPr>
              <p:grpSpPr>
                <a:xfrm>
                  <a:off x="5436096" y="2228395"/>
                  <a:ext cx="1629555" cy="1639321"/>
                  <a:chOff x="5652120" y="2228395"/>
                  <a:chExt cx="1629555" cy="1639321"/>
                </a:xfrm>
              </p:grpSpPr>
              <p:grpSp>
                <p:nvGrpSpPr>
                  <p:cNvPr id="116" name="组合 115"/>
                  <p:cNvGrpSpPr/>
                  <p:nvPr/>
                </p:nvGrpSpPr>
                <p:grpSpPr>
                  <a:xfrm>
                    <a:off x="5652120" y="3227054"/>
                    <a:ext cx="1280211" cy="640662"/>
                    <a:chOff x="5004048" y="1347614"/>
                    <a:chExt cx="1280211" cy="640662"/>
                  </a:xfrm>
                </p:grpSpPr>
                <p:sp>
                  <p:nvSpPr>
                    <p:cNvPr id="118" name="椭圆 117"/>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9"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等 待</a:t>
                      </a:r>
                    </a:p>
                  </p:txBody>
                </p:sp>
              </p:grpSp>
              <p:sp>
                <p:nvSpPr>
                  <p:cNvPr id="117" name="弧形 116"/>
                  <p:cNvSpPr/>
                  <p:nvPr/>
                </p:nvSpPr>
                <p:spPr>
                  <a:xfrm>
                    <a:off x="6609906" y="2228395"/>
                    <a:ext cx="671769" cy="1328491"/>
                  </a:xfrm>
                  <a:prstGeom prst="arc">
                    <a:avLst>
                      <a:gd name="adj1" fmla="val 53704"/>
                      <a:gd name="adj2" fmla="val 5400000"/>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grpSp>
            <p:nvGrpSpPr>
              <p:cNvPr id="89" name="组合 88"/>
              <p:cNvGrpSpPr/>
              <p:nvPr/>
            </p:nvGrpSpPr>
            <p:grpSpPr>
              <a:xfrm>
                <a:off x="2777110" y="1995686"/>
                <a:ext cx="1280211" cy="989694"/>
                <a:chOff x="6305502" y="1245560"/>
                <a:chExt cx="1280211" cy="989694"/>
              </a:xfrm>
            </p:grpSpPr>
            <p:grpSp>
              <p:nvGrpSpPr>
                <p:cNvPr id="106" name="组合 105"/>
                <p:cNvGrpSpPr/>
                <p:nvPr/>
              </p:nvGrpSpPr>
              <p:grpSpPr>
                <a:xfrm>
                  <a:off x="6305502" y="1245560"/>
                  <a:ext cx="1280211" cy="640662"/>
                  <a:chOff x="5004048" y="1347614"/>
                  <a:chExt cx="1280211" cy="640662"/>
                </a:xfrm>
              </p:grpSpPr>
              <p:sp>
                <p:nvSpPr>
                  <p:cNvPr id="108" name="椭圆 107"/>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9"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退 出</a:t>
                    </a:r>
                  </a:p>
                </p:txBody>
              </p:sp>
            </p:grpSp>
            <p:cxnSp>
              <p:nvCxnSpPr>
                <p:cNvPr id="107" name="直接箭头连接符 106"/>
                <p:cNvCxnSpPr/>
                <p:nvPr/>
              </p:nvCxnSpPr>
              <p:spPr>
                <a:xfrm flipV="1">
                  <a:off x="6945608" y="1877257"/>
                  <a:ext cx="0" cy="35799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90" name="弧形 89"/>
              <p:cNvSpPr/>
              <p:nvPr/>
            </p:nvSpPr>
            <p:spPr>
              <a:xfrm flipH="1">
                <a:off x="1544823" y="3013939"/>
                <a:ext cx="692649" cy="1308095"/>
              </a:xfrm>
              <a:prstGeom prst="arc">
                <a:avLst>
                  <a:gd name="adj1" fmla="val 53704"/>
                  <a:gd name="adj2" fmla="val 5400000"/>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1" name="圆角矩形 90"/>
              <p:cNvSpPr/>
              <p:nvPr/>
            </p:nvSpPr>
            <p:spPr>
              <a:xfrm>
                <a:off x="394626" y="2687718"/>
                <a:ext cx="1184132"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2" name="TextBox 22"/>
              <p:cNvSpPr txBox="1"/>
              <p:nvPr/>
            </p:nvSpPr>
            <p:spPr>
              <a:xfrm>
                <a:off x="368908" y="2680098"/>
                <a:ext cx="1261884" cy="307777"/>
              </a:xfrm>
              <a:prstGeom prst="rect">
                <a:avLst/>
              </a:prstGeom>
              <a:noFill/>
            </p:spPr>
            <p:txBody>
              <a:bodyPr wrap="none" rtlCol="0">
                <a:spAutoFit/>
              </a:bodyPr>
              <a:lstStyle/>
              <a:p>
                <a:r>
                  <a:rPr lang="zh-CN" altLang="en-US" sz="1400" b="1" dirty="0">
                    <a:solidFill>
                      <a:srgbClr val="11576A"/>
                    </a:solidFill>
                    <a:latin typeface="微软雅黑" panose="020B0503020204020204" pitchFamily="34" charset="-122"/>
                    <a:ea typeface="微软雅黑" panose="020B0503020204020204" pitchFamily="34" charset="-122"/>
                  </a:rPr>
                  <a:t>进入就绪列队</a:t>
                </a:r>
              </a:p>
            </p:txBody>
          </p:sp>
          <p:sp>
            <p:nvSpPr>
              <p:cNvPr id="93" name="圆角矩形 92"/>
              <p:cNvSpPr/>
              <p:nvPr/>
            </p:nvSpPr>
            <p:spPr>
              <a:xfrm>
                <a:off x="2215265" y="2667221"/>
                <a:ext cx="612627"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4" name="TextBox 24"/>
              <p:cNvSpPr txBox="1"/>
              <p:nvPr/>
            </p:nvSpPr>
            <p:spPr>
              <a:xfrm>
                <a:off x="2121132" y="2651981"/>
                <a:ext cx="785818" cy="307777"/>
              </a:xfrm>
              <a:prstGeom prst="rect">
                <a:avLst/>
              </a:prstGeom>
              <a:noFill/>
            </p:spPr>
            <p:txBody>
              <a:bodyPr wrap="square" rtlCol="0">
                <a:spAutoFit/>
              </a:bodyPr>
              <a:lstStyle/>
              <a:p>
                <a:pPr algn="ctr"/>
                <a:r>
                  <a:rPr lang="zh-CN" altLang="en-US" sz="1400" b="1">
                    <a:solidFill>
                      <a:srgbClr val="11576A"/>
                    </a:solidFill>
                    <a:latin typeface="微软雅黑" panose="020B0503020204020204" pitchFamily="34" charset="-122"/>
                    <a:ea typeface="微软雅黑" panose="020B0503020204020204" pitchFamily="34" charset="-122"/>
                  </a:rPr>
                  <a:t>被调度</a:t>
                </a:r>
              </a:p>
            </p:txBody>
          </p:sp>
          <p:sp>
            <p:nvSpPr>
              <p:cNvPr id="95" name="圆角矩形 94"/>
              <p:cNvSpPr/>
              <p:nvPr/>
            </p:nvSpPr>
            <p:spPr>
              <a:xfrm>
                <a:off x="2197882" y="3626794"/>
                <a:ext cx="857256"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6" name="TextBox 20"/>
              <p:cNvSpPr txBox="1"/>
              <p:nvPr/>
            </p:nvSpPr>
            <p:spPr>
              <a:xfrm>
                <a:off x="2175022" y="3619174"/>
                <a:ext cx="902811" cy="307777"/>
              </a:xfrm>
              <a:prstGeom prst="rect">
                <a:avLst/>
              </a:prstGeom>
              <a:noFill/>
            </p:spPr>
            <p:txBody>
              <a:bodyPr wrap="none" rtlCol="0">
                <a:spAutoFit/>
              </a:bodyPr>
              <a:lstStyle/>
              <a:p>
                <a:r>
                  <a:rPr lang="zh-CN" altLang="en-US" sz="1400" b="1">
                    <a:solidFill>
                      <a:srgbClr val="11576A"/>
                    </a:solidFill>
                    <a:latin typeface="微软雅黑" panose="020B0503020204020204" pitchFamily="34" charset="-122"/>
                    <a:ea typeface="微软雅黑" panose="020B0503020204020204" pitchFamily="34" charset="-122"/>
                  </a:rPr>
                  <a:t>时间片完</a:t>
                </a:r>
              </a:p>
            </p:txBody>
          </p:sp>
          <p:sp>
            <p:nvSpPr>
              <p:cNvPr id="97" name="圆角矩形 96"/>
              <p:cNvSpPr/>
              <p:nvPr/>
            </p:nvSpPr>
            <p:spPr>
              <a:xfrm>
                <a:off x="660717" y="3869187"/>
                <a:ext cx="857256"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8" name="TextBox 26"/>
              <p:cNvSpPr txBox="1"/>
              <p:nvPr/>
            </p:nvSpPr>
            <p:spPr>
              <a:xfrm>
                <a:off x="650239" y="3858709"/>
                <a:ext cx="902811" cy="307777"/>
              </a:xfrm>
              <a:prstGeom prst="rect">
                <a:avLst/>
              </a:prstGeom>
              <a:noFill/>
            </p:spPr>
            <p:txBody>
              <a:bodyPr wrap="none" rtlCol="0">
                <a:spAutoFit/>
              </a:bodyPr>
              <a:lstStyle/>
              <a:p>
                <a:r>
                  <a:rPr lang="zh-CN" altLang="en-US" sz="1400" b="1" dirty="0">
                    <a:solidFill>
                      <a:srgbClr val="11576A"/>
                    </a:solidFill>
                    <a:latin typeface="微软雅黑" panose="020B0503020204020204" pitchFamily="34" charset="-122"/>
                    <a:ea typeface="微软雅黑" panose="020B0503020204020204" pitchFamily="34" charset="-122"/>
                  </a:rPr>
                  <a:t>事件发生</a:t>
                </a:r>
              </a:p>
            </p:txBody>
          </p:sp>
          <p:sp>
            <p:nvSpPr>
              <p:cNvPr id="99" name="圆角矩形 98"/>
              <p:cNvSpPr/>
              <p:nvPr/>
            </p:nvSpPr>
            <p:spPr>
              <a:xfrm>
                <a:off x="3522045" y="2687997"/>
                <a:ext cx="469751"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0" name="TextBox 28"/>
              <p:cNvSpPr txBox="1"/>
              <p:nvPr/>
            </p:nvSpPr>
            <p:spPr>
              <a:xfrm>
                <a:off x="3493612" y="2673592"/>
                <a:ext cx="543739" cy="307777"/>
              </a:xfrm>
              <a:prstGeom prst="rect">
                <a:avLst/>
              </a:prstGeom>
              <a:noFill/>
            </p:spPr>
            <p:txBody>
              <a:bodyPr wrap="none" rtlCol="0">
                <a:spAutoFit/>
              </a:bodyPr>
              <a:lstStyle/>
              <a:p>
                <a:r>
                  <a:rPr lang="zh-CN" altLang="en-US" sz="1400" b="1" dirty="0">
                    <a:solidFill>
                      <a:srgbClr val="C00000"/>
                    </a:solidFill>
                    <a:latin typeface="微软雅黑" panose="020B0503020204020204" pitchFamily="34" charset="-122"/>
                    <a:ea typeface="微软雅黑" panose="020B0503020204020204" pitchFamily="34" charset="-122"/>
                  </a:rPr>
                  <a:t>结束</a:t>
                </a:r>
              </a:p>
            </p:txBody>
          </p:sp>
          <p:sp>
            <p:nvSpPr>
              <p:cNvPr id="101" name="圆角矩形 100"/>
              <p:cNvSpPr/>
              <p:nvPr/>
            </p:nvSpPr>
            <p:spPr>
              <a:xfrm>
                <a:off x="3558421" y="3882965"/>
                <a:ext cx="857256"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2" name="TextBox 18"/>
              <p:cNvSpPr txBox="1"/>
              <p:nvPr/>
            </p:nvSpPr>
            <p:spPr>
              <a:xfrm>
                <a:off x="3528106" y="3872487"/>
                <a:ext cx="902811" cy="307777"/>
              </a:xfrm>
              <a:prstGeom prst="rect">
                <a:avLst/>
              </a:prstGeom>
              <a:noFill/>
            </p:spPr>
            <p:txBody>
              <a:bodyPr wrap="none" rtlCol="0">
                <a:spAutoFit/>
              </a:bodyPr>
              <a:lstStyle/>
              <a:p>
                <a:r>
                  <a:rPr lang="zh-CN" altLang="en-US" sz="1400" b="1" dirty="0">
                    <a:solidFill>
                      <a:srgbClr val="11576A"/>
                    </a:solidFill>
                    <a:latin typeface="微软雅黑" panose="020B0503020204020204" pitchFamily="34" charset="-122"/>
                    <a:ea typeface="微软雅黑" panose="020B0503020204020204" pitchFamily="34" charset="-122"/>
                  </a:rPr>
                  <a:t>等待事件</a:t>
                </a:r>
              </a:p>
            </p:txBody>
          </p:sp>
          <p:cxnSp>
            <p:nvCxnSpPr>
              <p:cNvPr id="104" name="直接箭头连接符 103"/>
              <p:cNvCxnSpPr/>
              <p:nvPr/>
            </p:nvCxnSpPr>
            <p:spPr>
              <a:xfrm flipV="1">
                <a:off x="1683712" y="1667425"/>
                <a:ext cx="0" cy="357997"/>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5" name="组合 4"/>
          <p:cNvGrpSpPr/>
          <p:nvPr/>
        </p:nvGrpSpPr>
        <p:grpSpPr>
          <a:xfrm>
            <a:off x="1511766" y="2474285"/>
            <a:ext cx="655949" cy="338554"/>
            <a:chOff x="1047033" y="651041"/>
            <a:chExt cx="698173" cy="338554"/>
          </a:xfrm>
        </p:grpSpPr>
        <p:sp>
          <p:nvSpPr>
            <p:cNvPr id="6" name="圆角矩形 5"/>
            <p:cNvSpPr/>
            <p:nvPr/>
          </p:nvSpPr>
          <p:spPr>
            <a:xfrm>
              <a:off x="1047033" y="696823"/>
              <a:ext cx="689562" cy="267496"/>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TextBox 22"/>
            <p:cNvSpPr txBox="1"/>
            <p:nvPr/>
          </p:nvSpPr>
          <p:spPr>
            <a:xfrm>
              <a:off x="1047033" y="651041"/>
              <a:ext cx="698173" cy="338554"/>
            </a:xfrm>
            <a:prstGeom prst="rect">
              <a:avLst/>
            </a:prstGeom>
            <a:noFill/>
          </p:spPr>
          <p:txBody>
            <a:bodyPr wrap="none" rtlCol="0">
              <a:spAutoFit/>
            </a:bodyPr>
            <a:lstStyle/>
            <a:p>
              <a:r>
                <a:rPr lang="zh-CN" altLang="en-US" sz="1600" b="1" dirty="0">
                  <a:solidFill>
                    <a:srgbClr val="11576A"/>
                  </a:solidFill>
                  <a:latin typeface="微软雅黑" panose="020B0503020204020204" pitchFamily="34" charset="-122"/>
                  <a:ea typeface="微软雅黑" panose="020B0503020204020204" pitchFamily="34" charset="-122"/>
                </a:rPr>
                <a:t>启 动</a:t>
              </a:r>
            </a:p>
          </p:txBody>
        </p:sp>
      </p:gr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left)">
                                      <p:cBhvr>
                                        <p:cTn id="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三状态进程模型</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82" name="组合 81"/>
          <p:cNvGrpSpPr/>
          <p:nvPr/>
        </p:nvGrpSpPr>
        <p:grpSpPr>
          <a:xfrm>
            <a:off x="4549084" y="2584265"/>
            <a:ext cx="3560012" cy="1235868"/>
            <a:chOff x="834646" y="2949578"/>
            <a:chExt cx="3560012" cy="1235868"/>
          </a:xfrm>
        </p:grpSpPr>
        <p:sp>
          <p:nvSpPr>
            <p:cNvPr id="83" name="Text Box 2"/>
            <p:cNvSpPr txBox="1">
              <a:spLocks noChangeArrowheads="1"/>
            </p:cNvSpPr>
            <p:nvPr/>
          </p:nvSpPr>
          <p:spPr bwMode="auto">
            <a:xfrm>
              <a:off x="1135038" y="2954340"/>
              <a:ext cx="3259620" cy="1231106"/>
            </a:xfrm>
            <a:prstGeom prst="rect">
              <a:avLst/>
            </a:prstGeom>
            <a:noFill/>
            <a:ln>
              <a:noFill/>
            </a:ln>
            <a:effectLst/>
          </p:spPr>
          <p:txBody>
            <a:bodyPr wrap="square">
              <a:spAutoFit/>
            </a:bodyPr>
            <a:lstStyle/>
            <a:p>
              <a:pPr marL="0" lvl="2" eaLnBrk="1" hangingPunct="1"/>
              <a:r>
                <a:rPr lang="zh-CN" altLang="en-US" sz="2000" b="1" dirty="0">
                  <a:solidFill>
                    <a:srgbClr val="C00000"/>
                  </a:solidFill>
                  <a:latin typeface="微软雅黑" panose="020B0503020204020204" pitchFamily="34" charset="-122"/>
                  <a:ea typeface="微软雅黑" panose="020B0503020204020204" pitchFamily="34" charset="-122"/>
                </a:rPr>
                <a:t>运行→就绪</a:t>
              </a:r>
              <a:endParaRPr lang="en-US" altLang="zh-CN" sz="2000" b="1" dirty="0">
                <a:solidFill>
                  <a:srgbClr val="C00000"/>
                </a:solidFill>
                <a:latin typeface="微软雅黑" panose="020B0503020204020204" pitchFamily="34" charset="-122"/>
                <a:ea typeface="微软雅黑" panose="020B0503020204020204" pitchFamily="34" charset="-122"/>
              </a:endParaRPr>
            </a:p>
            <a:p>
              <a:pPr marL="0" lvl="2" eaLnBrk="1" hangingPunct="1"/>
              <a:r>
                <a:rPr lang="zh-CN" altLang="en-US" b="1" dirty="0">
                  <a:solidFill>
                    <a:srgbClr val="11576A"/>
                  </a:solidFill>
                  <a:latin typeface="微软雅黑" panose="020B0503020204020204" pitchFamily="34" charset="-122"/>
                  <a:ea typeface="微软雅黑" panose="020B0503020204020204" pitchFamily="34" charset="-122"/>
                </a:rPr>
                <a:t>处于运行状态的进程在其运行过程中，由于分配给它的处理机时间片用完而让出处理机</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84" name="TextBox 6"/>
            <p:cNvSpPr txBox="1"/>
            <p:nvPr/>
          </p:nvSpPr>
          <p:spPr>
            <a:xfrm>
              <a:off x="834646" y="2949578"/>
              <a:ext cx="433390" cy="400110"/>
            </a:xfrm>
            <a:prstGeom prst="rect">
              <a:avLst/>
            </a:prstGeom>
            <a:noFill/>
            <a:effectLst/>
          </p:spPr>
          <p:txBody>
            <a:bodyPr wrap="square" rtlCol="0">
              <a:spAutoFit/>
            </a:bodyPr>
            <a:lstStyle/>
            <a:p>
              <a:pPr marL="342900" indent="-342900">
                <a:spcBef>
                  <a:spcPct val="20000"/>
                </a:spcBef>
              </a:pPr>
              <a:r>
                <a:rPr lang="zh-CN" altLang="en-US" sz="2000" b="1">
                  <a:solidFill>
                    <a:srgbClr val="11576A"/>
                  </a:solidFill>
                  <a:latin typeface="张海山锐谐体2.0-授权联系：Samtype@QQ.com" pitchFamily="2" charset="-122"/>
                  <a:ea typeface="张海山锐谐体2.0-授权联系：Samtype@QQ.com" pitchFamily="2" charset="-122"/>
                </a:rPr>
                <a:t>■</a:t>
              </a:r>
              <a:endParaRPr lang="zh-CN" altLang="en-US" sz="2000" b="1">
                <a:solidFill>
                  <a:srgbClr val="11576A"/>
                </a:solidFill>
                <a:latin typeface="微软雅黑" panose="020B0503020204020204" pitchFamily="34" charset="-122"/>
                <a:ea typeface="微软雅黑" panose="020B0503020204020204" pitchFamily="34" charset="-122"/>
              </a:endParaRPr>
            </a:p>
          </p:txBody>
        </p:sp>
      </p:grpSp>
      <p:grpSp>
        <p:nvGrpSpPr>
          <p:cNvPr id="85" name="组合 84"/>
          <p:cNvGrpSpPr/>
          <p:nvPr/>
        </p:nvGrpSpPr>
        <p:grpSpPr>
          <a:xfrm>
            <a:off x="899592" y="2484579"/>
            <a:ext cx="4062009" cy="3304311"/>
            <a:chOff x="107504" y="1627328"/>
            <a:chExt cx="4062009" cy="3304311"/>
          </a:xfrm>
        </p:grpSpPr>
        <p:sp>
          <p:nvSpPr>
            <p:cNvPr id="86" name="弧形 85"/>
            <p:cNvSpPr/>
            <p:nvPr/>
          </p:nvSpPr>
          <p:spPr>
            <a:xfrm rot="18840000">
              <a:off x="1376818" y="3383517"/>
              <a:ext cx="1523237" cy="1573007"/>
            </a:xfrm>
            <a:prstGeom prst="arc">
              <a:avLst/>
            </a:prstGeom>
            <a:ln w="57150">
              <a:solidFill>
                <a:srgbClr val="C00000"/>
              </a:solidFill>
              <a:headEnd type="none"/>
              <a:tailEnd type="triangle"/>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87" name="组合 86"/>
            <p:cNvGrpSpPr/>
            <p:nvPr/>
          </p:nvGrpSpPr>
          <p:grpSpPr>
            <a:xfrm>
              <a:off x="107504" y="1627328"/>
              <a:ext cx="4062009" cy="2950417"/>
              <a:chOff x="368908" y="1667425"/>
              <a:chExt cx="4062009" cy="2950417"/>
            </a:xfrm>
          </p:grpSpPr>
          <p:grpSp>
            <p:nvGrpSpPr>
              <p:cNvPr id="88" name="组合 87"/>
              <p:cNvGrpSpPr/>
              <p:nvPr/>
            </p:nvGrpSpPr>
            <p:grpSpPr>
              <a:xfrm>
                <a:off x="1043608" y="2025732"/>
                <a:ext cx="3008403" cy="2592110"/>
                <a:chOff x="4572000" y="1275606"/>
                <a:chExt cx="3008403" cy="2592110"/>
              </a:xfrm>
            </p:grpSpPr>
            <p:grpSp>
              <p:nvGrpSpPr>
                <p:cNvPr id="110" name="组合 109"/>
                <p:cNvGrpSpPr/>
                <p:nvPr/>
              </p:nvGrpSpPr>
              <p:grpSpPr>
                <a:xfrm>
                  <a:off x="4572000" y="1275606"/>
                  <a:ext cx="1280211" cy="640662"/>
                  <a:chOff x="5004048" y="1347614"/>
                  <a:chExt cx="1280211" cy="640662"/>
                </a:xfrm>
              </p:grpSpPr>
              <p:sp>
                <p:nvSpPr>
                  <p:cNvPr id="124" name="椭圆 123"/>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5"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创 建</a:t>
                    </a:r>
                  </a:p>
                </p:txBody>
              </p:sp>
            </p:grpSp>
            <p:grpSp>
              <p:nvGrpSpPr>
                <p:cNvPr id="111" name="组合 110"/>
                <p:cNvGrpSpPr/>
                <p:nvPr/>
              </p:nvGrpSpPr>
              <p:grpSpPr>
                <a:xfrm>
                  <a:off x="4572000" y="2274265"/>
                  <a:ext cx="1280211" cy="640662"/>
                  <a:chOff x="5004048" y="1347614"/>
                  <a:chExt cx="1280211" cy="640662"/>
                </a:xfrm>
              </p:grpSpPr>
              <p:sp>
                <p:nvSpPr>
                  <p:cNvPr id="122" name="椭圆 121"/>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3"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就 绪</a:t>
                    </a:r>
                  </a:p>
                </p:txBody>
              </p:sp>
            </p:grpSp>
            <p:grpSp>
              <p:nvGrpSpPr>
                <p:cNvPr id="112" name="组合 111"/>
                <p:cNvGrpSpPr/>
                <p:nvPr/>
              </p:nvGrpSpPr>
              <p:grpSpPr>
                <a:xfrm>
                  <a:off x="6300192" y="2252854"/>
                  <a:ext cx="1280211" cy="640662"/>
                  <a:chOff x="5004048" y="1347614"/>
                  <a:chExt cx="1280211" cy="640662"/>
                </a:xfrm>
              </p:grpSpPr>
              <p:sp>
                <p:nvSpPr>
                  <p:cNvPr id="120" name="椭圆 119"/>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1" name="TextBox 61"/>
                  <p:cNvSpPr txBox="1"/>
                  <p:nvPr/>
                </p:nvSpPr>
                <p:spPr>
                  <a:xfrm>
                    <a:off x="5214966" y="1447863"/>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运 行</a:t>
                    </a:r>
                  </a:p>
                </p:txBody>
              </p:sp>
            </p:grpSp>
            <p:sp>
              <p:nvSpPr>
                <p:cNvPr id="113" name="弧形 112"/>
                <p:cNvSpPr/>
                <p:nvPr/>
              </p:nvSpPr>
              <p:spPr>
                <a:xfrm rot="18840000">
                  <a:off x="5300215" y="2054475"/>
                  <a:ext cx="1484437" cy="1532939"/>
                </a:xfrm>
                <a:prstGeom prst="arc">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14" name="直接箭头连接符 113"/>
                <p:cNvCxnSpPr/>
                <p:nvPr/>
              </p:nvCxnSpPr>
              <p:spPr>
                <a:xfrm flipV="1">
                  <a:off x="5212104" y="1915360"/>
                  <a:ext cx="0" cy="357997"/>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5" name="组合 114"/>
                <p:cNvGrpSpPr/>
                <p:nvPr/>
              </p:nvGrpSpPr>
              <p:grpSpPr>
                <a:xfrm>
                  <a:off x="5436096" y="2228395"/>
                  <a:ext cx="1629555" cy="1639321"/>
                  <a:chOff x="5652120" y="2228395"/>
                  <a:chExt cx="1629555" cy="1639321"/>
                </a:xfrm>
              </p:grpSpPr>
              <p:grpSp>
                <p:nvGrpSpPr>
                  <p:cNvPr id="116" name="组合 115"/>
                  <p:cNvGrpSpPr/>
                  <p:nvPr/>
                </p:nvGrpSpPr>
                <p:grpSpPr>
                  <a:xfrm>
                    <a:off x="5652120" y="3227054"/>
                    <a:ext cx="1280211" cy="640662"/>
                    <a:chOff x="5004048" y="1347614"/>
                    <a:chExt cx="1280211" cy="640662"/>
                  </a:xfrm>
                </p:grpSpPr>
                <p:sp>
                  <p:nvSpPr>
                    <p:cNvPr id="118" name="椭圆 117"/>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9"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等 待</a:t>
                      </a:r>
                    </a:p>
                  </p:txBody>
                </p:sp>
              </p:grpSp>
              <p:sp>
                <p:nvSpPr>
                  <p:cNvPr id="117" name="弧形 116"/>
                  <p:cNvSpPr/>
                  <p:nvPr/>
                </p:nvSpPr>
                <p:spPr>
                  <a:xfrm>
                    <a:off x="6609906" y="2228395"/>
                    <a:ext cx="671769" cy="1328491"/>
                  </a:xfrm>
                  <a:prstGeom prst="arc">
                    <a:avLst>
                      <a:gd name="adj1" fmla="val 53704"/>
                      <a:gd name="adj2" fmla="val 5400000"/>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grpSp>
            <p:nvGrpSpPr>
              <p:cNvPr id="89" name="组合 88"/>
              <p:cNvGrpSpPr/>
              <p:nvPr/>
            </p:nvGrpSpPr>
            <p:grpSpPr>
              <a:xfrm>
                <a:off x="2777110" y="1995686"/>
                <a:ext cx="1280211" cy="989694"/>
                <a:chOff x="6305502" y="1245560"/>
                <a:chExt cx="1280211" cy="989694"/>
              </a:xfrm>
            </p:grpSpPr>
            <p:grpSp>
              <p:nvGrpSpPr>
                <p:cNvPr id="106" name="组合 105"/>
                <p:cNvGrpSpPr/>
                <p:nvPr/>
              </p:nvGrpSpPr>
              <p:grpSpPr>
                <a:xfrm>
                  <a:off x="6305502" y="1245560"/>
                  <a:ext cx="1280211" cy="640662"/>
                  <a:chOff x="5004048" y="1347614"/>
                  <a:chExt cx="1280211" cy="640662"/>
                </a:xfrm>
              </p:grpSpPr>
              <p:sp>
                <p:nvSpPr>
                  <p:cNvPr id="108" name="椭圆 107"/>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9"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退 出</a:t>
                    </a:r>
                  </a:p>
                </p:txBody>
              </p:sp>
            </p:grpSp>
            <p:cxnSp>
              <p:nvCxnSpPr>
                <p:cNvPr id="107" name="直接箭头连接符 106"/>
                <p:cNvCxnSpPr/>
                <p:nvPr/>
              </p:nvCxnSpPr>
              <p:spPr>
                <a:xfrm flipV="1">
                  <a:off x="6945608" y="1877257"/>
                  <a:ext cx="0" cy="357997"/>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grpSp>
          <p:sp>
            <p:nvSpPr>
              <p:cNvPr id="90" name="弧形 89"/>
              <p:cNvSpPr/>
              <p:nvPr/>
            </p:nvSpPr>
            <p:spPr>
              <a:xfrm flipH="1">
                <a:off x="1544823" y="3013939"/>
                <a:ext cx="692649" cy="1308095"/>
              </a:xfrm>
              <a:prstGeom prst="arc">
                <a:avLst>
                  <a:gd name="adj1" fmla="val 53704"/>
                  <a:gd name="adj2" fmla="val 5400000"/>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1" name="圆角矩形 90"/>
              <p:cNvSpPr/>
              <p:nvPr/>
            </p:nvSpPr>
            <p:spPr>
              <a:xfrm>
                <a:off x="394626" y="2687718"/>
                <a:ext cx="1184132"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2" name="TextBox 22"/>
              <p:cNvSpPr txBox="1"/>
              <p:nvPr/>
            </p:nvSpPr>
            <p:spPr>
              <a:xfrm>
                <a:off x="368908" y="2680098"/>
                <a:ext cx="1261884" cy="307777"/>
              </a:xfrm>
              <a:prstGeom prst="rect">
                <a:avLst/>
              </a:prstGeom>
              <a:noFill/>
            </p:spPr>
            <p:txBody>
              <a:bodyPr wrap="none" rtlCol="0">
                <a:spAutoFit/>
              </a:bodyPr>
              <a:lstStyle/>
              <a:p>
                <a:r>
                  <a:rPr lang="zh-CN" altLang="en-US" sz="1400" b="1" dirty="0">
                    <a:solidFill>
                      <a:srgbClr val="11576A"/>
                    </a:solidFill>
                    <a:latin typeface="微软雅黑" panose="020B0503020204020204" pitchFamily="34" charset="-122"/>
                    <a:ea typeface="微软雅黑" panose="020B0503020204020204" pitchFamily="34" charset="-122"/>
                  </a:rPr>
                  <a:t>进入就绪列队</a:t>
                </a:r>
              </a:p>
            </p:txBody>
          </p:sp>
          <p:sp>
            <p:nvSpPr>
              <p:cNvPr id="93" name="圆角矩形 92"/>
              <p:cNvSpPr/>
              <p:nvPr/>
            </p:nvSpPr>
            <p:spPr>
              <a:xfrm>
                <a:off x="2215265" y="2667221"/>
                <a:ext cx="612627"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4" name="TextBox 24"/>
              <p:cNvSpPr txBox="1"/>
              <p:nvPr/>
            </p:nvSpPr>
            <p:spPr>
              <a:xfrm>
                <a:off x="2121132" y="2651981"/>
                <a:ext cx="785818" cy="307777"/>
              </a:xfrm>
              <a:prstGeom prst="rect">
                <a:avLst/>
              </a:prstGeom>
              <a:noFill/>
            </p:spPr>
            <p:txBody>
              <a:bodyPr wrap="square" rtlCol="0">
                <a:spAutoFit/>
              </a:bodyPr>
              <a:lstStyle/>
              <a:p>
                <a:pPr algn="ctr"/>
                <a:r>
                  <a:rPr lang="zh-CN" altLang="en-US" sz="1400" b="1">
                    <a:solidFill>
                      <a:srgbClr val="11576A"/>
                    </a:solidFill>
                    <a:latin typeface="微软雅黑" panose="020B0503020204020204" pitchFamily="34" charset="-122"/>
                    <a:ea typeface="微软雅黑" panose="020B0503020204020204" pitchFamily="34" charset="-122"/>
                  </a:rPr>
                  <a:t>被调度</a:t>
                </a:r>
              </a:p>
            </p:txBody>
          </p:sp>
          <p:sp>
            <p:nvSpPr>
              <p:cNvPr id="95" name="圆角矩形 94"/>
              <p:cNvSpPr/>
              <p:nvPr/>
            </p:nvSpPr>
            <p:spPr>
              <a:xfrm>
                <a:off x="2197882" y="3626794"/>
                <a:ext cx="857256"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6" name="TextBox 20"/>
              <p:cNvSpPr txBox="1"/>
              <p:nvPr/>
            </p:nvSpPr>
            <p:spPr>
              <a:xfrm>
                <a:off x="2162268" y="3643642"/>
                <a:ext cx="915565" cy="307777"/>
              </a:xfrm>
              <a:prstGeom prst="rect">
                <a:avLst/>
              </a:prstGeom>
              <a:noFill/>
            </p:spPr>
            <p:txBody>
              <a:bodyPr wrap="square" rtlCol="0">
                <a:spAutoFit/>
              </a:bodyPr>
              <a:lstStyle/>
              <a:p>
                <a:r>
                  <a:rPr lang="zh-CN" altLang="en-US" sz="1400" b="1" dirty="0">
                    <a:solidFill>
                      <a:srgbClr val="C00000"/>
                    </a:solidFill>
                    <a:latin typeface="微软雅黑" panose="020B0503020204020204" pitchFamily="34" charset="-122"/>
                    <a:ea typeface="微软雅黑" panose="020B0503020204020204" pitchFamily="34" charset="-122"/>
                  </a:rPr>
                  <a:t>时间片完</a:t>
                </a:r>
              </a:p>
            </p:txBody>
          </p:sp>
          <p:sp>
            <p:nvSpPr>
              <p:cNvPr id="97" name="圆角矩形 96"/>
              <p:cNvSpPr/>
              <p:nvPr/>
            </p:nvSpPr>
            <p:spPr>
              <a:xfrm>
                <a:off x="660717" y="3869187"/>
                <a:ext cx="857256"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8" name="TextBox 26"/>
              <p:cNvSpPr txBox="1"/>
              <p:nvPr/>
            </p:nvSpPr>
            <p:spPr>
              <a:xfrm>
                <a:off x="650239" y="3858709"/>
                <a:ext cx="902811" cy="307777"/>
              </a:xfrm>
              <a:prstGeom prst="rect">
                <a:avLst/>
              </a:prstGeom>
              <a:noFill/>
            </p:spPr>
            <p:txBody>
              <a:bodyPr wrap="none" rtlCol="0">
                <a:spAutoFit/>
              </a:bodyPr>
              <a:lstStyle/>
              <a:p>
                <a:r>
                  <a:rPr lang="zh-CN" altLang="en-US" sz="1400" b="1" dirty="0">
                    <a:solidFill>
                      <a:srgbClr val="11576A"/>
                    </a:solidFill>
                    <a:latin typeface="微软雅黑" panose="020B0503020204020204" pitchFamily="34" charset="-122"/>
                    <a:ea typeface="微软雅黑" panose="020B0503020204020204" pitchFamily="34" charset="-122"/>
                  </a:rPr>
                  <a:t>事件发生</a:t>
                </a:r>
              </a:p>
            </p:txBody>
          </p:sp>
          <p:sp>
            <p:nvSpPr>
              <p:cNvPr id="99" name="圆角矩形 98"/>
              <p:cNvSpPr/>
              <p:nvPr/>
            </p:nvSpPr>
            <p:spPr>
              <a:xfrm>
                <a:off x="3522045" y="2687997"/>
                <a:ext cx="469751"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0" name="TextBox 28"/>
              <p:cNvSpPr txBox="1"/>
              <p:nvPr/>
            </p:nvSpPr>
            <p:spPr>
              <a:xfrm>
                <a:off x="3493612" y="2673592"/>
                <a:ext cx="543739" cy="307777"/>
              </a:xfrm>
              <a:prstGeom prst="rect">
                <a:avLst/>
              </a:prstGeom>
              <a:noFill/>
            </p:spPr>
            <p:txBody>
              <a:bodyPr wrap="none" rtlCol="0">
                <a:spAutoFit/>
              </a:bodyPr>
              <a:lstStyle/>
              <a:p>
                <a:r>
                  <a:rPr lang="zh-CN" altLang="en-US" sz="1400" b="1" dirty="0">
                    <a:solidFill>
                      <a:srgbClr val="11576A"/>
                    </a:solidFill>
                    <a:latin typeface="微软雅黑" panose="020B0503020204020204" pitchFamily="34" charset="-122"/>
                    <a:ea typeface="微软雅黑" panose="020B0503020204020204" pitchFamily="34" charset="-122"/>
                  </a:rPr>
                  <a:t>结束</a:t>
                </a:r>
              </a:p>
            </p:txBody>
          </p:sp>
          <p:sp>
            <p:nvSpPr>
              <p:cNvPr id="101" name="圆角矩形 100"/>
              <p:cNvSpPr/>
              <p:nvPr/>
            </p:nvSpPr>
            <p:spPr>
              <a:xfrm>
                <a:off x="3558421" y="3882965"/>
                <a:ext cx="857256"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2" name="TextBox 18"/>
              <p:cNvSpPr txBox="1"/>
              <p:nvPr/>
            </p:nvSpPr>
            <p:spPr>
              <a:xfrm>
                <a:off x="3528106" y="3872487"/>
                <a:ext cx="902811" cy="307777"/>
              </a:xfrm>
              <a:prstGeom prst="rect">
                <a:avLst/>
              </a:prstGeom>
              <a:noFill/>
            </p:spPr>
            <p:txBody>
              <a:bodyPr wrap="none" rtlCol="0">
                <a:spAutoFit/>
              </a:bodyPr>
              <a:lstStyle/>
              <a:p>
                <a:r>
                  <a:rPr lang="zh-CN" altLang="en-US" sz="1400" b="1" dirty="0">
                    <a:solidFill>
                      <a:srgbClr val="11576A"/>
                    </a:solidFill>
                    <a:latin typeface="微软雅黑" panose="020B0503020204020204" pitchFamily="34" charset="-122"/>
                    <a:ea typeface="微软雅黑" panose="020B0503020204020204" pitchFamily="34" charset="-122"/>
                  </a:rPr>
                  <a:t>等待事件</a:t>
                </a:r>
              </a:p>
            </p:txBody>
          </p:sp>
          <p:cxnSp>
            <p:nvCxnSpPr>
              <p:cNvPr id="104" name="直接箭头连接符 103"/>
              <p:cNvCxnSpPr/>
              <p:nvPr/>
            </p:nvCxnSpPr>
            <p:spPr>
              <a:xfrm flipV="1">
                <a:off x="1683712" y="1667425"/>
                <a:ext cx="0" cy="357997"/>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49" name="组合 48"/>
          <p:cNvGrpSpPr/>
          <p:nvPr/>
        </p:nvGrpSpPr>
        <p:grpSpPr>
          <a:xfrm>
            <a:off x="1511766" y="2474285"/>
            <a:ext cx="655949" cy="338554"/>
            <a:chOff x="1047033" y="651041"/>
            <a:chExt cx="698173" cy="338554"/>
          </a:xfrm>
        </p:grpSpPr>
        <p:sp>
          <p:nvSpPr>
            <p:cNvPr id="50" name="圆角矩形 49"/>
            <p:cNvSpPr/>
            <p:nvPr/>
          </p:nvSpPr>
          <p:spPr>
            <a:xfrm>
              <a:off x="1047033" y="696823"/>
              <a:ext cx="689562" cy="267496"/>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1" name="TextBox 22"/>
            <p:cNvSpPr txBox="1"/>
            <p:nvPr/>
          </p:nvSpPr>
          <p:spPr>
            <a:xfrm>
              <a:off x="1047033" y="651041"/>
              <a:ext cx="698173" cy="338554"/>
            </a:xfrm>
            <a:prstGeom prst="rect">
              <a:avLst/>
            </a:prstGeom>
            <a:noFill/>
          </p:spPr>
          <p:txBody>
            <a:bodyPr wrap="none" rtlCol="0">
              <a:spAutoFit/>
            </a:bodyPr>
            <a:lstStyle/>
            <a:p>
              <a:r>
                <a:rPr lang="zh-CN" altLang="en-US" sz="1600" b="1" dirty="0">
                  <a:solidFill>
                    <a:srgbClr val="11576A"/>
                  </a:solidFill>
                  <a:latin typeface="微软雅黑" panose="020B0503020204020204" pitchFamily="34" charset="-122"/>
                  <a:ea typeface="微软雅黑" panose="020B0503020204020204" pitchFamily="34" charset="-122"/>
                </a:rPr>
                <a:t>启 动</a:t>
              </a:r>
            </a:p>
          </p:txBody>
        </p:sp>
      </p:gr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left)">
                                      <p:cBhvr>
                                        <p:cTn id="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三状态进程模型</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5" name="组合 4"/>
          <p:cNvGrpSpPr/>
          <p:nvPr/>
        </p:nvGrpSpPr>
        <p:grpSpPr>
          <a:xfrm>
            <a:off x="4568035" y="2852924"/>
            <a:ext cx="3172317" cy="954107"/>
            <a:chOff x="443598" y="1038214"/>
            <a:chExt cx="6995977" cy="954107"/>
          </a:xfrm>
        </p:grpSpPr>
        <p:sp>
          <p:nvSpPr>
            <p:cNvPr id="6" name="Text Box 2"/>
            <p:cNvSpPr txBox="1">
              <a:spLocks noChangeArrowheads="1"/>
            </p:cNvSpPr>
            <p:nvPr/>
          </p:nvSpPr>
          <p:spPr bwMode="auto">
            <a:xfrm>
              <a:off x="1155707" y="1038214"/>
              <a:ext cx="6283868" cy="954107"/>
            </a:xfrm>
            <a:prstGeom prst="rect">
              <a:avLst/>
            </a:prstGeom>
            <a:noFill/>
            <a:ln>
              <a:noFill/>
            </a:ln>
            <a:effectLst/>
          </p:spPr>
          <p:txBody>
            <a:bodyPr wrap="square">
              <a:spAutoFit/>
            </a:bodyPr>
            <a:lstStyle/>
            <a:p>
              <a:pPr marL="0" lvl="2" eaLnBrk="1" hangingPunct="1"/>
              <a:r>
                <a:rPr lang="zh-CN" altLang="en-US" sz="2000" b="1" dirty="0">
                  <a:solidFill>
                    <a:srgbClr val="C00000"/>
                  </a:solidFill>
                  <a:latin typeface="微软雅黑" panose="020B0503020204020204" pitchFamily="34" charset="-122"/>
                  <a:ea typeface="微软雅黑" panose="020B0503020204020204" pitchFamily="34" charset="-122"/>
                </a:rPr>
                <a:t>运行→等待</a:t>
              </a:r>
              <a:endParaRPr lang="en-US" altLang="zh-CN" sz="2000" b="1" dirty="0">
                <a:solidFill>
                  <a:srgbClr val="C00000"/>
                </a:solidFill>
                <a:latin typeface="微软雅黑" panose="020B0503020204020204" pitchFamily="34" charset="-122"/>
                <a:ea typeface="微软雅黑" panose="020B0503020204020204" pitchFamily="34" charset="-122"/>
              </a:endParaRPr>
            </a:p>
            <a:p>
              <a:pPr marL="0" lvl="2" eaLnBrk="1" hangingPunct="1"/>
              <a:r>
                <a:rPr lang="zh-CN" altLang="en-US" b="1" dirty="0">
                  <a:solidFill>
                    <a:srgbClr val="11576A"/>
                  </a:solidFill>
                  <a:latin typeface="微软雅黑" panose="020B0503020204020204" pitchFamily="34" charset="-122"/>
                  <a:ea typeface="微软雅黑" panose="020B0503020204020204" pitchFamily="34" charset="-122"/>
                </a:rPr>
                <a:t>当进程请求某资源且必须等待时</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7" name="TextBox 3"/>
            <p:cNvSpPr txBox="1"/>
            <p:nvPr/>
          </p:nvSpPr>
          <p:spPr>
            <a:xfrm>
              <a:off x="443598" y="1070632"/>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899592" y="2484579"/>
            <a:ext cx="4062009" cy="3304311"/>
            <a:chOff x="107504" y="1627328"/>
            <a:chExt cx="4062009" cy="3304311"/>
          </a:xfrm>
        </p:grpSpPr>
        <p:sp>
          <p:nvSpPr>
            <p:cNvPr id="9" name="弧形 8"/>
            <p:cNvSpPr/>
            <p:nvPr/>
          </p:nvSpPr>
          <p:spPr>
            <a:xfrm rot="18840000">
              <a:off x="1376818" y="3383517"/>
              <a:ext cx="1523237" cy="1573007"/>
            </a:xfrm>
            <a:prstGeom prst="arc">
              <a:avLst/>
            </a:prstGeom>
            <a:ln w="38100">
              <a:solidFill>
                <a:srgbClr val="11576A"/>
              </a:solidFill>
              <a:headEnd type="none"/>
              <a:tailEnd type="triangle"/>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0" name="组合 9"/>
            <p:cNvGrpSpPr/>
            <p:nvPr/>
          </p:nvGrpSpPr>
          <p:grpSpPr>
            <a:xfrm>
              <a:off x="107504" y="1627328"/>
              <a:ext cx="4062009" cy="2950417"/>
              <a:chOff x="368908" y="1667425"/>
              <a:chExt cx="4062009" cy="2950417"/>
            </a:xfrm>
          </p:grpSpPr>
          <p:grpSp>
            <p:nvGrpSpPr>
              <p:cNvPr id="11" name="组合 10"/>
              <p:cNvGrpSpPr/>
              <p:nvPr/>
            </p:nvGrpSpPr>
            <p:grpSpPr>
              <a:xfrm>
                <a:off x="1043608" y="2025732"/>
                <a:ext cx="3008403" cy="2592110"/>
                <a:chOff x="4572000" y="1275606"/>
                <a:chExt cx="3008403" cy="2592110"/>
              </a:xfrm>
            </p:grpSpPr>
            <p:grpSp>
              <p:nvGrpSpPr>
                <p:cNvPr id="14" name="组合 13"/>
                <p:cNvGrpSpPr/>
                <p:nvPr/>
              </p:nvGrpSpPr>
              <p:grpSpPr>
                <a:xfrm>
                  <a:off x="4572000" y="1275606"/>
                  <a:ext cx="1280211" cy="640662"/>
                  <a:chOff x="5004048" y="1347614"/>
                  <a:chExt cx="1280211" cy="640662"/>
                </a:xfrm>
              </p:grpSpPr>
              <p:sp>
                <p:nvSpPr>
                  <p:cNvPr id="15" name="椭圆 14"/>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创 建</a:t>
                    </a:r>
                  </a:p>
                </p:txBody>
              </p:sp>
            </p:grpSp>
            <p:grpSp>
              <p:nvGrpSpPr>
                <p:cNvPr id="17" name="组合 16"/>
                <p:cNvGrpSpPr/>
                <p:nvPr/>
              </p:nvGrpSpPr>
              <p:grpSpPr>
                <a:xfrm>
                  <a:off x="4572000" y="2274265"/>
                  <a:ext cx="1280211" cy="640662"/>
                  <a:chOff x="5004048" y="1347614"/>
                  <a:chExt cx="1280211" cy="640662"/>
                </a:xfrm>
              </p:grpSpPr>
              <p:sp>
                <p:nvSpPr>
                  <p:cNvPr id="18" name="椭圆 17"/>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就 绪</a:t>
                    </a:r>
                  </a:p>
                </p:txBody>
              </p:sp>
            </p:grpSp>
            <p:grpSp>
              <p:nvGrpSpPr>
                <p:cNvPr id="20" name="组合 19"/>
                <p:cNvGrpSpPr/>
                <p:nvPr/>
              </p:nvGrpSpPr>
              <p:grpSpPr>
                <a:xfrm>
                  <a:off x="6300192" y="2252854"/>
                  <a:ext cx="1280211" cy="640662"/>
                  <a:chOff x="5004048" y="1347614"/>
                  <a:chExt cx="1280211" cy="640662"/>
                </a:xfrm>
              </p:grpSpPr>
              <p:sp>
                <p:nvSpPr>
                  <p:cNvPr id="21" name="椭圆 20"/>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TextBox 61"/>
                  <p:cNvSpPr txBox="1"/>
                  <p:nvPr/>
                </p:nvSpPr>
                <p:spPr>
                  <a:xfrm>
                    <a:off x="5214966" y="1447863"/>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运 行</a:t>
                    </a:r>
                  </a:p>
                </p:txBody>
              </p:sp>
            </p:grpSp>
            <p:sp>
              <p:nvSpPr>
                <p:cNvPr id="23" name="弧形 22"/>
                <p:cNvSpPr/>
                <p:nvPr/>
              </p:nvSpPr>
              <p:spPr>
                <a:xfrm rot="18840000">
                  <a:off x="5300215" y="2054475"/>
                  <a:ext cx="1484437" cy="1532939"/>
                </a:xfrm>
                <a:prstGeom prst="arc">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4" name="直接箭头连接符 23"/>
                <p:cNvCxnSpPr/>
                <p:nvPr/>
              </p:nvCxnSpPr>
              <p:spPr>
                <a:xfrm flipV="1">
                  <a:off x="5212104" y="1915360"/>
                  <a:ext cx="0" cy="357997"/>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5436096" y="2228395"/>
                  <a:ext cx="1629555" cy="1639321"/>
                  <a:chOff x="5652120" y="2228395"/>
                  <a:chExt cx="1629555" cy="1639321"/>
                </a:xfrm>
              </p:grpSpPr>
              <p:grpSp>
                <p:nvGrpSpPr>
                  <p:cNvPr id="26" name="组合 25"/>
                  <p:cNvGrpSpPr/>
                  <p:nvPr/>
                </p:nvGrpSpPr>
                <p:grpSpPr>
                  <a:xfrm>
                    <a:off x="5652120" y="3227054"/>
                    <a:ext cx="1280211" cy="640662"/>
                    <a:chOff x="5004048" y="1347614"/>
                    <a:chExt cx="1280211" cy="640662"/>
                  </a:xfrm>
                </p:grpSpPr>
                <p:sp>
                  <p:nvSpPr>
                    <p:cNvPr id="27" name="椭圆 26"/>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等 待</a:t>
                      </a:r>
                    </a:p>
                  </p:txBody>
                </p:sp>
              </p:grpSp>
              <p:sp>
                <p:nvSpPr>
                  <p:cNvPr id="29" name="弧形 28"/>
                  <p:cNvSpPr/>
                  <p:nvPr/>
                </p:nvSpPr>
                <p:spPr>
                  <a:xfrm>
                    <a:off x="6609906" y="2228395"/>
                    <a:ext cx="671769" cy="1328491"/>
                  </a:xfrm>
                  <a:prstGeom prst="arc">
                    <a:avLst>
                      <a:gd name="adj1" fmla="val 53704"/>
                      <a:gd name="adj2" fmla="val 5400000"/>
                    </a:avLst>
                  </a:prstGeom>
                  <a:ln w="571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grpSp>
            <p:nvGrpSpPr>
              <p:cNvPr id="30" name="组合 29"/>
              <p:cNvGrpSpPr/>
              <p:nvPr/>
            </p:nvGrpSpPr>
            <p:grpSpPr>
              <a:xfrm>
                <a:off x="2777110" y="1995686"/>
                <a:ext cx="1280211" cy="989694"/>
                <a:chOff x="6305502" y="1245560"/>
                <a:chExt cx="1280211" cy="989694"/>
              </a:xfrm>
            </p:grpSpPr>
            <p:grpSp>
              <p:nvGrpSpPr>
                <p:cNvPr id="31" name="组合 30"/>
                <p:cNvGrpSpPr/>
                <p:nvPr/>
              </p:nvGrpSpPr>
              <p:grpSpPr>
                <a:xfrm>
                  <a:off x="6305502" y="1245560"/>
                  <a:ext cx="1280211" cy="640662"/>
                  <a:chOff x="5004048" y="1347614"/>
                  <a:chExt cx="1280211" cy="640662"/>
                </a:xfrm>
              </p:grpSpPr>
              <p:sp>
                <p:nvSpPr>
                  <p:cNvPr id="32" name="椭圆 31"/>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退 出</a:t>
                    </a:r>
                  </a:p>
                </p:txBody>
              </p:sp>
            </p:grpSp>
            <p:cxnSp>
              <p:nvCxnSpPr>
                <p:cNvPr id="34" name="直接箭头连接符 33"/>
                <p:cNvCxnSpPr/>
                <p:nvPr/>
              </p:nvCxnSpPr>
              <p:spPr>
                <a:xfrm flipV="1">
                  <a:off x="6945608" y="1877257"/>
                  <a:ext cx="0" cy="357997"/>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弧形 34"/>
              <p:cNvSpPr/>
              <p:nvPr/>
            </p:nvSpPr>
            <p:spPr>
              <a:xfrm flipH="1">
                <a:off x="1544823" y="3013939"/>
                <a:ext cx="692649" cy="1308095"/>
              </a:xfrm>
              <a:prstGeom prst="arc">
                <a:avLst>
                  <a:gd name="adj1" fmla="val 53704"/>
                  <a:gd name="adj2" fmla="val 5400000"/>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圆角矩形 35"/>
              <p:cNvSpPr/>
              <p:nvPr/>
            </p:nvSpPr>
            <p:spPr>
              <a:xfrm>
                <a:off x="394626" y="2687718"/>
                <a:ext cx="1184132"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TextBox 22"/>
              <p:cNvSpPr txBox="1"/>
              <p:nvPr/>
            </p:nvSpPr>
            <p:spPr>
              <a:xfrm>
                <a:off x="368908" y="2680098"/>
                <a:ext cx="1261884" cy="307777"/>
              </a:xfrm>
              <a:prstGeom prst="rect">
                <a:avLst/>
              </a:prstGeom>
              <a:noFill/>
            </p:spPr>
            <p:txBody>
              <a:bodyPr wrap="none" rtlCol="0">
                <a:spAutoFit/>
              </a:bodyPr>
              <a:lstStyle/>
              <a:p>
                <a:r>
                  <a:rPr lang="zh-CN" altLang="en-US" sz="1400" b="1" dirty="0">
                    <a:solidFill>
                      <a:srgbClr val="11576A"/>
                    </a:solidFill>
                    <a:latin typeface="微软雅黑" panose="020B0503020204020204" pitchFamily="34" charset="-122"/>
                    <a:ea typeface="微软雅黑" panose="020B0503020204020204" pitchFamily="34" charset="-122"/>
                  </a:rPr>
                  <a:t>进入就绪列队</a:t>
                </a:r>
              </a:p>
            </p:txBody>
          </p:sp>
          <p:sp>
            <p:nvSpPr>
              <p:cNvPr id="38" name="圆角矩形 37"/>
              <p:cNvSpPr/>
              <p:nvPr/>
            </p:nvSpPr>
            <p:spPr>
              <a:xfrm>
                <a:off x="2215265" y="2667221"/>
                <a:ext cx="612627"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9" name="TextBox 24"/>
              <p:cNvSpPr txBox="1"/>
              <p:nvPr/>
            </p:nvSpPr>
            <p:spPr>
              <a:xfrm>
                <a:off x="2121132" y="2651981"/>
                <a:ext cx="785818" cy="307777"/>
              </a:xfrm>
              <a:prstGeom prst="rect">
                <a:avLst/>
              </a:prstGeom>
              <a:noFill/>
            </p:spPr>
            <p:txBody>
              <a:bodyPr wrap="square" rtlCol="0">
                <a:spAutoFit/>
              </a:bodyPr>
              <a:lstStyle/>
              <a:p>
                <a:pPr algn="ctr"/>
                <a:r>
                  <a:rPr lang="zh-CN" altLang="en-US" sz="1400" b="1">
                    <a:solidFill>
                      <a:srgbClr val="11576A"/>
                    </a:solidFill>
                    <a:latin typeface="微软雅黑" panose="020B0503020204020204" pitchFamily="34" charset="-122"/>
                    <a:ea typeface="微软雅黑" panose="020B0503020204020204" pitchFamily="34" charset="-122"/>
                  </a:rPr>
                  <a:t>被调度</a:t>
                </a:r>
              </a:p>
            </p:txBody>
          </p:sp>
          <p:sp>
            <p:nvSpPr>
              <p:cNvPr id="40" name="圆角矩形 39"/>
              <p:cNvSpPr/>
              <p:nvPr/>
            </p:nvSpPr>
            <p:spPr>
              <a:xfrm>
                <a:off x="2197882" y="3626794"/>
                <a:ext cx="857256"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1" name="TextBox 20"/>
              <p:cNvSpPr txBox="1"/>
              <p:nvPr/>
            </p:nvSpPr>
            <p:spPr>
              <a:xfrm>
                <a:off x="2175022" y="3619174"/>
                <a:ext cx="902811" cy="307777"/>
              </a:xfrm>
              <a:prstGeom prst="rect">
                <a:avLst/>
              </a:prstGeom>
              <a:noFill/>
            </p:spPr>
            <p:txBody>
              <a:bodyPr wrap="none" rtlCol="0">
                <a:spAutoFit/>
              </a:bodyPr>
              <a:lstStyle/>
              <a:p>
                <a:r>
                  <a:rPr lang="zh-CN" altLang="en-US" sz="1400" b="1">
                    <a:solidFill>
                      <a:srgbClr val="11576A"/>
                    </a:solidFill>
                    <a:latin typeface="微软雅黑" panose="020B0503020204020204" pitchFamily="34" charset="-122"/>
                    <a:ea typeface="微软雅黑" panose="020B0503020204020204" pitchFamily="34" charset="-122"/>
                  </a:rPr>
                  <a:t>时间片完</a:t>
                </a:r>
              </a:p>
            </p:txBody>
          </p:sp>
          <p:sp>
            <p:nvSpPr>
              <p:cNvPr id="42" name="圆角矩形 41"/>
              <p:cNvSpPr/>
              <p:nvPr/>
            </p:nvSpPr>
            <p:spPr>
              <a:xfrm>
                <a:off x="660717" y="3869187"/>
                <a:ext cx="857256"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3" name="TextBox 26"/>
              <p:cNvSpPr txBox="1"/>
              <p:nvPr/>
            </p:nvSpPr>
            <p:spPr>
              <a:xfrm>
                <a:off x="650239" y="3858709"/>
                <a:ext cx="902811" cy="307777"/>
              </a:xfrm>
              <a:prstGeom prst="rect">
                <a:avLst/>
              </a:prstGeom>
              <a:noFill/>
            </p:spPr>
            <p:txBody>
              <a:bodyPr wrap="none" rtlCol="0">
                <a:spAutoFit/>
              </a:bodyPr>
              <a:lstStyle/>
              <a:p>
                <a:r>
                  <a:rPr lang="zh-CN" altLang="en-US" sz="1400" b="1" dirty="0">
                    <a:solidFill>
                      <a:srgbClr val="11576A"/>
                    </a:solidFill>
                    <a:latin typeface="微软雅黑" panose="020B0503020204020204" pitchFamily="34" charset="-122"/>
                    <a:ea typeface="微软雅黑" panose="020B0503020204020204" pitchFamily="34" charset="-122"/>
                  </a:rPr>
                  <a:t>事件发生</a:t>
                </a:r>
              </a:p>
            </p:txBody>
          </p:sp>
          <p:sp>
            <p:nvSpPr>
              <p:cNvPr id="44" name="圆角矩形 43"/>
              <p:cNvSpPr/>
              <p:nvPr/>
            </p:nvSpPr>
            <p:spPr>
              <a:xfrm>
                <a:off x="3522045" y="2687997"/>
                <a:ext cx="469751"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5" name="TextBox 28"/>
              <p:cNvSpPr txBox="1"/>
              <p:nvPr/>
            </p:nvSpPr>
            <p:spPr>
              <a:xfrm>
                <a:off x="3493612" y="2673592"/>
                <a:ext cx="543739" cy="307777"/>
              </a:xfrm>
              <a:prstGeom prst="rect">
                <a:avLst/>
              </a:prstGeom>
              <a:noFill/>
            </p:spPr>
            <p:txBody>
              <a:bodyPr wrap="none" rtlCol="0">
                <a:spAutoFit/>
              </a:bodyPr>
              <a:lstStyle/>
              <a:p>
                <a:r>
                  <a:rPr lang="zh-CN" altLang="en-US" sz="1400" b="1" dirty="0">
                    <a:solidFill>
                      <a:srgbClr val="11576A"/>
                    </a:solidFill>
                    <a:latin typeface="微软雅黑" panose="020B0503020204020204" pitchFamily="34" charset="-122"/>
                    <a:ea typeface="微软雅黑" panose="020B0503020204020204" pitchFamily="34" charset="-122"/>
                  </a:rPr>
                  <a:t>结束</a:t>
                </a:r>
              </a:p>
            </p:txBody>
          </p:sp>
          <p:sp>
            <p:nvSpPr>
              <p:cNvPr id="46" name="圆角矩形 45"/>
              <p:cNvSpPr/>
              <p:nvPr/>
            </p:nvSpPr>
            <p:spPr>
              <a:xfrm>
                <a:off x="3558421" y="3882965"/>
                <a:ext cx="857256"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7" name="TextBox 18"/>
              <p:cNvSpPr txBox="1"/>
              <p:nvPr/>
            </p:nvSpPr>
            <p:spPr>
              <a:xfrm>
                <a:off x="3528106" y="3872487"/>
                <a:ext cx="902811" cy="307777"/>
              </a:xfrm>
              <a:prstGeom prst="rect">
                <a:avLst/>
              </a:prstGeom>
              <a:noFill/>
            </p:spPr>
            <p:txBody>
              <a:bodyPr wrap="none" rtlCol="0">
                <a:spAutoFit/>
              </a:bodyPr>
              <a:lstStyle/>
              <a:p>
                <a:r>
                  <a:rPr lang="zh-CN" altLang="en-US" sz="1400" b="1" dirty="0">
                    <a:solidFill>
                      <a:srgbClr val="C00000"/>
                    </a:solidFill>
                    <a:latin typeface="微软雅黑" panose="020B0503020204020204" pitchFamily="34" charset="-122"/>
                    <a:ea typeface="微软雅黑" panose="020B0503020204020204" pitchFamily="34" charset="-122"/>
                  </a:rPr>
                  <a:t>等待事件</a:t>
                </a:r>
              </a:p>
            </p:txBody>
          </p:sp>
          <p:cxnSp>
            <p:nvCxnSpPr>
              <p:cNvPr id="48" name="直接箭头连接符 47"/>
              <p:cNvCxnSpPr/>
              <p:nvPr/>
            </p:nvCxnSpPr>
            <p:spPr>
              <a:xfrm flipV="1">
                <a:off x="1683712" y="1667425"/>
                <a:ext cx="0" cy="357997"/>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29" name="组合 128"/>
          <p:cNvGrpSpPr/>
          <p:nvPr/>
        </p:nvGrpSpPr>
        <p:grpSpPr>
          <a:xfrm>
            <a:off x="1511766" y="2474285"/>
            <a:ext cx="655949" cy="338554"/>
            <a:chOff x="1047033" y="651041"/>
            <a:chExt cx="698173" cy="338554"/>
          </a:xfrm>
        </p:grpSpPr>
        <p:sp>
          <p:nvSpPr>
            <p:cNvPr id="130" name="圆角矩形 129"/>
            <p:cNvSpPr/>
            <p:nvPr/>
          </p:nvSpPr>
          <p:spPr>
            <a:xfrm>
              <a:off x="1047033" y="696823"/>
              <a:ext cx="689562" cy="267496"/>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1" name="TextBox 22"/>
            <p:cNvSpPr txBox="1"/>
            <p:nvPr/>
          </p:nvSpPr>
          <p:spPr>
            <a:xfrm>
              <a:off x="1047033" y="651041"/>
              <a:ext cx="698173" cy="338554"/>
            </a:xfrm>
            <a:prstGeom prst="rect">
              <a:avLst/>
            </a:prstGeom>
            <a:noFill/>
          </p:spPr>
          <p:txBody>
            <a:bodyPr wrap="none" rtlCol="0">
              <a:spAutoFit/>
            </a:bodyPr>
            <a:lstStyle/>
            <a:p>
              <a:r>
                <a:rPr lang="zh-CN" altLang="en-US" sz="1600" b="1" dirty="0">
                  <a:solidFill>
                    <a:srgbClr val="11576A"/>
                  </a:solidFill>
                  <a:latin typeface="微软雅黑" panose="020B0503020204020204" pitchFamily="34" charset="-122"/>
                  <a:ea typeface="微软雅黑" panose="020B0503020204020204" pitchFamily="34" charset="-122"/>
                </a:rPr>
                <a:t>启 动</a:t>
              </a:r>
            </a:p>
          </p:txBody>
        </p:sp>
      </p:gr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三状态进程模型</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82" name="组合 81"/>
          <p:cNvGrpSpPr/>
          <p:nvPr/>
        </p:nvGrpSpPr>
        <p:grpSpPr>
          <a:xfrm>
            <a:off x="4679128" y="2992081"/>
            <a:ext cx="3493272" cy="954107"/>
            <a:chOff x="834646" y="1384068"/>
            <a:chExt cx="3493272" cy="954107"/>
          </a:xfrm>
        </p:grpSpPr>
        <p:sp>
          <p:nvSpPr>
            <p:cNvPr id="83" name="Text Box 2"/>
            <p:cNvSpPr txBox="1">
              <a:spLocks noChangeArrowheads="1"/>
            </p:cNvSpPr>
            <p:nvPr/>
          </p:nvSpPr>
          <p:spPr bwMode="auto">
            <a:xfrm>
              <a:off x="1120792" y="1384068"/>
              <a:ext cx="3207126" cy="954107"/>
            </a:xfrm>
            <a:prstGeom prst="rect">
              <a:avLst/>
            </a:prstGeom>
            <a:noFill/>
            <a:ln>
              <a:noFill/>
            </a:ln>
            <a:effectLst/>
          </p:spPr>
          <p:txBody>
            <a:bodyPr wrap="square">
              <a:spAutoFit/>
            </a:bodyPr>
            <a:lstStyle/>
            <a:p>
              <a:pPr marL="0" lvl="2" eaLnBrk="1" hangingPunct="1"/>
              <a:r>
                <a:rPr lang="zh-CN" altLang="en-US" sz="2000" b="1" dirty="0">
                  <a:solidFill>
                    <a:srgbClr val="C00000"/>
                  </a:solidFill>
                  <a:latin typeface="微软雅黑" panose="020B0503020204020204" pitchFamily="34" charset="-122"/>
                  <a:ea typeface="微软雅黑" panose="020B0503020204020204" pitchFamily="34" charset="-122"/>
                </a:rPr>
                <a:t>等待→就绪</a:t>
              </a:r>
              <a:endParaRPr lang="en-US" altLang="zh-CN" sz="2000" b="1" dirty="0">
                <a:solidFill>
                  <a:srgbClr val="C00000"/>
                </a:solidFill>
                <a:latin typeface="微软雅黑" panose="020B0503020204020204" pitchFamily="34" charset="-122"/>
                <a:ea typeface="微软雅黑" panose="020B0503020204020204" pitchFamily="34" charset="-122"/>
              </a:endParaRPr>
            </a:p>
            <a:p>
              <a:pPr marL="0" lvl="2" eaLnBrk="1" hangingPunct="1"/>
              <a:r>
                <a:rPr lang="zh-CN" altLang="en-US" b="1" dirty="0">
                  <a:solidFill>
                    <a:srgbClr val="11576A"/>
                  </a:solidFill>
                  <a:latin typeface="微软雅黑" panose="020B0503020204020204" pitchFamily="34" charset="-122"/>
                  <a:ea typeface="微软雅黑" panose="020B0503020204020204" pitchFamily="34" charset="-122"/>
                </a:rPr>
                <a:t>当进程要等待某事件到来时，它从阻塞状态变到就绪状态</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84" name="TextBox 4"/>
            <p:cNvSpPr txBox="1"/>
            <p:nvPr/>
          </p:nvSpPr>
          <p:spPr>
            <a:xfrm>
              <a:off x="834646" y="1393392"/>
              <a:ext cx="433390" cy="400110"/>
            </a:xfrm>
            <a:prstGeom prst="rect">
              <a:avLst/>
            </a:prstGeom>
            <a:noFill/>
            <a:effectLst/>
          </p:spPr>
          <p:txBody>
            <a:bodyPr wrap="square" rtlCol="0">
              <a:spAutoFit/>
            </a:bodyPr>
            <a:lstStyle/>
            <a:p>
              <a:pPr marL="342900" indent="-342900">
                <a:spcBef>
                  <a:spcPct val="20000"/>
                </a:spcBef>
              </a:pPr>
              <a:r>
                <a:rPr lang="zh-CN" altLang="en-US" sz="2000" b="1">
                  <a:solidFill>
                    <a:srgbClr val="11576A"/>
                  </a:solidFill>
                  <a:latin typeface="张海山锐谐体2.0-授权联系：Samtype@QQ.com" pitchFamily="2" charset="-122"/>
                  <a:ea typeface="张海山锐谐体2.0-授权联系：Samtype@QQ.com" pitchFamily="2" charset="-122"/>
                </a:rPr>
                <a:t>■</a:t>
              </a:r>
              <a:endParaRPr lang="zh-CN" altLang="en-US" sz="2000" b="1">
                <a:solidFill>
                  <a:srgbClr val="11576A"/>
                </a:solidFill>
                <a:latin typeface="微软雅黑" panose="020B0503020204020204" pitchFamily="34" charset="-122"/>
                <a:ea typeface="微软雅黑" panose="020B0503020204020204" pitchFamily="34" charset="-122"/>
              </a:endParaRPr>
            </a:p>
          </p:txBody>
        </p:sp>
      </p:grpSp>
      <p:grpSp>
        <p:nvGrpSpPr>
          <p:cNvPr id="85" name="组合 84"/>
          <p:cNvGrpSpPr/>
          <p:nvPr/>
        </p:nvGrpSpPr>
        <p:grpSpPr>
          <a:xfrm>
            <a:off x="932748" y="2484579"/>
            <a:ext cx="4054644" cy="3304311"/>
            <a:chOff x="114869" y="1627328"/>
            <a:chExt cx="4054644" cy="3304311"/>
          </a:xfrm>
        </p:grpSpPr>
        <p:sp>
          <p:nvSpPr>
            <p:cNvPr id="86" name="弧形 85"/>
            <p:cNvSpPr/>
            <p:nvPr/>
          </p:nvSpPr>
          <p:spPr>
            <a:xfrm rot="18840000">
              <a:off x="1376818" y="3383517"/>
              <a:ext cx="1523237" cy="1573007"/>
            </a:xfrm>
            <a:prstGeom prst="arc">
              <a:avLst/>
            </a:prstGeom>
            <a:ln w="38100">
              <a:solidFill>
                <a:srgbClr val="11576A"/>
              </a:solidFill>
              <a:headEnd type="none"/>
              <a:tailEnd type="triangle"/>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87" name="组合 86"/>
            <p:cNvGrpSpPr/>
            <p:nvPr/>
          </p:nvGrpSpPr>
          <p:grpSpPr>
            <a:xfrm>
              <a:off x="114869" y="1627328"/>
              <a:ext cx="4054644" cy="2950417"/>
              <a:chOff x="376273" y="1667425"/>
              <a:chExt cx="4054644" cy="2950417"/>
            </a:xfrm>
          </p:grpSpPr>
          <p:grpSp>
            <p:nvGrpSpPr>
              <p:cNvPr id="88" name="组合 87"/>
              <p:cNvGrpSpPr/>
              <p:nvPr/>
            </p:nvGrpSpPr>
            <p:grpSpPr>
              <a:xfrm>
                <a:off x="1043608" y="2025732"/>
                <a:ext cx="3008403" cy="2592110"/>
                <a:chOff x="4572000" y="1275606"/>
                <a:chExt cx="3008403" cy="2592110"/>
              </a:xfrm>
            </p:grpSpPr>
            <p:grpSp>
              <p:nvGrpSpPr>
                <p:cNvPr id="110" name="组合 109"/>
                <p:cNvGrpSpPr/>
                <p:nvPr/>
              </p:nvGrpSpPr>
              <p:grpSpPr>
                <a:xfrm>
                  <a:off x="4572000" y="1275606"/>
                  <a:ext cx="1280211" cy="640662"/>
                  <a:chOff x="5004048" y="1347614"/>
                  <a:chExt cx="1280211" cy="640662"/>
                </a:xfrm>
              </p:grpSpPr>
              <p:sp>
                <p:nvSpPr>
                  <p:cNvPr id="124" name="椭圆 123"/>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5"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创 建</a:t>
                    </a:r>
                  </a:p>
                </p:txBody>
              </p:sp>
            </p:grpSp>
            <p:grpSp>
              <p:nvGrpSpPr>
                <p:cNvPr id="111" name="组合 110"/>
                <p:cNvGrpSpPr/>
                <p:nvPr/>
              </p:nvGrpSpPr>
              <p:grpSpPr>
                <a:xfrm>
                  <a:off x="4572000" y="2274265"/>
                  <a:ext cx="1280211" cy="640662"/>
                  <a:chOff x="5004048" y="1347614"/>
                  <a:chExt cx="1280211" cy="640662"/>
                </a:xfrm>
              </p:grpSpPr>
              <p:sp>
                <p:nvSpPr>
                  <p:cNvPr id="122" name="椭圆 121"/>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3"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就 绪</a:t>
                    </a:r>
                  </a:p>
                </p:txBody>
              </p:sp>
            </p:grpSp>
            <p:grpSp>
              <p:nvGrpSpPr>
                <p:cNvPr id="112" name="组合 111"/>
                <p:cNvGrpSpPr/>
                <p:nvPr/>
              </p:nvGrpSpPr>
              <p:grpSpPr>
                <a:xfrm>
                  <a:off x="6300192" y="2252854"/>
                  <a:ext cx="1280211" cy="640662"/>
                  <a:chOff x="5004048" y="1347614"/>
                  <a:chExt cx="1280211" cy="640662"/>
                </a:xfrm>
              </p:grpSpPr>
              <p:sp>
                <p:nvSpPr>
                  <p:cNvPr id="120" name="椭圆 119"/>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1" name="TextBox 61"/>
                  <p:cNvSpPr txBox="1"/>
                  <p:nvPr/>
                </p:nvSpPr>
                <p:spPr>
                  <a:xfrm>
                    <a:off x="5214966" y="1447863"/>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运 行</a:t>
                    </a:r>
                  </a:p>
                </p:txBody>
              </p:sp>
            </p:grpSp>
            <p:sp>
              <p:nvSpPr>
                <p:cNvPr id="113" name="弧形 112"/>
                <p:cNvSpPr/>
                <p:nvPr/>
              </p:nvSpPr>
              <p:spPr>
                <a:xfrm rot="18840000">
                  <a:off x="5300215" y="2054475"/>
                  <a:ext cx="1484437" cy="1532939"/>
                </a:xfrm>
                <a:prstGeom prst="arc">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14" name="直接箭头连接符 113"/>
                <p:cNvCxnSpPr/>
                <p:nvPr/>
              </p:nvCxnSpPr>
              <p:spPr>
                <a:xfrm flipV="1">
                  <a:off x="5212104" y="1915360"/>
                  <a:ext cx="0" cy="357997"/>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5" name="组合 114"/>
                <p:cNvGrpSpPr/>
                <p:nvPr/>
              </p:nvGrpSpPr>
              <p:grpSpPr>
                <a:xfrm>
                  <a:off x="5436096" y="2228395"/>
                  <a:ext cx="1629555" cy="1639321"/>
                  <a:chOff x="5652120" y="2228395"/>
                  <a:chExt cx="1629555" cy="1639321"/>
                </a:xfrm>
              </p:grpSpPr>
              <p:grpSp>
                <p:nvGrpSpPr>
                  <p:cNvPr id="116" name="组合 115"/>
                  <p:cNvGrpSpPr/>
                  <p:nvPr/>
                </p:nvGrpSpPr>
                <p:grpSpPr>
                  <a:xfrm>
                    <a:off x="5652120" y="3227054"/>
                    <a:ext cx="1280211" cy="640662"/>
                    <a:chOff x="5004048" y="1347614"/>
                    <a:chExt cx="1280211" cy="640662"/>
                  </a:xfrm>
                </p:grpSpPr>
                <p:sp>
                  <p:nvSpPr>
                    <p:cNvPr id="118" name="椭圆 117"/>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9"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等 待</a:t>
                      </a:r>
                    </a:p>
                  </p:txBody>
                </p:sp>
              </p:grpSp>
              <p:sp>
                <p:nvSpPr>
                  <p:cNvPr id="117" name="弧形 116"/>
                  <p:cNvSpPr/>
                  <p:nvPr/>
                </p:nvSpPr>
                <p:spPr>
                  <a:xfrm>
                    <a:off x="6609906" y="2228395"/>
                    <a:ext cx="671769" cy="1328491"/>
                  </a:xfrm>
                  <a:prstGeom prst="arc">
                    <a:avLst>
                      <a:gd name="adj1" fmla="val 53704"/>
                      <a:gd name="adj2" fmla="val 5400000"/>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grpSp>
            <p:nvGrpSpPr>
              <p:cNvPr id="89" name="组合 88"/>
              <p:cNvGrpSpPr/>
              <p:nvPr/>
            </p:nvGrpSpPr>
            <p:grpSpPr>
              <a:xfrm>
                <a:off x="2777110" y="1995686"/>
                <a:ext cx="1280211" cy="989694"/>
                <a:chOff x="6305502" y="1245560"/>
                <a:chExt cx="1280211" cy="989694"/>
              </a:xfrm>
            </p:grpSpPr>
            <p:grpSp>
              <p:nvGrpSpPr>
                <p:cNvPr id="106" name="组合 105"/>
                <p:cNvGrpSpPr/>
                <p:nvPr/>
              </p:nvGrpSpPr>
              <p:grpSpPr>
                <a:xfrm>
                  <a:off x="6305502" y="1245560"/>
                  <a:ext cx="1280211" cy="640662"/>
                  <a:chOff x="5004048" y="1347614"/>
                  <a:chExt cx="1280211" cy="640662"/>
                </a:xfrm>
              </p:grpSpPr>
              <p:sp>
                <p:nvSpPr>
                  <p:cNvPr id="108" name="椭圆 107"/>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9"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退 出</a:t>
                    </a:r>
                  </a:p>
                </p:txBody>
              </p:sp>
            </p:grpSp>
            <p:cxnSp>
              <p:nvCxnSpPr>
                <p:cNvPr id="107" name="直接箭头连接符 106"/>
                <p:cNvCxnSpPr/>
                <p:nvPr/>
              </p:nvCxnSpPr>
              <p:spPr>
                <a:xfrm flipV="1">
                  <a:off x="6945608" y="1877257"/>
                  <a:ext cx="0" cy="357997"/>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grpSp>
          <p:sp>
            <p:nvSpPr>
              <p:cNvPr id="90" name="弧形 89"/>
              <p:cNvSpPr/>
              <p:nvPr/>
            </p:nvSpPr>
            <p:spPr>
              <a:xfrm flipH="1">
                <a:off x="1544823" y="3013939"/>
                <a:ext cx="692649" cy="1308095"/>
              </a:xfrm>
              <a:prstGeom prst="arc">
                <a:avLst>
                  <a:gd name="adj1" fmla="val 53704"/>
                  <a:gd name="adj2" fmla="val 5400000"/>
                </a:avLst>
              </a:prstGeom>
              <a:ln w="571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1" name="圆角矩形 90"/>
              <p:cNvSpPr/>
              <p:nvPr/>
            </p:nvSpPr>
            <p:spPr>
              <a:xfrm>
                <a:off x="394626" y="2687718"/>
                <a:ext cx="1184132"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2" name="TextBox 22"/>
              <p:cNvSpPr txBox="1"/>
              <p:nvPr/>
            </p:nvSpPr>
            <p:spPr>
              <a:xfrm>
                <a:off x="376273" y="2681753"/>
                <a:ext cx="1261884" cy="307777"/>
              </a:xfrm>
              <a:prstGeom prst="rect">
                <a:avLst/>
              </a:prstGeom>
              <a:noFill/>
            </p:spPr>
            <p:txBody>
              <a:bodyPr wrap="none" rtlCol="0">
                <a:spAutoFit/>
              </a:bodyPr>
              <a:lstStyle/>
              <a:p>
                <a:r>
                  <a:rPr lang="zh-CN" altLang="en-US" sz="1400" b="1" dirty="0">
                    <a:solidFill>
                      <a:srgbClr val="11576A"/>
                    </a:solidFill>
                    <a:latin typeface="微软雅黑" panose="020B0503020204020204" pitchFamily="34" charset="-122"/>
                    <a:ea typeface="微软雅黑" panose="020B0503020204020204" pitchFamily="34" charset="-122"/>
                  </a:rPr>
                  <a:t>进入就绪列队</a:t>
                </a:r>
              </a:p>
            </p:txBody>
          </p:sp>
          <p:sp>
            <p:nvSpPr>
              <p:cNvPr id="93" name="圆角矩形 92"/>
              <p:cNvSpPr/>
              <p:nvPr/>
            </p:nvSpPr>
            <p:spPr>
              <a:xfrm>
                <a:off x="2215265" y="2667221"/>
                <a:ext cx="612627"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4" name="TextBox 24"/>
              <p:cNvSpPr txBox="1"/>
              <p:nvPr/>
            </p:nvSpPr>
            <p:spPr>
              <a:xfrm>
                <a:off x="2121132" y="2651981"/>
                <a:ext cx="785818" cy="307777"/>
              </a:xfrm>
              <a:prstGeom prst="rect">
                <a:avLst/>
              </a:prstGeom>
              <a:noFill/>
            </p:spPr>
            <p:txBody>
              <a:bodyPr wrap="square" rtlCol="0">
                <a:spAutoFit/>
              </a:bodyPr>
              <a:lstStyle/>
              <a:p>
                <a:pPr algn="ctr"/>
                <a:r>
                  <a:rPr lang="zh-CN" altLang="en-US" sz="1400" b="1">
                    <a:solidFill>
                      <a:srgbClr val="11576A"/>
                    </a:solidFill>
                    <a:latin typeface="微软雅黑" panose="020B0503020204020204" pitchFamily="34" charset="-122"/>
                    <a:ea typeface="微软雅黑" panose="020B0503020204020204" pitchFamily="34" charset="-122"/>
                  </a:rPr>
                  <a:t>被调度</a:t>
                </a:r>
              </a:p>
            </p:txBody>
          </p:sp>
          <p:sp>
            <p:nvSpPr>
              <p:cNvPr id="95" name="圆角矩形 94"/>
              <p:cNvSpPr/>
              <p:nvPr/>
            </p:nvSpPr>
            <p:spPr>
              <a:xfrm>
                <a:off x="2197882" y="3626794"/>
                <a:ext cx="857256"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6" name="TextBox 20"/>
              <p:cNvSpPr txBox="1"/>
              <p:nvPr/>
            </p:nvSpPr>
            <p:spPr>
              <a:xfrm>
                <a:off x="2175022" y="3619174"/>
                <a:ext cx="902811" cy="307777"/>
              </a:xfrm>
              <a:prstGeom prst="rect">
                <a:avLst/>
              </a:prstGeom>
              <a:noFill/>
            </p:spPr>
            <p:txBody>
              <a:bodyPr wrap="none" rtlCol="0">
                <a:spAutoFit/>
              </a:bodyPr>
              <a:lstStyle/>
              <a:p>
                <a:r>
                  <a:rPr lang="zh-CN" altLang="en-US" sz="1400" b="1">
                    <a:solidFill>
                      <a:srgbClr val="11576A"/>
                    </a:solidFill>
                    <a:latin typeface="微软雅黑" panose="020B0503020204020204" pitchFamily="34" charset="-122"/>
                    <a:ea typeface="微软雅黑" panose="020B0503020204020204" pitchFamily="34" charset="-122"/>
                  </a:rPr>
                  <a:t>时间片完</a:t>
                </a:r>
              </a:p>
            </p:txBody>
          </p:sp>
          <p:sp>
            <p:nvSpPr>
              <p:cNvPr id="97" name="圆角矩形 96"/>
              <p:cNvSpPr/>
              <p:nvPr/>
            </p:nvSpPr>
            <p:spPr>
              <a:xfrm>
                <a:off x="660717" y="3869187"/>
                <a:ext cx="857256"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8" name="TextBox 26"/>
              <p:cNvSpPr txBox="1"/>
              <p:nvPr/>
            </p:nvSpPr>
            <p:spPr>
              <a:xfrm>
                <a:off x="650239" y="3858709"/>
                <a:ext cx="902811" cy="307777"/>
              </a:xfrm>
              <a:prstGeom prst="rect">
                <a:avLst/>
              </a:prstGeom>
              <a:noFill/>
            </p:spPr>
            <p:txBody>
              <a:bodyPr wrap="none" rtlCol="0">
                <a:spAutoFit/>
              </a:bodyPr>
              <a:lstStyle/>
              <a:p>
                <a:r>
                  <a:rPr lang="zh-CN" altLang="en-US" sz="1400" b="1" dirty="0">
                    <a:solidFill>
                      <a:srgbClr val="C00000"/>
                    </a:solidFill>
                    <a:latin typeface="微软雅黑" panose="020B0503020204020204" pitchFamily="34" charset="-122"/>
                    <a:ea typeface="微软雅黑" panose="020B0503020204020204" pitchFamily="34" charset="-122"/>
                  </a:rPr>
                  <a:t>事件发生</a:t>
                </a:r>
              </a:p>
            </p:txBody>
          </p:sp>
          <p:sp>
            <p:nvSpPr>
              <p:cNvPr id="99" name="圆角矩形 98"/>
              <p:cNvSpPr/>
              <p:nvPr/>
            </p:nvSpPr>
            <p:spPr>
              <a:xfrm>
                <a:off x="3522045" y="2687997"/>
                <a:ext cx="469751"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0" name="TextBox 28"/>
              <p:cNvSpPr txBox="1"/>
              <p:nvPr/>
            </p:nvSpPr>
            <p:spPr>
              <a:xfrm>
                <a:off x="3493612" y="2673592"/>
                <a:ext cx="543739" cy="307777"/>
              </a:xfrm>
              <a:prstGeom prst="rect">
                <a:avLst/>
              </a:prstGeom>
              <a:noFill/>
            </p:spPr>
            <p:txBody>
              <a:bodyPr wrap="none" rtlCol="0">
                <a:spAutoFit/>
              </a:bodyPr>
              <a:lstStyle/>
              <a:p>
                <a:r>
                  <a:rPr lang="zh-CN" altLang="en-US" sz="1400" b="1" dirty="0">
                    <a:solidFill>
                      <a:srgbClr val="11576A"/>
                    </a:solidFill>
                    <a:latin typeface="微软雅黑" panose="020B0503020204020204" pitchFamily="34" charset="-122"/>
                    <a:ea typeface="微软雅黑" panose="020B0503020204020204" pitchFamily="34" charset="-122"/>
                  </a:rPr>
                  <a:t>结束</a:t>
                </a:r>
              </a:p>
            </p:txBody>
          </p:sp>
          <p:sp>
            <p:nvSpPr>
              <p:cNvPr id="101" name="圆角矩形 100"/>
              <p:cNvSpPr/>
              <p:nvPr/>
            </p:nvSpPr>
            <p:spPr>
              <a:xfrm>
                <a:off x="3558421" y="3882965"/>
                <a:ext cx="857256" cy="285752"/>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2" name="TextBox 18"/>
              <p:cNvSpPr txBox="1"/>
              <p:nvPr/>
            </p:nvSpPr>
            <p:spPr>
              <a:xfrm>
                <a:off x="3528106" y="3872487"/>
                <a:ext cx="902811" cy="307777"/>
              </a:xfrm>
              <a:prstGeom prst="rect">
                <a:avLst/>
              </a:prstGeom>
              <a:noFill/>
            </p:spPr>
            <p:txBody>
              <a:bodyPr wrap="none" rtlCol="0">
                <a:spAutoFit/>
              </a:bodyPr>
              <a:lstStyle/>
              <a:p>
                <a:r>
                  <a:rPr lang="zh-CN" altLang="en-US" sz="1400" b="1" dirty="0">
                    <a:solidFill>
                      <a:srgbClr val="11576A"/>
                    </a:solidFill>
                    <a:latin typeface="微软雅黑" panose="020B0503020204020204" pitchFamily="34" charset="-122"/>
                    <a:ea typeface="微软雅黑" panose="020B0503020204020204" pitchFamily="34" charset="-122"/>
                  </a:rPr>
                  <a:t>等待事件</a:t>
                </a:r>
              </a:p>
            </p:txBody>
          </p:sp>
          <p:cxnSp>
            <p:nvCxnSpPr>
              <p:cNvPr id="104" name="直接箭头连接符 103"/>
              <p:cNvCxnSpPr/>
              <p:nvPr/>
            </p:nvCxnSpPr>
            <p:spPr>
              <a:xfrm flipV="1">
                <a:off x="1683712" y="1667425"/>
                <a:ext cx="0" cy="357997"/>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49" name="组合 48"/>
          <p:cNvGrpSpPr/>
          <p:nvPr/>
        </p:nvGrpSpPr>
        <p:grpSpPr>
          <a:xfrm>
            <a:off x="1537558" y="2474285"/>
            <a:ext cx="655949" cy="338554"/>
            <a:chOff x="1047033" y="651041"/>
            <a:chExt cx="698173" cy="338554"/>
          </a:xfrm>
        </p:grpSpPr>
        <p:sp>
          <p:nvSpPr>
            <p:cNvPr id="50" name="圆角矩形 49"/>
            <p:cNvSpPr/>
            <p:nvPr/>
          </p:nvSpPr>
          <p:spPr>
            <a:xfrm>
              <a:off x="1047033" y="696823"/>
              <a:ext cx="689562" cy="267496"/>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1" name="TextBox 22"/>
            <p:cNvSpPr txBox="1"/>
            <p:nvPr/>
          </p:nvSpPr>
          <p:spPr>
            <a:xfrm>
              <a:off x="1047033" y="651041"/>
              <a:ext cx="698173" cy="338554"/>
            </a:xfrm>
            <a:prstGeom prst="rect">
              <a:avLst/>
            </a:prstGeom>
            <a:noFill/>
          </p:spPr>
          <p:txBody>
            <a:bodyPr wrap="none" rtlCol="0">
              <a:spAutoFit/>
            </a:bodyPr>
            <a:lstStyle/>
            <a:p>
              <a:r>
                <a:rPr lang="zh-CN" altLang="en-US" sz="1600" b="1" dirty="0">
                  <a:solidFill>
                    <a:srgbClr val="11576A"/>
                  </a:solidFill>
                  <a:latin typeface="微软雅黑" panose="020B0503020204020204" pitchFamily="34" charset="-122"/>
                  <a:ea typeface="微软雅黑" panose="020B0503020204020204" pitchFamily="34" charset="-122"/>
                </a:rPr>
                <a:t>启 动</a:t>
              </a:r>
            </a:p>
          </p:txBody>
        </p:sp>
      </p:gr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left)">
                                      <p:cBhvr>
                                        <p:cTn id="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进程状态的用途：进程分类和切换</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5" name="组合 4"/>
          <p:cNvGrpSpPr/>
          <p:nvPr/>
        </p:nvGrpSpPr>
        <p:grpSpPr>
          <a:xfrm>
            <a:off x="634162" y="1551929"/>
            <a:ext cx="8390890" cy="428734"/>
            <a:chOff x="635343" y="845174"/>
            <a:chExt cx="8390890" cy="428734"/>
          </a:xfrm>
        </p:grpSpPr>
        <p:sp>
          <p:nvSpPr>
            <p:cNvPr id="9" name="内容占位符 2"/>
            <p:cNvSpPr txBox="1"/>
            <p:nvPr/>
          </p:nvSpPr>
          <p:spPr>
            <a:xfrm>
              <a:off x="951573" y="845174"/>
              <a:ext cx="8074660" cy="428625"/>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indent="0">
                <a:spcBef>
                  <a:spcPct val="20000"/>
                </a:spcBef>
              </a:pPr>
              <a:r>
                <a:rPr lang="zh-CN" altLang="en-US" sz="2800" dirty="0"/>
                <a:t>内核为每个进程维护了对应的进程控制块（PCB</a:t>
              </a:r>
              <a:r>
                <a:rPr lang="en-US" altLang="zh-CN" sz="2800" dirty="0"/>
                <a:t>)</a:t>
              </a:r>
            </a:p>
          </p:txBody>
        </p:sp>
        <p:sp>
          <p:nvSpPr>
            <p:cNvPr id="7" name="TextBox 11"/>
            <p:cNvSpPr txBox="1"/>
            <p:nvPr/>
          </p:nvSpPr>
          <p:spPr>
            <a:xfrm>
              <a:off x="635343" y="873798"/>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634365" y="2210435"/>
            <a:ext cx="7637780" cy="494129"/>
            <a:chOff x="635343" y="1107749"/>
            <a:chExt cx="6185269" cy="494132"/>
          </a:xfrm>
        </p:grpSpPr>
        <p:sp>
          <p:nvSpPr>
            <p:cNvPr id="15" name="内容占位符 2"/>
            <p:cNvSpPr txBox="1"/>
            <p:nvPr/>
          </p:nvSpPr>
          <p:spPr>
            <a:xfrm>
              <a:off x="891258" y="1107749"/>
              <a:ext cx="5929354"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lvl="0">
                <a:spcBef>
                  <a:spcPct val="20000"/>
                </a:spcBef>
              </a:pPr>
              <a:r>
                <a:rPr lang="zh-CN" altLang="en-US" sz="2800" dirty="0"/>
                <a:t>内核将相同状态的进程的PCB放置在同一队列</a:t>
              </a:r>
            </a:p>
          </p:txBody>
        </p:sp>
        <p:sp>
          <p:nvSpPr>
            <p:cNvPr id="16" name="TextBox 15"/>
            <p:cNvSpPr txBox="1"/>
            <p:nvPr/>
          </p:nvSpPr>
          <p:spPr>
            <a:xfrm>
              <a:off x="635343" y="1203098"/>
              <a:ext cx="433390" cy="398783"/>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2401686" y="3170565"/>
            <a:ext cx="1523628" cy="428628"/>
            <a:chOff x="1052872" y="1522406"/>
            <a:chExt cx="1523628" cy="428628"/>
          </a:xfrm>
        </p:grpSpPr>
        <p:pic>
          <p:nvPicPr>
            <p:cNvPr id="29" name="图片 28" descr="小点1.png"/>
            <p:cNvPicPr>
              <a:picLocks noChangeAspect="1"/>
            </p:cNvPicPr>
            <p:nvPr/>
          </p:nvPicPr>
          <p:blipFill>
            <a:blip r:embed="rId3" cstate="print"/>
            <a:stretch>
              <a:fillRect/>
            </a:stretch>
          </p:blipFill>
          <p:spPr>
            <a:xfrm>
              <a:off x="1052872" y="1644180"/>
              <a:ext cx="151066" cy="148997"/>
            </a:xfrm>
            <a:prstGeom prst="rect">
              <a:avLst/>
            </a:prstGeom>
            <a:effectLst/>
          </p:spPr>
        </p:pic>
        <p:sp>
          <p:nvSpPr>
            <p:cNvPr id="30" name="内容占位符 2"/>
            <p:cNvSpPr txBox="1"/>
            <p:nvPr/>
          </p:nvSpPr>
          <p:spPr>
            <a:xfrm>
              <a:off x="1185436" y="1522406"/>
              <a:ext cx="1391064"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lvl="0">
                <a:spcBef>
                  <a:spcPct val="20000"/>
                </a:spcBef>
              </a:pPr>
              <a:r>
                <a:rPr lang="zh-CN" altLang="en-US" sz="1800" dirty="0"/>
                <a:t>就绪队列</a:t>
              </a:r>
            </a:p>
          </p:txBody>
        </p:sp>
      </p:grpSp>
      <p:grpSp>
        <p:nvGrpSpPr>
          <p:cNvPr id="10" name="组合 9"/>
          <p:cNvGrpSpPr/>
          <p:nvPr/>
        </p:nvGrpSpPr>
        <p:grpSpPr>
          <a:xfrm>
            <a:off x="2401686" y="3718200"/>
            <a:ext cx="2237849" cy="722318"/>
            <a:chOff x="1052872" y="1858958"/>
            <a:chExt cx="2237849" cy="722318"/>
          </a:xfrm>
        </p:grpSpPr>
        <p:pic>
          <p:nvPicPr>
            <p:cNvPr id="31" name="图片 30" descr="小点1.png"/>
            <p:cNvPicPr>
              <a:picLocks noChangeAspect="1"/>
            </p:cNvPicPr>
            <p:nvPr/>
          </p:nvPicPr>
          <p:blipFill>
            <a:blip r:embed="rId3" cstate="print"/>
            <a:stretch>
              <a:fillRect/>
            </a:stretch>
          </p:blipFill>
          <p:spPr>
            <a:xfrm>
              <a:off x="1052872" y="1973698"/>
              <a:ext cx="151066" cy="148997"/>
            </a:xfrm>
            <a:prstGeom prst="rect">
              <a:avLst/>
            </a:prstGeom>
            <a:effectLst/>
          </p:spPr>
        </p:pic>
        <p:sp>
          <p:nvSpPr>
            <p:cNvPr id="32" name="内容占位符 2"/>
            <p:cNvSpPr txBox="1"/>
            <p:nvPr/>
          </p:nvSpPr>
          <p:spPr>
            <a:xfrm>
              <a:off x="1185436" y="1858958"/>
              <a:ext cx="2105285" cy="72231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r>
                <a:rPr lang="zh-CN" altLang="en-US" sz="1800" dirty="0"/>
                <a:t>I/O等待队列</a:t>
              </a:r>
              <a:endParaRPr lang="en-US" altLang="zh-CN" sz="1800" dirty="0"/>
            </a:p>
            <a:p>
              <a:pPr marL="0" lvl="1" indent="0"/>
              <a:r>
                <a:rPr lang="zh-CN" altLang="en-US" sz="1400" dirty="0"/>
                <a:t>   </a:t>
              </a:r>
              <a:r>
                <a:rPr lang="zh-CN" altLang="en-US" sz="1600" dirty="0"/>
                <a:t>每个设备一个队列</a:t>
              </a:r>
            </a:p>
          </p:txBody>
        </p:sp>
        <p:pic>
          <p:nvPicPr>
            <p:cNvPr id="158" name="图片 157" descr="小点1.png"/>
            <p:cNvPicPr>
              <a:picLocks noChangeAspect="1"/>
            </p:cNvPicPr>
            <p:nvPr/>
          </p:nvPicPr>
          <p:blipFill>
            <a:blip r:embed="rId3" cstate="print"/>
            <a:stretch>
              <a:fillRect/>
            </a:stretch>
          </p:blipFill>
          <p:spPr>
            <a:xfrm>
              <a:off x="1239267" y="2214693"/>
              <a:ext cx="151066" cy="148997"/>
            </a:xfrm>
            <a:prstGeom prst="rect">
              <a:avLst/>
            </a:prstGeom>
            <a:effectLst/>
          </p:spPr>
        </p:pic>
      </p:grpSp>
      <p:grpSp>
        <p:nvGrpSpPr>
          <p:cNvPr id="17" name="组合 16"/>
          <p:cNvGrpSpPr/>
          <p:nvPr/>
        </p:nvGrpSpPr>
        <p:grpSpPr>
          <a:xfrm>
            <a:off x="5066138" y="3275328"/>
            <a:ext cx="4875970" cy="785815"/>
            <a:chOff x="3131840" y="1924047"/>
            <a:chExt cx="4875970" cy="785815"/>
          </a:xfrm>
        </p:grpSpPr>
        <p:grpSp>
          <p:nvGrpSpPr>
            <p:cNvPr id="68" name="组合 67"/>
            <p:cNvGrpSpPr/>
            <p:nvPr/>
          </p:nvGrpSpPr>
          <p:grpSpPr>
            <a:xfrm>
              <a:off x="3890663" y="1924047"/>
              <a:ext cx="648000" cy="404813"/>
              <a:chOff x="2714612" y="2871791"/>
              <a:chExt cx="648000" cy="404813"/>
            </a:xfrm>
          </p:grpSpPr>
          <p:grpSp>
            <p:nvGrpSpPr>
              <p:cNvPr id="69" name="组合 68"/>
              <p:cNvGrpSpPr/>
              <p:nvPr/>
            </p:nvGrpSpPr>
            <p:grpSpPr>
              <a:xfrm>
                <a:off x="2714612" y="2928940"/>
                <a:ext cx="648000" cy="285334"/>
                <a:chOff x="3571868" y="2538416"/>
                <a:chExt cx="648000" cy="285334"/>
              </a:xfrm>
            </p:grpSpPr>
            <p:sp>
              <p:nvSpPr>
                <p:cNvPr id="72" name="矩形 71"/>
                <p:cNvSpPr/>
                <p:nvPr/>
              </p:nvSpPr>
              <p:spPr>
                <a:xfrm>
                  <a:off x="3571868" y="2538416"/>
                  <a:ext cx="648000" cy="144000"/>
                </a:xfrm>
                <a:prstGeom prst="rect">
                  <a:avLst/>
                </a:prstGeom>
                <a:gradFill>
                  <a:gsLst>
                    <a:gs pos="100000">
                      <a:srgbClr val="11576A"/>
                    </a:gs>
                    <a:gs pos="0">
                      <a:srgbClr val="0EB1C8"/>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3" name="矩形 72"/>
                <p:cNvSpPr/>
                <p:nvPr/>
              </p:nvSpPr>
              <p:spPr>
                <a:xfrm>
                  <a:off x="3571868" y="2679750"/>
                  <a:ext cx="648000" cy="144000"/>
                </a:xfrm>
                <a:prstGeom prst="rect">
                  <a:avLst/>
                </a:prstGeom>
                <a:gradFill>
                  <a:gsLst>
                    <a:gs pos="100000">
                      <a:srgbClr val="FF9900"/>
                    </a:gs>
                    <a:gs pos="0">
                      <a:srgbClr val="FFCC66"/>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70" name="TextBox 69"/>
              <p:cNvSpPr txBox="1"/>
              <p:nvPr/>
            </p:nvSpPr>
            <p:spPr>
              <a:xfrm>
                <a:off x="2776524" y="2871791"/>
                <a:ext cx="554960" cy="253916"/>
              </a:xfrm>
              <a:prstGeom prst="rect">
                <a:avLst/>
              </a:prstGeom>
              <a:noFill/>
            </p:spPr>
            <p:txBody>
              <a:bodyPr wrap="none" rtlCol="0">
                <a:spAutoFit/>
              </a:bodyPr>
              <a:lstStyle/>
              <a:p>
                <a:r>
                  <a:rPr lang="en-US" altLang="zh-CN" sz="1050" b="1">
                    <a:solidFill>
                      <a:schemeClr val="bg1"/>
                    </a:solidFill>
                    <a:latin typeface="+mn-ea"/>
                  </a:rPr>
                  <a:t>head</a:t>
                </a:r>
                <a:endParaRPr lang="zh-CN" altLang="en-US" sz="1050" b="1">
                  <a:solidFill>
                    <a:schemeClr val="bg1"/>
                  </a:solidFill>
                  <a:latin typeface="+mn-ea"/>
                </a:endParaRPr>
              </a:p>
            </p:txBody>
          </p:sp>
          <p:sp>
            <p:nvSpPr>
              <p:cNvPr id="71" name="TextBox 70"/>
              <p:cNvSpPr txBox="1"/>
              <p:nvPr/>
            </p:nvSpPr>
            <p:spPr>
              <a:xfrm>
                <a:off x="2833680" y="3022688"/>
                <a:ext cx="428322" cy="253916"/>
              </a:xfrm>
              <a:prstGeom prst="rect">
                <a:avLst/>
              </a:prstGeom>
              <a:noFill/>
            </p:spPr>
            <p:txBody>
              <a:bodyPr wrap="none" rtlCol="0">
                <a:spAutoFit/>
              </a:bodyPr>
              <a:lstStyle/>
              <a:p>
                <a:r>
                  <a:rPr lang="en-US" altLang="zh-CN" sz="1050" b="1">
                    <a:solidFill>
                      <a:srgbClr val="11576A"/>
                    </a:solidFill>
                    <a:latin typeface="+mn-ea"/>
                  </a:rPr>
                  <a:t>tail</a:t>
                </a:r>
                <a:endParaRPr lang="zh-CN" altLang="en-US" sz="1050" b="1">
                  <a:solidFill>
                    <a:srgbClr val="11576A"/>
                  </a:solidFill>
                  <a:latin typeface="+mn-ea"/>
                </a:endParaRPr>
              </a:p>
            </p:txBody>
          </p:sp>
        </p:grpSp>
        <p:grpSp>
          <p:nvGrpSpPr>
            <p:cNvPr id="84" name="组合 83"/>
            <p:cNvGrpSpPr/>
            <p:nvPr/>
          </p:nvGrpSpPr>
          <p:grpSpPr>
            <a:xfrm>
              <a:off x="5476366" y="1995485"/>
              <a:ext cx="662368" cy="593529"/>
              <a:chOff x="3657516" y="2786064"/>
              <a:chExt cx="662368" cy="593529"/>
            </a:xfrm>
          </p:grpSpPr>
          <p:sp>
            <p:nvSpPr>
              <p:cNvPr id="78" name="矩形 77"/>
              <p:cNvSpPr/>
              <p:nvPr/>
            </p:nvSpPr>
            <p:spPr>
              <a:xfrm>
                <a:off x="3671884" y="2786064"/>
                <a:ext cx="648000" cy="144000"/>
              </a:xfrm>
              <a:prstGeom prst="rect">
                <a:avLst/>
              </a:prstGeom>
              <a:gradFill>
                <a:gsLst>
                  <a:gs pos="100000">
                    <a:srgbClr val="11576A"/>
                  </a:gs>
                  <a:gs pos="0">
                    <a:srgbClr val="0EB1C8"/>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0" name="矩形 79"/>
              <p:cNvSpPr/>
              <p:nvPr/>
            </p:nvSpPr>
            <p:spPr>
              <a:xfrm>
                <a:off x="3671884" y="2928940"/>
                <a:ext cx="648000" cy="432000"/>
              </a:xfrm>
              <a:prstGeom prst="rect">
                <a:avLst/>
              </a:prstGeom>
              <a:gradFill>
                <a:gsLst>
                  <a:gs pos="100000">
                    <a:srgbClr val="FF9900"/>
                  </a:gs>
                  <a:gs pos="0">
                    <a:srgbClr val="FFCC66"/>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82" name="直接连接符 81"/>
              <p:cNvCxnSpPr/>
              <p:nvPr/>
            </p:nvCxnSpPr>
            <p:spPr>
              <a:xfrm rot="10800000" flipH="1">
                <a:off x="3671884" y="3073495"/>
                <a:ext cx="648000" cy="1588"/>
              </a:xfrm>
              <a:prstGeom prst="line">
                <a:avLst/>
              </a:prstGeom>
              <a:ln w="15875">
                <a:solidFill>
                  <a:srgbClr val="11576A"/>
                </a:solidFill>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3657516" y="2897375"/>
                <a:ext cx="659155" cy="230832"/>
              </a:xfrm>
              <a:prstGeom prst="rect">
                <a:avLst/>
              </a:prstGeom>
              <a:noFill/>
            </p:spPr>
            <p:txBody>
              <a:bodyPr wrap="none" rtlCol="0">
                <a:spAutoFit/>
              </a:bodyPr>
              <a:lstStyle/>
              <a:p>
                <a:r>
                  <a:rPr lang="zh-CN" altLang="en-US" sz="900" b="1" dirty="0">
                    <a:solidFill>
                      <a:srgbClr val="11576A"/>
                    </a:solidFill>
                    <a:latin typeface="+mn-ea"/>
                  </a:rPr>
                  <a:t>寄存器组</a:t>
                </a:r>
              </a:p>
            </p:txBody>
          </p:sp>
          <p:sp>
            <p:nvSpPr>
              <p:cNvPr id="83" name="TextBox 82"/>
              <p:cNvSpPr txBox="1"/>
              <p:nvPr/>
            </p:nvSpPr>
            <p:spPr>
              <a:xfrm>
                <a:off x="3800471" y="3071816"/>
                <a:ext cx="377026" cy="307777"/>
              </a:xfrm>
              <a:prstGeom prst="rect">
                <a:avLst/>
              </a:prstGeom>
              <a:noFill/>
              <a:scene3d>
                <a:camera prst="orthographicFront">
                  <a:rot lat="0" lon="0" rev="5400000"/>
                </a:camera>
                <a:lightRig rig="threePt" dir="t"/>
              </a:scene3d>
            </p:spPr>
            <p:txBody>
              <a:bodyPr wrap="none" rtlCol="0">
                <a:spAutoFit/>
              </a:bodyPr>
              <a:lstStyle/>
              <a:p>
                <a:r>
                  <a:rPr lang="en-US" altLang="zh-CN" sz="1400" b="1" spc="100">
                    <a:solidFill>
                      <a:srgbClr val="11576A"/>
                    </a:solidFill>
                    <a:latin typeface="华文琥珀" panose="02010800040101010101" pitchFamily="2" charset="-122"/>
                    <a:ea typeface="华文琥珀" panose="02010800040101010101" pitchFamily="2" charset="-122"/>
                  </a:rPr>
                  <a:t>…</a:t>
                </a:r>
              </a:p>
            </p:txBody>
          </p:sp>
        </p:grpSp>
        <p:grpSp>
          <p:nvGrpSpPr>
            <p:cNvPr id="92" name="组合 91"/>
            <p:cNvGrpSpPr/>
            <p:nvPr/>
          </p:nvGrpSpPr>
          <p:grpSpPr>
            <a:xfrm>
              <a:off x="7013345" y="1995485"/>
              <a:ext cx="651911" cy="593529"/>
              <a:chOff x="3667973" y="2786064"/>
              <a:chExt cx="651911" cy="593529"/>
            </a:xfrm>
          </p:grpSpPr>
          <p:sp>
            <p:nvSpPr>
              <p:cNvPr id="93" name="矩形 92"/>
              <p:cNvSpPr/>
              <p:nvPr/>
            </p:nvSpPr>
            <p:spPr>
              <a:xfrm>
                <a:off x="3671884" y="2786064"/>
                <a:ext cx="648000" cy="144000"/>
              </a:xfrm>
              <a:prstGeom prst="rect">
                <a:avLst/>
              </a:prstGeom>
              <a:gradFill>
                <a:gsLst>
                  <a:gs pos="100000">
                    <a:srgbClr val="11576A"/>
                  </a:gs>
                  <a:gs pos="0">
                    <a:srgbClr val="0EB1C8"/>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4" name="矩形 93"/>
              <p:cNvSpPr/>
              <p:nvPr/>
            </p:nvSpPr>
            <p:spPr>
              <a:xfrm>
                <a:off x="3671884" y="2928940"/>
                <a:ext cx="648000" cy="432000"/>
              </a:xfrm>
              <a:prstGeom prst="rect">
                <a:avLst/>
              </a:prstGeom>
              <a:gradFill>
                <a:gsLst>
                  <a:gs pos="100000">
                    <a:srgbClr val="FF9900"/>
                  </a:gs>
                  <a:gs pos="0">
                    <a:srgbClr val="FFCC66"/>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95" name="直接连接符 94"/>
              <p:cNvCxnSpPr/>
              <p:nvPr/>
            </p:nvCxnSpPr>
            <p:spPr>
              <a:xfrm rot="10800000" flipH="1">
                <a:off x="3671884" y="3073495"/>
                <a:ext cx="648000" cy="1588"/>
              </a:xfrm>
              <a:prstGeom prst="line">
                <a:avLst/>
              </a:prstGeom>
              <a:ln w="15875">
                <a:solidFill>
                  <a:srgbClr val="11576A"/>
                </a:solidFill>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3667973" y="2880511"/>
                <a:ext cx="646331" cy="230832"/>
              </a:xfrm>
              <a:prstGeom prst="rect">
                <a:avLst/>
              </a:prstGeom>
              <a:noFill/>
            </p:spPr>
            <p:txBody>
              <a:bodyPr wrap="none" rtlCol="0">
                <a:spAutoFit/>
              </a:bodyPr>
              <a:lstStyle/>
              <a:p>
                <a:r>
                  <a:rPr lang="zh-CN" altLang="en-US" sz="900" b="1" dirty="0">
                    <a:solidFill>
                      <a:srgbClr val="11576A"/>
                    </a:solidFill>
                    <a:latin typeface="+mn-ea"/>
                  </a:rPr>
                  <a:t>寄存器组</a:t>
                </a:r>
              </a:p>
            </p:txBody>
          </p:sp>
          <p:sp>
            <p:nvSpPr>
              <p:cNvPr id="97" name="TextBox 96"/>
              <p:cNvSpPr txBox="1"/>
              <p:nvPr/>
            </p:nvSpPr>
            <p:spPr>
              <a:xfrm>
                <a:off x="3800471" y="3071816"/>
                <a:ext cx="377026" cy="307777"/>
              </a:xfrm>
              <a:prstGeom prst="rect">
                <a:avLst/>
              </a:prstGeom>
              <a:noFill/>
              <a:scene3d>
                <a:camera prst="orthographicFront">
                  <a:rot lat="0" lon="0" rev="5400000"/>
                </a:camera>
                <a:lightRig rig="threePt" dir="t"/>
              </a:scene3d>
            </p:spPr>
            <p:txBody>
              <a:bodyPr wrap="none" rtlCol="0">
                <a:spAutoFit/>
              </a:bodyPr>
              <a:lstStyle/>
              <a:p>
                <a:r>
                  <a:rPr lang="en-US" altLang="zh-CN" sz="1400" b="1" spc="100">
                    <a:solidFill>
                      <a:srgbClr val="11576A"/>
                    </a:solidFill>
                    <a:latin typeface="华文琥珀" panose="02010800040101010101" pitchFamily="2" charset="-122"/>
                    <a:ea typeface="华文琥珀" panose="02010800040101010101" pitchFamily="2" charset="-122"/>
                  </a:rPr>
                  <a:t>…</a:t>
                </a:r>
              </a:p>
            </p:txBody>
          </p:sp>
        </p:grpSp>
        <p:cxnSp>
          <p:nvCxnSpPr>
            <p:cNvPr id="140" name="直接箭头连接符 139"/>
            <p:cNvCxnSpPr/>
            <p:nvPr/>
          </p:nvCxnSpPr>
          <p:spPr>
            <a:xfrm>
              <a:off x="4485093" y="2054852"/>
              <a:ext cx="1005641" cy="0"/>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接箭头连接符 140"/>
            <p:cNvCxnSpPr/>
            <p:nvPr/>
          </p:nvCxnSpPr>
          <p:spPr>
            <a:xfrm>
              <a:off x="6019809" y="2054852"/>
              <a:ext cx="1005641" cy="0"/>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grpSp>
          <p:nvGrpSpPr>
            <p:cNvPr id="147" name="组合 146"/>
            <p:cNvGrpSpPr/>
            <p:nvPr/>
          </p:nvGrpSpPr>
          <p:grpSpPr>
            <a:xfrm>
              <a:off x="7610497" y="2066923"/>
              <a:ext cx="397313" cy="73026"/>
              <a:chOff x="4589868" y="2795588"/>
              <a:chExt cx="397313" cy="73026"/>
            </a:xfrm>
          </p:grpSpPr>
          <p:cxnSp>
            <p:nvCxnSpPr>
              <p:cNvPr id="148" name="直接连接符 147"/>
              <p:cNvCxnSpPr/>
              <p:nvPr/>
            </p:nvCxnSpPr>
            <p:spPr>
              <a:xfrm flipV="1">
                <a:off x="4589868" y="2795588"/>
                <a:ext cx="358370" cy="0"/>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rot="5400000">
                <a:off x="4921508" y="2813588"/>
                <a:ext cx="36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4879181" y="2836073"/>
                <a:ext cx="108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4895294" y="2867026"/>
                <a:ext cx="72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grpSp>
        <p:sp>
          <p:nvSpPr>
            <p:cNvPr id="162" name="任意多边形 161"/>
            <p:cNvSpPr/>
            <p:nvPr/>
          </p:nvSpPr>
          <p:spPr>
            <a:xfrm>
              <a:off x="4448175" y="2190750"/>
              <a:ext cx="2543175" cy="519112"/>
            </a:xfrm>
            <a:custGeom>
              <a:avLst/>
              <a:gdLst>
                <a:gd name="connsiteX0" fmla="*/ 0 w 2543175"/>
                <a:gd name="connsiteY0" fmla="*/ 0 h 519112"/>
                <a:gd name="connsiteX1" fmla="*/ 1371600 w 2543175"/>
                <a:gd name="connsiteY1" fmla="*/ 476250 h 519112"/>
                <a:gd name="connsiteX2" fmla="*/ 2543175 w 2543175"/>
                <a:gd name="connsiteY2" fmla="*/ 257175 h 519112"/>
              </a:gdLst>
              <a:ahLst/>
              <a:cxnLst>
                <a:cxn ang="0">
                  <a:pos x="connsiteX0" y="connsiteY0"/>
                </a:cxn>
                <a:cxn ang="0">
                  <a:pos x="connsiteX1" y="connsiteY1"/>
                </a:cxn>
                <a:cxn ang="0">
                  <a:pos x="connsiteX2" y="connsiteY2"/>
                </a:cxn>
              </a:cxnLst>
              <a:rect l="l" t="t" r="r" b="b"/>
              <a:pathLst>
                <a:path w="2543175" h="519112">
                  <a:moveTo>
                    <a:pt x="0" y="0"/>
                  </a:moveTo>
                  <a:cubicBezTo>
                    <a:pt x="473869" y="216694"/>
                    <a:pt x="947738" y="433388"/>
                    <a:pt x="1371600" y="476250"/>
                  </a:cubicBezTo>
                  <a:cubicBezTo>
                    <a:pt x="1795462" y="519112"/>
                    <a:pt x="2346325" y="296863"/>
                    <a:pt x="2543175" y="257175"/>
                  </a:cubicBezTo>
                </a:path>
              </a:pathLst>
            </a:cu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9" name="TextBox 168"/>
            <p:cNvSpPr txBox="1"/>
            <p:nvPr/>
          </p:nvSpPr>
          <p:spPr>
            <a:xfrm>
              <a:off x="3131840" y="1981733"/>
              <a:ext cx="800219" cy="220573"/>
            </a:xfrm>
            <a:prstGeom prst="rect">
              <a:avLst/>
            </a:prstGeom>
            <a:noFill/>
          </p:spPr>
          <p:txBody>
            <a:bodyPr wrap="none" rtlCol="0">
              <a:spAutoFit/>
            </a:bodyPr>
            <a:lstStyle/>
            <a:p>
              <a:pPr>
                <a:lnSpc>
                  <a:spcPts val="1000"/>
                </a:lnSpc>
              </a:pPr>
              <a:r>
                <a:rPr lang="zh-CN" altLang="en-US" b="1" baseline="-25000" dirty="0">
                  <a:solidFill>
                    <a:srgbClr val="11576A"/>
                  </a:solidFill>
                  <a:latin typeface="+mn-ea"/>
                </a:rPr>
                <a:t>就绪队列</a:t>
              </a:r>
            </a:p>
          </p:txBody>
        </p:sp>
      </p:grpSp>
      <p:grpSp>
        <p:nvGrpSpPr>
          <p:cNvPr id="18" name="组合 17"/>
          <p:cNvGrpSpPr/>
          <p:nvPr/>
        </p:nvGrpSpPr>
        <p:grpSpPr>
          <a:xfrm>
            <a:off x="5178744" y="3786212"/>
            <a:ext cx="4725260" cy="1425869"/>
            <a:chOff x="3244446" y="2434931"/>
            <a:chExt cx="4725260" cy="1425869"/>
          </a:xfrm>
        </p:grpSpPr>
        <p:grpSp>
          <p:nvGrpSpPr>
            <p:cNvPr id="19" name="组合 18"/>
            <p:cNvGrpSpPr/>
            <p:nvPr/>
          </p:nvGrpSpPr>
          <p:grpSpPr>
            <a:xfrm>
              <a:off x="3244446" y="2434931"/>
              <a:ext cx="1637960" cy="417810"/>
              <a:chOff x="3244446" y="2434931"/>
              <a:chExt cx="1637960" cy="417810"/>
            </a:xfrm>
          </p:grpSpPr>
          <p:grpSp>
            <p:nvGrpSpPr>
              <p:cNvPr id="49" name="组合 48"/>
              <p:cNvGrpSpPr/>
              <p:nvPr/>
            </p:nvGrpSpPr>
            <p:grpSpPr>
              <a:xfrm>
                <a:off x="3890663" y="2447928"/>
                <a:ext cx="648000" cy="404813"/>
                <a:chOff x="2714612" y="2871791"/>
                <a:chExt cx="648000" cy="404813"/>
              </a:xfrm>
            </p:grpSpPr>
            <p:grpSp>
              <p:nvGrpSpPr>
                <p:cNvPr id="44" name="组合 43"/>
                <p:cNvGrpSpPr/>
                <p:nvPr/>
              </p:nvGrpSpPr>
              <p:grpSpPr>
                <a:xfrm>
                  <a:off x="2714612" y="2928940"/>
                  <a:ext cx="648000" cy="285334"/>
                  <a:chOff x="3571868" y="2538416"/>
                  <a:chExt cx="648000" cy="285334"/>
                </a:xfrm>
              </p:grpSpPr>
              <p:sp>
                <p:nvSpPr>
                  <p:cNvPr id="45" name="矩形 44"/>
                  <p:cNvSpPr/>
                  <p:nvPr/>
                </p:nvSpPr>
                <p:spPr>
                  <a:xfrm>
                    <a:off x="3571868" y="2538416"/>
                    <a:ext cx="648000" cy="144000"/>
                  </a:xfrm>
                  <a:prstGeom prst="rect">
                    <a:avLst/>
                  </a:prstGeom>
                  <a:gradFill>
                    <a:gsLst>
                      <a:gs pos="100000">
                        <a:srgbClr val="11576A"/>
                      </a:gs>
                      <a:gs pos="0">
                        <a:srgbClr val="0EB1C8"/>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矩形 45"/>
                  <p:cNvSpPr/>
                  <p:nvPr/>
                </p:nvSpPr>
                <p:spPr>
                  <a:xfrm>
                    <a:off x="3571868" y="2679750"/>
                    <a:ext cx="648000" cy="144000"/>
                  </a:xfrm>
                  <a:prstGeom prst="rect">
                    <a:avLst/>
                  </a:prstGeom>
                  <a:gradFill>
                    <a:gsLst>
                      <a:gs pos="100000">
                        <a:srgbClr val="FF9900"/>
                      </a:gs>
                      <a:gs pos="0">
                        <a:srgbClr val="FFCC66"/>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47" name="TextBox 46"/>
                <p:cNvSpPr txBox="1"/>
                <p:nvPr/>
              </p:nvSpPr>
              <p:spPr>
                <a:xfrm>
                  <a:off x="2776524" y="2871791"/>
                  <a:ext cx="554960" cy="253916"/>
                </a:xfrm>
                <a:prstGeom prst="rect">
                  <a:avLst/>
                </a:prstGeom>
                <a:noFill/>
              </p:spPr>
              <p:txBody>
                <a:bodyPr wrap="none" rtlCol="0">
                  <a:spAutoFit/>
                </a:bodyPr>
                <a:lstStyle/>
                <a:p>
                  <a:r>
                    <a:rPr lang="en-US" altLang="zh-CN" sz="1050" b="1">
                      <a:solidFill>
                        <a:schemeClr val="bg1"/>
                      </a:solidFill>
                      <a:latin typeface="+mn-ea"/>
                    </a:rPr>
                    <a:t>head</a:t>
                  </a:r>
                  <a:endParaRPr lang="zh-CN" altLang="en-US" sz="1050" b="1">
                    <a:solidFill>
                      <a:schemeClr val="bg1"/>
                    </a:solidFill>
                    <a:latin typeface="+mn-ea"/>
                  </a:endParaRPr>
                </a:p>
              </p:txBody>
            </p:sp>
            <p:sp>
              <p:nvSpPr>
                <p:cNvPr id="48" name="TextBox 47"/>
                <p:cNvSpPr txBox="1"/>
                <p:nvPr/>
              </p:nvSpPr>
              <p:spPr>
                <a:xfrm>
                  <a:off x="2833680" y="3022688"/>
                  <a:ext cx="428322" cy="253916"/>
                </a:xfrm>
                <a:prstGeom prst="rect">
                  <a:avLst/>
                </a:prstGeom>
                <a:noFill/>
              </p:spPr>
              <p:txBody>
                <a:bodyPr wrap="none" rtlCol="0">
                  <a:spAutoFit/>
                </a:bodyPr>
                <a:lstStyle/>
                <a:p>
                  <a:r>
                    <a:rPr lang="en-US" altLang="zh-CN" sz="1050" b="1">
                      <a:solidFill>
                        <a:srgbClr val="11576A"/>
                      </a:solidFill>
                      <a:latin typeface="+mn-ea"/>
                    </a:rPr>
                    <a:t>tail</a:t>
                  </a:r>
                  <a:endParaRPr lang="zh-CN" altLang="en-US" sz="1050" b="1">
                    <a:solidFill>
                      <a:srgbClr val="11576A"/>
                    </a:solidFill>
                    <a:latin typeface="+mn-ea"/>
                  </a:endParaRPr>
                </a:p>
              </p:txBody>
            </p:sp>
          </p:grpSp>
          <p:grpSp>
            <p:nvGrpSpPr>
              <p:cNvPr id="119" name="组合 118"/>
              <p:cNvGrpSpPr/>
              <p:nvPr/>
            </p:nvGrpSpPr>
            <p:grpSpPr>
              <a:xfrm>
                <a:off x="4485093" y="2709865"/>
                <a:ext cx="397313" cy="73026"/>
                <a:chOff x="4589868" y="2795588"/>
                <a:chExt cx="397313" cy="73026"/>
              </a:xfrm>
            </p:grpSpPr>
            <p:cxnSp>
              <p:nvCxnSpPr>
                <p:cNvPr id="120" name="直接连接符 119"/>
                <p:cNvCxnSpPr/>
                <p:nvPr/>
              </p:nvCxnSpPr>
              <p:spPr>
                <a:xfrm flipV="1">
                  <a:off x="4589868" y="2795588"/>
                  <a:ext cx="358370" cy="0"/>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rot="5400000">
                  <a:off x="4921508" y="2813588"/>
                  <a:ext cx="36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4879181" y="2836073"/>
                  <a:ext cx="108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4895294" y="2867026"/>
                  <a:ext cx="72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grpSp>
          <p:sp>
            <p:nvSpPr>
              <p:cNvPr id="170" name="TextBox 169"/>
              <p:cNvSpPr txBox="1"/>
              <p:nvPr/>
            </p:nvSpPr>
            <p:spPr>
              <a:xfrm>
                <a:off x="3244446" y="2434931"/>
                <a:ext cx="729687" cy="348813"/>
              </a:xfrm>
              <a:prstGeom prst="rect">
                <a:avLst/>
              </a:prstGeom>
              <a:noFill/>
            </p:spPr>
            <p:txBody>
              <a:bodyPr wrap="none" rtlCol="0">
                <a:spAutoFit/>
              </a:bodyPr>
              <a:lstStyle/>
              <a:p>
                <a:pPr>
                  <a:lnSpc>
                    <a:spcPts val="1000"/>
                  </a:lnSpc>
                </a:pPr>
                <a:r>
                  <a:rPr lang="zh-CN" altLang="en-US" sz="1600" b="1" baseline="-25000" dirty="0">
                    <a:solidFill>
                      <a:srgbClr val="11576A"/>
                    </a:solidFill>
                    <a:latin typeface="+mn-ea"/>
                  </a:rPr>
                  <a:t>磁带</a:t>
                </a:r>
                <a:r>
                  <a:rPr lang="en-US" altLang="zh-CN" sz="1600" b="1" baseline="-25000" dirty="0">
                    <a:solidFill>
                      <a:srgbClr val="11576A"/>
                    </a:solidFill>
                    <a:latin typeface="+mn-ea"/>
                  </a:rPr>
                  <a:t>0</a:t>
                </a:r>
              </a:p>
              <a:p>
                <a:pPr>
                  <a:lnSpc>
                    <a:spcPts val="1000"/>
                  </a:lnSpc>
                </a:pPr>
                <a:r>
                  <a:rPr lang="zh-CN" altLang="en-US" sz="1600" b="1" baseline="-25000" dirty="0">
                    <a:solidFill>
                      <a:srgbClr val="11576A"/>
                    </a:solidFill>
                    <a:latin typeface="+mn-ea"/>
                  </a:rPr>
                  <a:t>等待队列</a:t>
                </a:r>
              </a:p>
            </p:txBody>
          </p:sp>
        </p:grpSp>
        <p:grpSp>
          <p:nvGrpSpPr>
            <p:cNvPr id="20" name="组合 19"/>
            <p:cNvGrpSpPr/>
            <p:nvPr/>
          </p:nvGrpSpPr>
          <p:grpSpPr>
            <a:xfrm>
              <a:off x="3244446" y="2781303"/>
              <a:ext cx="4725260" cy="1079497"/>
              <a:chOff x="3244446" y="2781303"/>
              <a:chExt cx="4725260" cy="1079497"/>
            </a:xfrm>
          </p:grpSpPr>
          <p:grpSp>
            <p:nvGrpSpPr>
              <p:cNvPr id="50" name="组合 49"/>
              <p:cNvGrpSpPr/>
              <p:nvPr/>
            </p:nvGrpSpPr>
            <p:grpSpPr>
              <a:xfrm>
                <a:off x="3890663" y="2947994"/>
                <a:ext cx="648000" cy="404813"/>
                <a:chOff x="2714612" y="2871791"/>
                <a:chExt cx="648000" cy="404813"/>
              </a:xfrm>
            </p:grpSpPr>
            <p:grpSp>
              <p:nvGrpSpPr>
                <p:cNvPr id="51" name="组合 50"/>
                <p:cNvGrpSpPr/>
                <p:nvPr/>
              </p:nvGrpSpPr>
              <p:grpSpPr>
                <a:xfrm>
                  <a:off x="2714612" y="2928940"/>
                  <a:ext cx="648000" cy="285334"/>
                  <a:chOff x="3571868" y="2538416"/>
                  <a:chExt cx="648000" cy="285334"/>
                </a:xfrm>
              </p:grpSpPr>
              <p:sp>
                <p:nvSpPr>
                  <p:cNvPr id="54" name="矩形 53"/>
                  <p:cNvSpPr/>
                  <p:nvPr/>
                </p:nvSpPr>
                <p:spPr>
                  <a:xfrm>
                    <a:off x="3571868" y="2538416"/>
                    <a:ext cx="648000" cy="144000"/>
                  </a:xfrm>
                  <a:prstGeom prst="rect">
                    <a:avLst/>
                  </a:prstGeom>
                  <a:gradFill>
                    <a:gsLst>
                      <a:gs pos="100000">
                        <a:srgbClr val="11576A"/>
                      </a:gs>
                      <a:gs pos="0">
                        <a:srgbClr val="0EB1C8"/>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5" name="矩形 54"/>
                  <p:cNvSpPr/>
                  <p:nvPr/>
                </p:nvSpPr>
                <p:spPr>
                  <a:xfrm>
                    <a:off x="3571868" y="2679750"/>
                    <a:ext cx="648000" cy="144000"/>
                  </a:xfrm>
                  <a:prstGeom prst="rect">
                    <a:avLst/>
                  </a:prstGeom>
                  <a:gradFill>
                    <a:gsLst>
                      <a:gs pos="100000">
                        <a:srgbClr val="FF9900"/>
                      </a:gs>
                      <a:gs pos="0">
                        <a:srgbClr val="FFCC66"/>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52" name="TextBox 51"/>
                <p:cNvSpPr txBox="1"/>
                <p:nvPr/>
              </p:nvSpPr>
              <p:spPr>
                <a:xfrm>
                  <a:off x="2776524" y="2871791"/>
                  <a:ext cx="554960" cy="253916"/>
                </a:xfrm>
                <a:prstGeom prst="rect">
                  <a:avLst/>
                </a:prstGeom>
                <a:noFill/>
              </p:spPr>
              <p:txBody>
                <a:bodyPr wrap="none" rtlCol="0">
                  <a:spAutoFit/>
                </a:bodyPr>
                <a:lstStyle/>
                <a:p>
                  <a:r>
                    <a:rPr lang="en-US" altLang="zh-CN" sz="1050" b="1">
                      <a:solidFill>
                        <a:schemeClr val="bg1"/>
                      </a:solidFill>
                      <a:latin typeface="+mn-ea"/>
                    </a:rPr>
                    <a:t>head</a:t>
                  </a:r>
                  <a:endParaRPr lang="zh-CN" altLang="en-US" sz="1050" b="1">
                    <a:solidFill>
                      <a:schemeClr val="bg1"/>
                    </a:solidFill>
                    <a:latin typeface="+mn-ea"/>
                  </a:endParaRPr>
                </a:p>
              </p:txBody>
            </p:sp>
            <p:sp>
              <p:nvSpPr>
                <p:cNvPr id="53" name="TextBox 52"/>
                <p:cNvSpPr txBox="1"/>
                <p:nvPr/>
              </p:nvSpPr>
              <p:spPr>
                <a:xfrm>
                  <a:off x="2833680" y="3022688"/>
                  <a:ext cx="428322" cy="253916"/>
                </a:xfrm>
                <a:prstGeom prst="rect">
                  <a:avLst/>
                </a:prstGeom>
                <a:noFill/>
              </p:spPr>
              <p:txBody>
                <a:bodyPr wrap="none" rtlCol="0">
                  <a:spAutoFit/>
                </a:bodyPr>
                <a:lstStyle/>
                <a:p>
                  <a:r>
                    <a:rPr lang="en-US" altLang="zh-CN" sz="1050" b="1" dirty="0">
                      <a:solidFill>
                        <a:srgbClr val="11576A"/>
                      </a:solidFill>
                      <a:latin typeface="+mn-ea"/>
                    </a:rPr>
                    <a:t>tail</a:t>
                  </a:r>
                  <a:endParaRPr lang="zh-CN" altLang="en-US" sz="1050" b="1" dirty="0">
                    <a:solidFill>
                      <a:srgbClr val="11576A"/>
                    </a:solidFill>
                    <a:latin typeface="+mn-ea"/>
                  </a:endParaRPr>
                </a:p>
              </p:txBody>
            </p:sp>
          </p:grpSp>
          <p:grpSp>
            <p:nvGrpSpPr>
              <p:cNvPr id="56" name="组合 55"/>
              <p:cNvGrpSpPr/>
              <p:nvPr/>
            </p:nvGrpSpPr>
            <p:grpSpPr>
              <a:xfrm>
                <a:off x="3890663" y="3448060"/>
                <a:ext cx="648000" cy="404813"/>
                <a:chOff x="2714612" y="2871791"/>
                <a:chExt cx="648000" cy="404813"/>
              </a:xfrm>
            </p:grpSpPr>
            <p:grpSp>
              <p:nvGrpSpPr>
                <p:cNvPr id="57" name="组合 56"/>
                <p:cNvGrpSpPr/>
                <p:nvPr/>
              </p:nvGrpSpPr>
              <p:grpSpPr>
                <a:xfrm>
                  <a:off x="2714612" y="2928940"/>
                  <a:ext cx="648000" cy="285334"/>
                  <a:chOff x="3571868" y="2538416"/>
                  <a:chExt cx="648000" cy="285334"/>
                </a:xfrm>
              </p:grpSpPr>
              <p:sp>
                <p:nvSpPr>
                  <p:cNvPr id="60" name="矩形 59"/>
                  <p:cNvSpPr/>
                  <p:nvPr/>
                </p:nvSpPr>
                <p:spPr>
                  <a:xfrm>
                    <a:off x="3571868" y="2538416"/>
                    <a:ext cx="648000" cy="144000"/>
                  </a:xfrm>
                  <a:prstGeom prst="rect">
                    <a:avLst/>
                  </a:prstGeom>
                  <a:gradFill>
                    <a:gsLst>
                      <a:gs pos="100000">
                        <a:srgbClr val="11576A"/>
                      </a:gs>
                      <a:gs pos="0">
                        <a:srgbClr val="0EB1C8"/>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1" name="矩形 60"/>
                  <p:cNvSpPr/>
                  <p:nvPr/>
                </p:nvSpPr>
                <p:spPr>
                  <a:xfrm>
                    <a:off x="3571868" y="2679750"/>
                    <a:ext cx="648000" cy="144000"/>
                  </a:xfrm>
                  <a:prstGeom prst="rect">
                    <a:avLst/>
                  </a:prstGeom>
                  <a:gradFill>
                    <a:gsLst>
                      <a:gs pos="100000">
                        <a:srgbClr val="FF9900"/>
                      </a:gs>
                      <a:gs pos="0">
                        <a:srgbClr val="FFCC66"/>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58" name="TextBox 57"/>
                <p:cNvSpPr txBox="1"/>
                <p:nvPr/>
              </p:nvSpPr>
              <p:spPr>
                <a:xfrm>
                  <a:off x="2776524" y="2871791"/>
                  <a:ext cx="554960" cy="253916"/>
                </a:xfrm>
                <a:prstGeom prst="rect">
                  <a:avLst/>
                </a:prstGeom>
                <a:noFill/>
              </p:spPr>
              <p:txBody>
                <a:bodyPr wrap="none" rtlCol="0">
                  <a:spAutoFit/>
                </a:bodyPr>
                <a:lstStyle/>
                <a:p>
                  <a:r>
                    <a:rPr lang="en-US" altLang="zh-CN" sz="1050" b="1">
                      <a:solidFill>
                        <a:schemeClr val="bg1"/>
                      </a:solidFill>
                      <a:latin typeface="+mn-ea"/>
                    </a:rPr>
                    <a:t>head</a:t>
                  </a:r>
                  <a:endParaRPr lang="zh-CN" altLang="en-US" sz="1050" b="1">
                    <a:solidFill>
                      <a:schemeClr val="bg1"/>
                    </a:solidFill>
                    <a:latin typeface="+mn-ea"/>
                  </a:endParaRPr>
                </a:p>
              </p:txBody>
            </p:sp>
            <p:sp>
              <p:nvSpPr>
                <p:cNvPr id="59" name="TextBox 58"/>
                <p:cNvSpPr txBox="1"/>
                <p:nvPr/>
              </p:nvSpPr>
              <p:spPr>
                <a:xfrm>
                  <a:off x="2833680" y="3022688"/>
                  <a:ext cx="428322" cy="253916"/>
                </a:xfrm>
                <a:prstGeom prst="rect">
                  <a:avLst/>
                </a:prstGeom>
                <a:noFill/>
              </p:spPr>
              <p:txBody>
                <a:bodyPr wrap="none" rtlCol="0">
                  <a:spAutoFit/>
                </a:bodyPr>
                <a:lstStyle/>
                <a:p>
                  <a:r>
                    <a:rPr lang="en-US" altLang="zh-CN" sz="1050" b="1">
                      <a:solidFill>
                        <a:srgbClr val="11576A"/>
                      </a:solidFill>
                      <a:latin typeface="+mn-ea"/>
                    </a:rPr>
                    <a:t>tail</a:t>
                  </a:r>
                  <a:endParaRPr lang="zh-CN" altLang="en-US" sz="1050" b="1">
                    <a:solidFill>
                      <a:srgbClr val="11576A"/>
                    </a:solidFill>
                    <a:latin typeface="+mn-ea"/>
                  </a:endParaRPr>
                </a:p>
              </p:txBody>
            </p:sp>
          </p:grpSp>
          <p:grpSp>
            <p:nvGrpSpPr>
              <p:cNvPr id="85" name="组合 84"/>
              <p:cNvGrpSpPr/>
              <p:nvPr/>
            </p:nvGrpSpPr>
            <p:grpSpPr>
              <a:xfrm>
                <a:off x="5083665" y="3135121"/>
                <a:ext cx="648000" cy="574876"/>
                <a:chOff x="3671884" y="2786064"/>
                <a:chExt cx="648000" cy="574876"/>
              </a:xfrm>
            </p:grpSpPr>
            <p:sp>
              <p:nvSpPr>
                <p:cNvPr id="86" name="矩形 85"/>
                <p:cNvSpPr/>
                <p:nvPr/>
              </p:nvSpPr>
              <p:spPr>
                <a:xfrm>
                  <a:off x="3671884" y="2786064"/>
                  <a:ext cx="648000" cy="144000"/>
                </a:xfrm>
                <a:prstGeom prst="rect">
                  <a:avLst/>
                </a:prstGeom>
                <a:gradFill>
                  <a:gsLst>
                    <a:gs pos="100000">
                      <a:srgbClr val="11576A"/>
                    </a:gs>
                    <a:gs pos="0">
                      <a:srgbClr val="0EB1C8"/>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7" name="矩形 86"/>
                <p:cNvSpPr/>
                <p:nvPr/>
              </p:nvSpPr>
              <p:spPr>
                <a:xfrm>
                  <a:off x="3671884" y="2928940"/>
                  <a:ext cx="648000" cy="432000"/>
                </a:xfrm>
                <a:prstGeom prst="rect">
                  <a:avLst/>
                </a:prstGeom>
                <a:gradFill>
                  <a:gsLst>
                    <a:gs pos="100000">
                      <a:srgbClr val="FF9900"/>
                    </a:gs>
                    <a:gs pos="0">
                      <a:srgbClr val="FFCC66"/>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88" name="直接连接符 87"/>
                <p:cNvCxnSpPr/>
                <p:nvPr/>
              </p:nvCxnSpPr>
              <p:spPr>
                <a:xfrm rot="10800000" flipH="1">
                  <a:off x="3671884" y="3073495"/>
                  <a:ext cx="648000" cy="1588"/>
                </a:xfrm>
                <a:prstGeom prst="line">
                  <a:avLst/>
                </a:prstGeom>
                <a:ln w="15875">
                  <a:solidFill>
                    <a:srgbClr val="11576A"/>
                  </a:solidFill>
                </a:ln>
              </p:spPr>
              <p:style>
                <a:lnRef idx="1">
                  <a:schemeClr val="accent1"/>
                </a:lnRef>
                <a:fillRef idx="0">
                  <a:schemeClr val="accent1"/>
                </a:fillRef>
                <a:effectRef idx="0">
                  <a:schemeClr val="accent1"/>
                </a:effectRef>
                <a:fontRef idx="minor">
                  <a:schemeClr val="tx1"/>
                </a:fontRef>
              </p:style>
            </p:cxnSp>
          </p:grpSp>
          <p:grpSp>
            <p:nvGrpSpPr>
              <p:cNvPr id="98" name="组合 97"/>
              <p:cNvGrpSpPr/>
              <p:nvPr/>
            </p:nvGrpSpPr>
            <p:grpSpPr>
              <a:xfrm>
                <a:off x="6028745" y="3135121"/>
                <a:ext cx="648000" cy="574876"/>
                <a:chOff x="3671884" y="2786064"/>
                <a:chExt cx="648000" cy="574876"/>
              </a:xfrm>
            </p:grpSpPr>
            <p:sp>
              <p:nvSpPr>
                <p:cNvPr id="99" name="矩形 98"/>
                <p:cNvSpPr/>
                <p:nvPr/>
              </p:nvSpPr>
              <p:spPr>
                <a:xfrm>
                  <a:off x="3671884" y="2786064"/>
                  <a:ext cx="648000" cy="144000"/>
                </a:xfrm>
                <a:prstGeom prst="rect">
                  <a:avLst/>
                </a:prstGeom>
                <a:gradFill>
                  <a:gsLst>
                    <a:gs pos="100000">
                      <a:srgbClr val="11576A"/>
                    </a:gs>
                    <a:gs pos="0">
                      <a:srgbClr val="0EB1C8"/>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0" name="矩形 99"/>
                <p:cNvSpPr/>
                <p:nvPr/>
              </p:nvSpPr>
              <p:spPr>
                <a:xfrm>
                  <a:off x="3671884" y="2928940"/>
                  <a:ext cx="648000" cy="432000"/>
                </a:xfrm>
                <a:prstGeom prst="rect">
                  <a:avLst/>
                </a:prstGeom>
                <a:gradFill>
                  <a:gsLst>
                    <a:gs pos="100000">
                      <a:srgbClr val="FF9900"/>
                    </a:gs>
                    <a:gs pos="0">
                      <a:srgbClr val="FFCC66"/>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01" name="直接连接符 100"/>
                <p:cNvCxnSpPr/>
                <p:nvPr/>
              </p:nvCxnSpPr>
              <p:spPr>
                <a:xfrm rot="10800000" flipH="1">
                  <a:off x="3671884" y="3073495"/>
                  <a:ext cx="648000" cy="1588"/>
                </a:xfrm>
                <a:prstGeom prst="line">
                  <a:avLst/>
                </a:prstGeom>
                <a:ln w="15875">
                  <a:solidFill>
                    <a:srgbClr val="11576A"/>
                  </a:solidFill>
                </a:ln>
              </p:spPr>
              <p:style>
                <a:lnRef idx="1">
                  <a:schemeClr val="accent1"/>
                </a:lnRef>
                <a:fillRef idx="0">
                  <a:schemeClr val="accent1"/>
                </a:fillRef>
                <a:effectRef idx="0">
                  <a:schemeClr val="accent1"/>
                </a:effectRef>
                <a:fontRef idx="minor">
                  <a:schemeClr val="tx1"/>
                </a:fontRef>
              </p:style>
            </p:cxnSp>
          </p:grpSp>
          <p:grpSp>
            <p:nvGrpSpPr>
              <p:cNvPr id="103" name="组合 102"/>
              <p:cNvGrpSpPr/>
              <p:nvPr/>
            </p:nvGrpSpPr>
            <p:grpSpPr>
              <a:xfrm>
                <a:off x="6995831" y="3142741"/>
                <a:ext cx="648000" cy="574876"/>
                <a:chOff x="3671884" y="2786064"/>
                <a:chExt cx="648000" cy="574876"/>
              </a:xfrm>
            </p:grpSpPr>
            <p:sp>
              <p:nvSpPr>
                <p:cNvPr id="104" name="矩形 103"/>
                <p:cNvSpPr/>
                <p:nvPr/>
              </p:nvSpPr>
              <p:spPr>
                <a:xfrm>
                  <a:off x="3671884" y="2786064"/>
                  <a:ext cx="648000" cy="144000"/>
                </a:xfrm>
                <a:prstGeom prst="rect">
                  <a:avLst/>
                </a:prstGeom>
                <a:gradFill>
                  <a:gsLst>
                    <a:gs pos="100000">
                      <a:srgbClr val="11576A"/>
                    </a:gs>
                    <a:gs pos="0">
                      <a:srgbClr val="0EB1C8"/>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5" name="矩形 104"/>
                <p:cNvSpPr/>
                <p:nvPr/>
              </p:nvSpPr>
              <p:spPr>
                <a:xfrm>
                  <a:off x="3671884" y="2928940"/>
                  <a:ext cx="648000" cy="432000"/>
                </a:xfrm>
                <a:prstGeom prst="rect">
                  <a:avLst/>
                </a:prstGeom>
                <a:gradFill>
                  <a:gsLst>
                    <a:gs pos="100000">
                      <a:srgbClr val="FF9900"/>
                    </a:gs>
                    <a:gs pos="0">
                      <a:srgbClr val="FFCC66"/>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06" name="直接连接符 105"/>
                <p:cNvCxnSpPr/>
                <p:nvPr/>
              </p:nvCxnSpPr>
              <p:spPr>
                <a:xfrm rot="10800000" flipH="1">
                  <a:off x="3671884" y="3073495"/>
                  <a:ext cx="648000" cy="1588"/>
                </a:xfrm>
                <a:prstGeom prst="line">
                  <a:avLst/>
                </a:prstGeom>
                <a:ln w="15875">
                  <a:solidFill>
                    <a:srgbClr val="11576A"/>
                  </a:solidFill>
                </a:ln>
              </p:spPr>
              <p:style>
                <a:lnRef idx="1">
                  <a:schemeClr val="accent1"/>
                </a:lnRef>
                <a:fillRef idx="0">
                  <a:schemeClr val="accent1"/>
                </a:fillRef>
                <a:effectRef idx="0">
                  <a:schemeClr val="accent1"/>
                </a:effectRef>
                <a:fontRef idx="minor">
                  <a:schemeClr val="tx1"/>
                </a:fontRef>
              </p:style>
            </p:cxnSp>
          </p:grpSp>
          <p:grpSp>
            <p:nvGrpSpPr>
              <p:cNvPr id="124" name="组合 123"/>
              <p:cNvGrpSpPr/>
              <p:nvPr/>
            </p:nvGrpSpPr>
            <p:grpSpPr>
              <a:xfrm>
                <a:off x="4485093" y="3067055"/>
                <a:ext cx="397313" cy="73026"/>
                <a:chOff x="4589868" y="2795588"/>
                <a:chExt cx="397313" cy="73026"/>
              </a:xfrm>
            </p:grpSpPr>
            <p:cxnSp>
              <p:nvCxnSpPr>
                <p:cNvPr id="125" name="直接连接符 124"/>
                <p:cNvCxnSpPr/>
                <p:nvPr/>
              </p:nvCxnSpPr>
              <p:spPr>
                <a:xfrm flipV="1">
                  <a:off x="4589868" y="2795588"/>
                  <a:ext cx="358370" cy="0"/>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rot="5400000">
                  <a:off x="4921508" y="2813588"/>
                  <a:ext cx="36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4879181" y="2836073"/>
                  <a:ext cx="108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4895294" y="2867026"/>
                  <a:ext cx="72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grpSp>
          <p:grpSp>
            <p:nvGrpSpPr>
              <p:cNvPr id="129" name="组合 128"/>
              <p:cNvGrpSpPr/>
              <p:nvPr/>
            </p:nvGrpSpPr>
            <p:grpSpPr>
              <a:xfrm>
                <a:off x="4485093" y="3209931"/>
                <a:ext cx="397313" cy="73026"/>
                <a:chOff x="4589868" y="2795588"/>
                <a:chExt cx="397313" cy="73026"/>
              </a:xfrm>
            </p:grpSpPr>
            <p:cxnSp>
              <p:nvCxnSpPr>
                <p:cNvPr id="130" name="直接连接符 129"/>
                <p:cNvCxnSpPr/>
                <p:nvPr/>
              </p:nvCxnSpPr>
              <p:spPr>
                <a:xfrm flipV="1">
                  <a:off x="4589868" y="2795588"/>
                  <a:ext cx="358370" cy="0"/>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rot="5400000">
                  <a:off x="4921508" y="2813588"/>
                  <a:ext cx="36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4879181" y="2836073"/>
                  <a:ext cx="108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a:off x="4895294" y="2867026"/>
                  <a:ext cx="72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grpSp>
          <p:grpSp>
            <p:nvGrpSpPr>
              <p:cNvPr id="142" name="组合 141"/>
              <p:cNvGrpSpPr/>
              <p:nvPr/>
            </p:nvGrpSpPr>
            <p:grpSpPr>
              <a:xfrm>
                <a:off x="7572393" y="3209931"/>
                <a:ext cx="397313" cy="73026"/>
                <a:chOff x="4589868" y="2795588"/>
                <a:chExt cx="397313" cy="73026"/>
              </a:xfrm>
            </p:grpSpPr>
            <p:cxnSp>
              <p:nvCxnSpPr>
                <p:cNvPr id="143" name="直接连接符 142"/>
                <p:cNvCxnSpPr/>
                <p:nvPr/>
              </p:nvCxnSpPr>
              <p:spPr>
                <a:xfrm flipV="1">
                  <a:off x="4589868" y="2795588"/>
                  <a:ext cx="358370" cy="0"/>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rot="5400000">
                  <a:off x="4921508" y="2813588"/>
                  <a:ext cx="36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4879181" y="2836073"/>
                  <a:ext cx="108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a:off x="4895294" y="2867026"/>
                  <a:ext cx="72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grpSp>
          <p:cxnSp>
            <p:nvCxnSpPr>
              <p:cNvPr id="152" name="直接箭头连接符 151"/>
              <p:cNvCxnSpPr/>
              <p:nvPr/>
            </p:nvCxnSpPr>
            <p:spPr>
              <a:xfrm>
                <a:off x="5678861" y="3209931"/>
                <a:ext cx="360000" cy="0"/>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p:nvPr/>
            </p:nvCxnSpPr>
            <p:spPr>
              <a:xfrm>
                <a:off x="6634173" y="3209931"/>
                <a:ext cx="360000" cy="0"/>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接箭头连接符 154"/>
              <p:cNvCxnSpPr/>
              <p:nvPr/>
            </p:nvCxnSpPr>
            <p:spPr>
              <a:xfrm flipV="1">
                <a:off x="4485093" y="3207121"/>
                <a:ext cx="598572" cy="371744"/>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sp>
            <p:nvSpPr>
              <p:cNvPr id="161" name="任意多边形 160"/>
              <p:cNvSpPr/>
              <p:nvPr/>
            </p:nvSpPr>
            <p:spPr>
              <a:xfrm>
                <a:off x="4438650" y="3695700"/>
                <a:ext cx="2543175" cy="165100"/>
              </a:xfrm>
              <a:custGeom>
                <a:avLst/>
                <a:gdLst>
                  <a:gd name="connsiteX0" fmla="*/ 0 w 2543175"/>
                  <a:gd name="connsiteY0" fmla="*/ 19050 h 165100"/>
                  <a:gd name="connsiteX1" fmla="*/ 1209675 w 2543175"/>
                  <a:gd name="connsiteY1" fmla="*/ 161925 h 165100"/>
                  <a:gd name="connsiteX2" fmla="*/ 2543175 w 2543175"/>
                  <a:gd name="connsiteY2" fmla="*/ 0 h 165100"/>
                </a:gdLst>
                <a:ahLst/>
                <a:cxnLst>
                  <a:cxn ang="0">
                    <a:pos x="connsiteX0" y="connsiteY0"/>
                  </a:cxn>
                  <a:cxn ang="0">
                    <a:pos x="connsiteX1" y="connsiteY1"/>
                  </a:cxn>
                  <a:cxn ang="0">
                    <a:pos x="connsiteX2" y="connsiteY2"/>
                  </a:cxn>
                </a:cxnLst>
                <a:rect l="l" t="t" r="r" b="b"/>
                <a:pathLst>
                  <a:path w="2543175" h="165100">
                    <a:moveTo>
                      <a:pt x="0" y="19050"/>
                    </a:moveTo>
                    <a:cubicBezTo>
                      <a:pt x="392906" y="92075"/>
                      <a:pt x="785813" y="165100"/>
                      <a:pt x="1209675" y="161925"/>
                    </a:cubicBezTo>
                    <a:cubicBezTo>
                      <a:pt x="1633537" y="158750"/>
                      <a:pt x="2088356" y="79375"/>
                      <a:pt x="2543175" y="0"/>
                    </a:cubicBezTo>
                  </a:path>
                </a:pathLst>
              </a:cu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4" name="TextBox 163"/>
              <p:cNvSpPr txBox="1"/>
              <p:nvPr/>
            </p:nvSpPr>
            <p:spPr>
              <a:xfrm>
                <a:off x="5110167" y="2781303"/>
                <a:ext cx="667170" cy="307777"/>
              </a:xfrm>
              <a:prstGeom prst="rect">
                <a:avLst/>
              </a:prstGeom>
              <a:noFill/>
            </p:spPr>
            <p:txBody>
              <a:bodyPr wrap="none" rtlCol="0">
                <a:spAutoFit/>
              </a:bodyPr>
              <a:lstStyle/>
              <a:p>
                <a:r>
                  <a:rPr lang="en-US" altLang="zh-CN" sz="1400" b="1">
                    <a:solidFill>
                      <a:srgbClr val="11576A"/>
                    </a:solidFill>
                    <a:latin typeface="+mn-ea"/>
                  </a:rPr>
                  <a:t>PCB</a:t>
                </a:r>
                <a:r>
                  <a:rPr lang="en-US" altLang="zh-CN" sz="1400" b="1" baseline="-25000">
                    <a:solidFill>
                      <a:srgbClr val="11576A"/>
                    </a:solidFill>
                    <a:latin typeface="+mn-ea"/>
                  </a:rPr>
                  <a:t>3</a:t>
                </a:r>
                <a:endParaRPr lang="zh-CN" altLang="en-US" sz="1400" b="1" baseline="-25000">
                  <a:solidFill>
                    <a:srgbClr val="11576A"/>
                  </a:solidFill>
                  <a:latin typeface="+mn-ea"/>
                </a:endParaRPr>
              </a:p>
            </p:txBody>
          </p:sp>
          <p:sp>
            <p:nvSpPr>
              <p:cNvPr id="165" name="TextBox 164"/>
              <p:cNvSpPr txBox="1"/>
              <p:nvPr/>
            </p:nvSpPr>
            <p:spPr>
              <a:xfrm>
                <a:off x="6038861" y="2781303"/>
                <a:ext cx="752129" cy="307777"/>
              </a:xfrm>
              <a:prstGeom prst="rect">
                <a:avLst/>
              </a:prstGeom>
              <a:noFill/>
            </p:spPr>
            <p:txBody>
              <a:bodyPr wrap="none" rtlCol="0">
                <a:spAutoFit/>
              </a:bodyPr>
              <a:lstStyle/>
              <a:p>
                <a:r>
                  <a:rPr lang="en-US" altLang="zh-CN" sz="1400" b="1">
                    <a:solidFill>
                      <a:srgbClr val="11576A"/>
                    </a:solidFill>
                    <a:latin typeface="+mn-ea"/>
                  </a:rPr>
                  <a:t>PCB</a:t>
                </a:r>
                <a:r>
                  <a:rPr lang="en-US" altLang="zh-CN" sz="1400" b="1" baseline="-25000">
                    <a:solidFill>
                      <a:srgbClr val="11576A"/>
                    </a:solidFill>
                    <a:latin typeface="+mn-ea"/>
                  </a:rPr>
                  <a:t>14</a:t>
                </a:r>
                <a:endParaRPr lang="zh-CN" altLang="en-US" sz="1400" b="1" baseline="-25000">
                  <a:solidFill>
                    <a:srgbClr val="11576A"/>
                  </a:solidFill>
                  <a:latin typeface="+mn-ea"/>
                </a:endParaRPr>
              </a:p>
            </p:txBody>
          </p:sp>
          <p:sp>
            <p:nvSpPr>
              <p:cNvPr id="166" name="TextBox 165"/>
              <p:cNvSpPr txBox="1"/>
              <p:nvPr/>
            </p:nvSpPr>
            <p:spPr>
              <a:xfrm>
                <a:off x="7038993" y="2781303"/>
                <a:ext cx="667170" cy="307777"/>
              </a:xfrm>
              <a:prstGeom prst="rect">
                <a:avLst/>
              </a:prstGeom>
              <a:noFill/>
            </p:spPr>
            <p:txBody>
              <a:bodyPr wrap="none" rtlCol="0">
                <a:spAutoFit/>
              </a:bodyPr>
              <a:lstStyle/>
              <a:p>
                <a:r>
                  <a:rPr lang="en-US" altLang="zh-CN" sz="1400" b="1">
                    <a:solidFill>
                      <a:srgbClr val="11576A"/>
                    </a:solidFill>
                    <a:latin typeface="+mn-ea"/>
                  </a:rPr>
                  <a:t>PCB</a:t>
                </a:r>
                <a:r>
                  <a:rPr lang="en-US" altLang="zh-CN" sz="1400" b="1" baseline="-25000">
                    <a:solidFill>
                      <a:srgbClr val="11576A"/>
                    </a:solidFill>
                    <a:latin typeface="+mn-ea"/>
                  </a:rPr>
                  <a:t>6</a:t>
                </a:r>
                <a:endParaRPr lang="zh-CN" altLang="en-US" sz="1400" b="1" baseline="-25000">
                  <a:solidFill>
                    <a:srgbClr val="11576A"/>
                  </a:solidFill>
                  <a:latin typeface="+mn-ea"/>
                </a:endParaRPr>
              </a:p>
            </p:txBody>
          </p:sp>
          <p:sp>
            <p:nvSpPr>
              <p:cNvPr id="171" name="TextBox 170"/>
              <p:cNvSpPr txBox="1"/>
              <p:nvPr/>
            </p:nvSpPr>
            <p:spPr>
              <a:xfrm>
                <a:off x="3244446" y="2952470"/>
                <a:ext cx="729687" cy="348813"/>
              </a:xfrm>
              <a:prstGeom prst="rect">
                <a:avLst/>
              </a:prstGeom>
              <a:noFill/>
            </p:spPr>
            <p:txBody>
              <a:bodyPr wrap="none" rtlCol="0">
                <a:spAutoFit/>
              </a:bodyPr>
              <a:lstStyle/>
              <a:p>
                <a:pPr>
                  <a:lnSpc>
                    <a:spcPts val="1000"/>
                  </a:lnSpc>
                </a:pPr>
                <a:r>
                  <a:rPr lang="zh-CN" altLang="en-US" sz="1600" b="1" baseline="-25000" dirty="0">
                    <a:solidFill>
                      <a:srgbClr val="11576A"/>
                    </a:solidFill>
                    <a:latin typeface="+mn-ea"/>
                  </a:rPr>
                  <a:t>磁带</a:t>
                </a:r>
                <a:r>
                  <a:rPr lang="en-US" altLang="zh-CN" sz="1600" b="1" baseline="-25000" dirty="0">
                    <a:solidFill>
                      <a:srgbClr val="11576A"/>
                    </a:solidFill>
                    <a:latin typeface="+mn-ea"/>
                  </a:rPr>
                  <a:t>1</a:t>
                </a:r>
              </a:p>
              <a:p>
                <a:pPr>
                  <a:lnSpc>
                    <a:spcPts val="1000"/>
                  </a:lnSpc>
                </a:pPr>
                <a:r>
                  <a:rPr lang="zh-CN" altLang="en-US" sz="1600" b="1" baseline="-25000" dirty="0">
                    <a:solidFill>
                      <a:srgbClr val="11576A"/>
                    </a:solidFill>
                    <a:latin typeface="+mn-ea"/>
                  </a:rPr>
                  <a:t>等待队列</a:t>
                </a:r>
              </a:p>
            </p:txBody>
          </p:sp>
          <p:sp>
            <p:nvSpPr>
              <p:cNvPr id="172" name="TextBox 171"/>
              <p:cNvSpPr txBox="1"/>
              <p:nvPr/>
            </p:nvSpPr>
            <p:spPr>
              <a:xfrm>
                <a:off x="3244446" y="3457585"/>
                <a:ext cx="729687" cy="348813"/>
              </a:xfrm>
              <a:prstGeom prst="rect">
                <a:avLst/>
              </a:prstGeom>
              <a:noFill/>
            </p:spPr>
            <p:txBody>
              <a:bodyPr wrap="none" rtlCol="0">
                <a:spAutoFit/>
              </a:bodyPr>
              <a:lstStyle/>
              <a:p>
                <a:pPr>
                  <a:lnSpc>
                    <a:spcPts val="1000"/>
                  </a:lnSpc>
                </a:pPr>
                <a:r>
                  <a:rPr lang="zh-CN" altLang="en-US" sz="1600" b="1" baseline="-25000" dirty="0">
                    <a:solidFill>
                      <a:srgbClr val="11576A"/>
                    </a:solidFill>
                    <a:latin typeface="+mn-ea"/>
                  </a:rPr>
                  <a:t>磁盘</a:t>
                </a:r>
                <a:r>
                  <a:rPr lang="en-US" altLang="zh-CN" sz="1600" b="1" baseline="-25000" dirty="0">
                    <a:solidFill>
                      <a:srgbClr val="11576A"/>
                    </a:solidFill>
                    <a:latin typeface="+mn-ea"/>
                  </a:rPr>
                  <a:t>0</a:t>
                </a:r>
              </a:p>
              <a:p>
                <a:pPr>
                  <a:lnSpc>
                    <a:spcPts val="1000"/>
                  </a:lnSpc>
                </a:pPr>
                <a:r>
                  <a:rPr lang="zh-CN" altLang="en-US" sz="1600" b="1" baseline="-25000" dirty="0">
                    <a:solidFill>
                      <a:srgbClr val="11576A"/>
                    </a:solidFill>
                    <a:latin typeface="+mn-ea"/>
                  </a:rPr>
                  <a:t>等待队列</a:t>
                </a:r>
              </a:p>
            </p:txBody>
          </p:sp>
        </p:grpSp>
      </p:grpSp>
      <p:grpSp>
        <p:nvGrpSpPr>
          <p:cNvPr id="22" name="组合 21"/>
          <p:cNvGrpSpPr/>
          <p:nvPr/>
        </p:nvGrpSpPr>
        <p:grpSpPr>
          <a:xfrm>
            <a:off x="5615705" y="2937188"/>
            <a:ext cx="4024756" cy="360165"/>
            <a:chOff x="3681407" y="1585907"/>
            <a:chExt cx="4024756" cy="360165"/>
          </a:xfrm>
        </p:grpSpPr>
        <p:sp>
          <p:nvSpPr>
            <p:cNvPr id="139" name="TextBox 76"/>
            <p:cNvSpPr txBox="1"/>
            <p:nvPr/>
          </p:nvSpPr>
          <p:spPr>
            <a:xfrm>
              <a:off x="5467357" y="1638295"/>
              <a:ext cx="667170" cy="307777"/>
            </a:xfrm>
            <a:prstGeom prst="rect">
              <a:avLst/>
            </a:prstGeom>
            <a:noFill/>
          </p:spPr>
          <p:txBody>
            <a:bodyPr wrap="none" rtlCol="0">
              <a:spAutoFit/>
            </a:bodyPr>
            <a:lstStyle/>
            <a:p>
              <a:r>
                <a:rPr lang="en-US" altLang="zh-CN" sz="1400" b="1" dirty="0">
                  <a:solidFill>
                    <a:srgbClr val="11576A"/>
                  </a:solidFill>
                  <a:latin typeface="+mn-ea"/>
                </a:rPr>
                <a:t>PCB</a:t>
              </a:r>
              <a:r>
                <a:rPr lang="en-US" altLang="zh-CN" sz="1400" b="1" baseline="-25000" dirty="0">
                  <a:solidFill>
                    <a:srgbClr val="11576A"/>
                  </a:solidFill>
                  <a:latin typeface="+mn-ea"/>
                </a:rPr>
                <a:t>7</a:t>
              </a:r>
              <a:endParaRPr lang="zh-CN" altLang="en-US" sz="1400" b="1" baseline="-25000" dirty="0">
                <a:solidFill>
                  <a:srgbClr val="11576A"/>
                </a:solidFill>
                <a:latin typeface="+mn-ea"/>
              </a:endParaRPr>
            </a:p>
          </p:txBody>
        </p:sp>
        <p:sp>
          <p:nvSpPr>
            <p:cNvPr id="154" name="TextBox 162"/>
            <p:cNvSpPr txBox="1"/>
            <p:nvPr/>
          </p:nvSpPr>
          <p:spPr>
            <a:xfrm>
              <a:off x="7038993" y="1638295"/>
              <a:ext cx="667170" cy="307777"/>
            </a:xfrm>
            <a:prstGeom prst="rect">
              <a:avLst/>
            </a:prstGeom>
            <a:noFill/>
          </p:spPr>
          <p:txBody>
            <a:bodyPr wrap="none" rtlCol="0">
              <a:spAutoFit/>
            </a:bodyPr>
            <a:lstStyle/>
            <a:p>
              <a:r>
                <a:rPr lang="en-US" altLang="zh-CN" sz="1400" b="1">
                  <a:solidFill>
                    <a:srgbClr val="11576A"/>
                  </a:solidFill>
                  <a:latin typeface="+mn-ea"/>
                </a:rPr>
                <a:t>PCB</a:t>
              </a:r>
              <a:r>
                <a:rPr lang="en-US" altLang="zh-CN" sz="1400" b="1" baseline="-25000">
                  <a:solidFill>
                    <a:srgbClr val="11576A"/>
                  </a:solidFill>
                  <a:latin typeface="+mn-ea"/>
                </a:rPr>
                <a:t>2</a:t>
              </a:r>
              <a:endParaRPr lang="zh-CN" altLang="en-US" sz="1400" b="1" baseline="-25000">
                <a:solidFill>
                  <a:srgbClr val="11576A"/>
                </a:solidFill>
                <a:latin typeface="+mn-ea"/>
              </a:endParaRPr>
            </a:p>
          </p:txBody>
        </p:sp>
        <p:sp>
          <p:nvSpPr>
            <p:cNvPr id="156" name="TextBox 167"/>
            <p:cNvSpPr txBox="1"/>
            <p:nvPr/>
          </p:nvSpPr>
          <p:spPr>
            <a:xfrm>
              <a:off x="3681407" y="1585907"/>
              <a:ext cx="659155" cy="276999"/>
            </a:xfrm>
            <a:prstGeom prst="rect">
              <a:avLst/>
            </a:prstGeom>
            <a:noFill/>
          </p:spPr>
          <p:txBody>
            <a:bodyPr wrap="none" rtlCol="0">
              <a:spAutoFit/>
            </a:bodyPr>
            <a:lstStyle/>
            <a:p>
              <a:r>
                <a:rPr lang="zh-CN" altLang="en-US" b="1" baseline="-25000" dirty="0">
                  <a:solidFill>
                    <a:srgbClr val="11576A"/>
                  </a:solidFill>
                  <a:latin typeface="+mn-ea"/>
                </a:rPr>
                <a:t>队列头</a:t>
              </a:r>
            </a:p>
          </p:txBody>
        </p:sp>
      </p:gr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par>
                                <p:cTn id="18" presetID="22" presetClass="entr" presetSubtype="8"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left)">
                                      <p:cBhvr>
                                        <p:cTn id="20" dur="500"/>
                                        <p:tgtEl>
                                          <p:spTgt spid="17"/>
                                        </p:tgtEl>
                                      </p:cBhvr>
                                    </p:animEffect>
                                  </p:childTnLst>
                                </p:cTn>
                              </p:par>
                              <p:par>
                                <p:cTn id="21" presetID="22" presetClass="entr" presetSubtype="8"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left)">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500"/>
                                        <p:tgtEl>
                                          <p:spTgt spid="10"/>
                                        </p:tgtEl>
                                      </p:cBhvr>
                                    </p:animEffect>
                                  </p:childTnLst>
                                </p:cTn>
                              </p:par>
                              <p:par>
                                <p:cTn id="29" presetID="22" presetClass="entr" presetSubtype="8"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left)">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挂起进程模型</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47107" name="Rectangle 3"/>
          <p:cNvSpPr>
            <a:spLocks noChangeArrowheads="1"/>
          </p:cNvSpPr>
          <p:nvPr/>
        </p:nvSpPr>
        <p:spPr bwMode="auto">
          <a:xfrm>
            <a:off x="634365" y="1628775"/>
            <a:ext cx="10833100" cy="4904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nSpc>
                <a:spcPct val="150000"/>
              </a:lnSpc>
              <a:spcBef>
                <a:spcPct val="0"/>
              </a:spcBef>
              <a:buClrTx/>
              <a:buFont typeface="Wingdings" panose="05000000000000000000" pitchFamily="2" charset="2"/>
              <a:buNone/>
            </a:pPr>
            <a:r>
              <a:rPr kumimoji="1" lang="zh-CN" altLang="en-US"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有时需要对进程做分级处理，某进程长时间不能运行可以换至外存，这被称为</a:t>
            </a:r>
            <a:r>
              <a:rPr kumimoji="1" lang="zh-CN" altLang="en-US" sz="2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进程挂起</a:t>
            </a:r>
            <a:r>
              <a:rPr kumimoji="1" lang="zh-CN" altLang="en-US"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，其目的：</a:t>
            </a:r>
          </a:p>
          <a:p>
            <a:pPr marL="914400" lvl="1" indent="-457200">
              <a:lnSpc>
                <a:spcPct val="150000"/>
              </a:lnSpc>
              <a:spcBef>
                <a:spcPct val="0"/>
              </a:spcBef>
              <a:buClrTx/>
              <a:buFont typeface="Wingdings" panose="05000000000000000000" pitchFamily="2" charset="2"/>
              <a:buChar char="n"/>
            </a:pPr>
            <a:r>
              <a:rPr kumimoji="1" lang="zh-CN" altLang="en-US" sz="2800" dirty="0">
                <a:latin typeface="微软雅黑" panose="020B0503020204020204" pitchFamily="34" charset="-122"/>
                <a:ea typeface="微软雅黑" panose="020B0503020204020204" pitchFamily="34" charset="-122"/>
                <a:cs typeface="微软雅黑" panose="020B0503020204020204" pitchFamily="34" charset="-122"/>
              </a:rPr>
              <a:t> 提高处理机效率：减小</a:t>
            </a:r>
            <a:r>
              <a:rPr kumimoji="1" lang="en-US" altLang="zh-CN" sz="2800" dirty="0">
                <a:latin typeface="微软雅黑" panose="020B0503020204020204" pitchFamily="34" charset="-122"/>
                <a:ea typeface="微软雅黑" panose="020B0503020204020204" pitchFamily="34" charset="-122"/>
                <a:cs typeface="微软雅黑" panose="020B0503020204020204" pitchFamily="34" charset="-122"/>
              </a:rPr>
              <a:t>PCB</a:t>
            </a:r>
            <a:r>
              <a:rPr kumimoji="1" lang="zh-CN" altLang="en-US" sz="2800" dirty="0">
                <a:latin typeface="微软雅黑" panose="020B0503020204020204" pitchFamily="34" charset="-122"/>
                <a:ea typeface="微软雅黑" panose="020B0503020204020204" pitchFamily="34" charset="-122"/>
                <a:cs typeface="微软雅黑" panose="020B0503020204020204" pitchFamily="34" charset="-122"/>
              </a:rPr>
              <a:t>列表的长度，降低调度代价；</a:t>
            </a:r>
          </a:p>
          <a:p>
            <a:pPr marL="914400" lvl="1" indent="-457200">
              <a:lnSpc>
                <a:spcPct val="150000"/>
              </a:lnSpc>
              <a:spcBef>
                <a:spcPct val="0"/>
              </a:spcBef>
              <a:buClrTx/>
              <a:buFont typeface="Wingdings" panose="05000000000000000000" pitchFamily="2" charset="2"/>
              <a:buChar char="n"/>
            </a:pPr>
            <a:r>
              <a:rPr kumimoji="1" lang="zh-CN" altLang="en-US" sz="2800" dirty="0">
                <a:latin typeface="微软雅黑" panose="020B0503020204020204" pitchFamily="34" charset="-122"/>
                <a:ea typeface="微软雅黑" panose="020B0503020204020204" pitchFamily="34" charset="-122"/>
                <a:cs typeface="微软雅黑" panose="020B0503020204020204" pitchFamily="34" charset="-122"/>
              </a:rPr>
              <a:t> 为运行进程提供足够内存：资源紧张时，暂停某些进程，如</a:t>
            </a:r>
            <a:r>
              <a:rPr kumimoji="1" lang="en-US" altLang="zh-CN" sz="2800" dirty="0">
                <a:latin typeface="微软雅黑" panose="020B0503020204020204" pitchFamily="34" charset="-122"/>
                <a:ea typeface="微软雅黑" panose="020B0503020204020204" pitchFamily="34" charset="-122"/>
                <a:cs typeface="微软雅黑" panose="020B0503020204020204" pitchFamily="34" charset="-122"/>
              </a:rPr>
              <a:t>CPU</a:t>
            </a:r>
            <a:r>
              <a:rPr kumimoji="1" lang="zh-CN" altLang="en-US" sz="2800" dirty="0">
                <a:latin typeface="微软雅黑" panose="020B0503020204020204" pitchFamily="34" charset="-122"/>
                <a:ea typeface="微软雅黑" panose="020B0503020204020204" pitchFamily="34" charset="-122"/>
                <a:cs typeface="微软雅黑" panose="020B0503020204020204" pitchFamily="34" charset="-122"/>
              </a:rPr>
              <a:t>繁忙（或实时任务执行）时内存会比较紧张；</a:t>
            </a:r>
          </a:p>
          <a:p>
            <a:pPr marL="914400" lvl="1" indent="-457200">
              <a:lnSpc>
                <a:spcPct val="150000"/>
              </a:lnSpc>
              <a:spcBef>
                <a:spcPct val="0"/>
              </a:spcBef>
              <a:buClrTx/>
              <a:buFont typeface="Wingdings" panose="05000000000000000000" pitchFamily="2" charset="2"/>
              <a:buChar char="n"/>
            </a:pPr>
            <a:r>
              <a:rPr kumimoji="1" lang="zh-CN" altLang="en-US" sz="2800" dirty="0">
                <a:latin typeface="微软雅黑" panose="020B0503020204020204" pitchFamily="34" charset="-122"/>
                <a:ea typeface="微软雅黑" panose="020B0503020204020204" pitchFamily="34" charset="-122"/>
                <a:cs typeface="微软雅黑" panose="020B0503020204020204" pitchFamily="34" charset="-122"/>
              </a:rPr>
              <a:t> 便于调试：在调试时，挂起被调试进程对其地址空间进行读写。</a:t>
            </a:r>
          </a:p>
        </p:txBody>
      </p:sp>
      <p:sp>
        <p:nvSpPr>
          <p:cNvPr id="8" name="文本框 7">
            <a:extLst>
              <a:ext uri="{FF2B5EF4-FFF2-40B4-BE49-F238E27FC236}">
                <a16:creationId xmlns:a16="http://schemas.microsoft.com/office/drawing/2014/main" id="{91164DE5-0F5D-474A-A8D1-CAFF669E17E4}"/>
              </a:ext>
            </a:extLst>
          </p:cNvPr>
          <p:cNvSpPr txBox="1"/>
          <p:nvPr/>
        </p:nvSpPr>
        <p:spPr>
          <a:xfrm>
            <a:off x="1724660" y="6107582"/>
            <a:ext cx="8742680" cy="460375"/>
          </a:xfrm>
          <a:prstGeom prst="rect">
            <a:avLst/>
          </a:prstGeom>
          <a:noFill/>
        </p:spPr>
        <p:txBody>
          <a:bodyPr wrap="square" rtlCol="0" anchor="t">
            <a:spAutoFit/>
          </a:bodyPr>
          <a:lstStyle/>
          <a:p>
            <a:pPr eaLnBrk="1" hangingPunct="1">
              <a:spcBef>
                <a:spcPct val="50000"/>
              </a:spcBef>
              <a:buClrTx/>
              <a:buFont typeface="Wingdings" panose="05000000000000000000" pitchFamily="2" charset="2"/>
              <a:buNone/>
            </a:pPr>
            <a:r>
              <a:rPr lang="zh-CN" altLang="en-US" sz="2400" b="1" dirty="0">
                <a:solidFill>
                  <a:schemeClr val="accent1">
                    <a:lumMod val="75000"/>
                  </a:schemeClr>
                </a:solidFill>
                <a:latin typeface="微软雅黑" panose="020B0503020204020204" pitchFamily="34" charset="-122"/>
                <a:ea typeface="微软雅黑" panose="020B0503020204020204" pitchFamily="34" charset="-122"/>
                <a:sym typeface="+mn-ea"/>
              </a:rPr>
              <a:t>思考：笔记本电脑扣上盖子之后发生了什么？</a:t>
            </a:r>
          </a:p>
        </p:txBody>
      </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Multics: 现代OS的设计雏形</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22534" name="Group 5"/>
          <p:cNvGrpSpPr/>
          <p:nvPr/>
        </p:nvGrpSpPr>
        <p:grpSpPr bwMode="auto">
          <a:xfrm>
            <a:off x="5131939" y="1831563"/>
            <a:ext cx="7054850" cy="4030662"/>
            <a:chOff x="384" y="288"/>
            <a:chExt cx="4944" cy="3504"/>
          </a:xfrm>
        </p:grpSpPr>
        <p:pic>
          <p:nvPicPr>
            <p:cNvPr id="22535" name="Picture 6"/>
            <p:cNvPicPr>
              <a:picLocks noChangeAspect="1" noChangeArrowheads="1"/>
            </p:cNvPicPr>
            <p:nvPr/>
          </p:nvPicPr>
          <p:blipFill>
            <a:blip r:embed="rId3">
              <a:grayscl/>
              <a:lum bright="70000" contrast="-70000"/>
              <a:extLst>
                <a:ext uri="{28A0092B-C50C-407E-A947-70E740481C1C}">
                  <a14:useLocalDpi xmlns:a14="http://schemas.microsoft.com/office/drawing/2010/main" val="0"/>
                </a:ext>
              </a:extLst>
            </a:blip>
            <a:srcRect/>
            <a:stretch>
              <a:fillRect/>
            </a:stretch>
          </p:blipFill>
          <p:spPr bwMode="auto">
            <a:xfrm>
              <a:off x="384" y="288"/>
              <a:ext cx="4944" cy="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l="6250" t="6250" r="10417"/>
            <a:stretch>
              <a:fillRect/>
            </a:stretch>
          </p:blipFill>
          <p:spPr bwMode="auto">
            <a:xfrm>
              <a:off x="2448" y="2016"/>
              <a:ext cx="853"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7"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0" y="432"/>
              <a:ext cx="610"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8"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6" y="1680"/>
              <a:ext cx="569"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9"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 y="384"/>
              <a:ext cx="558"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0" name="Picture 11"/>
            <p:cNvPicPr>
              <a:picLocks noChangeAspect="1" noChangeArrowheads="1"/>
            </p:cNvPicPr>
            <p:nvPr/>
          </p:nvPicPr>
          <p:blipFill>
            <a:blip r:embed="rId7" cstate="print">
              <a:extLst>
                <a:ext uri="{28A0092B-C50C-407E-A947-70E740481C1C}">
                  <a14:useLocalDpi xmlns:a14="http://schemas.microsoft.com/office/drawing/2010/main" val="0"/>
                </a:ext>
              </a:extLst>
            </a:blip>
            <a:srcRect l="12000" t="8000"/>
            <a:stretch>
              <a:fillRect/>
            </a:stretch>
          </p:blipFill>
          <p:spPr bwMode="auto">
            <a:xfrm>
              <a:off x="2496" y="336"/>
              <a:ext cx="505"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1"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 y="1536"/>
              <a:ext cx="558"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2"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40" y="960"/>
              <a:ext cx="14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3"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32" y="1152"/>
              <a:ext cx="14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4" name="Picture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4" y="134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5"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16" y="1536"/>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6" name="Picture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56" y="1776"/>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7" name="Picture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84" y="1536"/>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8" name="Picture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36" y="1248"/>
              <a:ext cx="14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9" name="Picture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88" y="960"/>
              <a:ext cx="14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0" name="Picture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2" y="163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1" name="Picture 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52" y="144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2" name="Picture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92" y="1296"/>
              <a:ext cx="14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3" name="Picture 2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84" y="1152"/>
              <a:ext cx="14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4" name="Picture 2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28" y="1056"/>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5" name="Picture 2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16" y="2016"/>
              <a:ext cx="72" cy="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6" name="Picture 2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24" y="2064"/>
              <a:ext cx="9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7" name="Picture 2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36" y="2064"/>
              <a:ext cx="14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8" name="Picture 2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00" y="2112"/>
              <a:ext cx="14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9" name="Picture 3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12" y="211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60" name="Picture 3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92" y="1872"/>
              <a:ext cx="19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61" name="Picture 3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32" y="1920"/>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62" name="Picture 3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72" y="1992"/>
              <a:ext cx="28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63" name="Picture 3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12" y="2064"/>
              <a:ext cx="33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64" name="Text Box 35"/>
            <p:cNvSpPr txBox="1">
              <a:spLocks noChangeArrowheads="1"/>
            </p:cNvSpPr>
            <p:nvPr/>
          </p:nvSpPr>
          <p:spPr bwMode="auto">
            <a:xfrm>
              <a:off x="2592" y="3072"/>
              <a:ext cx="624"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eaLnBrk="1" hangingPunct="1">
                <a:lnSpc>
                  <a:spcPct val="80000"/>
                </a:lnSpc>
                <a:spcBef>
                  <a:spcPct val="50000"/>
                </a:spcBef>
                <a:buClrTx/>
                <a:buSzTx/>
                <a:buFontTx/>
                <a:buNone/>
              </a:pPr>
              <a:r>
                <a:rPr kumimoji="1" lang="zh-CN" altLang="en-US" sz="2400" b="1">
                  <a:solidFill>
                    <a:srgbClr val="000099"/>
                  </a:solidFill>
                  <a:latin typeface="Times New Roman" panose="02020603050405020304" pitchFamily="18" charset="0"/>
                  <a:ea typeface="楷体_GB2312" pitchFamily="49" charset="-122"/>
                </a:rPr>
                <a:t>主机</a:t>
              </a:r>
            </a:p>
          </p:txBody>
        </p:sp>
        <p:sp>
          <p:nvSpPr>
            <p:cNvPr id="22565" name="Text Box 36"/>
            <p:cNvSpPr txBox="1">
              <a:spLocks noChangeArrowheads="1"/>
            </p:cNvSpPr>
            <p:nvPr/>
          </p:nvSpPr>
          <p:spPr bwMode="auto">
            <a:xfrm>
              <a:off x="3120" y="336"/>
              <a:ext cx="383" cy="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eaLnBrk="1" hangingPunct="1">
                <a:lnSpc>
                  <a:spcPct val="80000"/>
                </a:lnSpc>
                <a:spcBef>
                  <a:spcPct val="50000"/>
                </a:spcBef>
                <a:buClrTx/>
                <a:buSzTx/>
                <a:buFontTx/>
                <a:buNone/>
              </a:pPr>
              <a:r>
                <a:rPr kumimoji="1" lang="zh-CN" altLang="en-US" sz="2400" b="1">
                  <a:solidFill>
                    <a:srgbClr val="000099"/>
                  </a:solidFill>
                  <a:latin typeface="Times New Roman" panose="02020603050405020304" pitchFamily="18" charset="0"/>
                  <a:ea typeface="楷体_GB2312" pitchFamily="49" charset="-122"/>
                </a:rPr>
                <a:t>终端</a:t>
              </a:r>
              <a:endParaRPr kumimoji="1" lang="zh-CN" altLang="en-US" sz="2400" b="1">
                <a:solidFill>
                  <a:srgbClr val="000099"/>
                </a:solidFill>
                <a:latin typeface="Times New Roman" panose="02020603050405020304" pitchFamily="18" charset="0"/>
              </a:endParaRPr>
            </a:p>
          </p:txBody>
        </p:sp>
        <p:pic>
          <p:nvPicPr>
            <p:cNvPr id="22566" name="Picture 3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32" y="182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67" name="Line 38"/>
            <p:cNvSpPr>
              <a:spLocks noChangeShapeType="1"/>
            </p:cNvSpPr>
            <p:nvPr/>
          </p:nvSpPr>
          <p:spPr bwMode="auto">
            <a:xfrm flipH="1" flipV="1">
              <a:off x="1392" y="1920"/>
              <a:ext cx="1008" cy="288"/>
            </a:xfrm>
            <a:prstGeom prst="line">
              <a:avLst/>
            </a:prstGeom>
            <a:noFill/>
            <a:ln w="952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68" name="Line 39"/>
            <p:cNvSpPr>
              <a:spLocks noChangeShapeType="1"/>
            </p:cNvSpPr>
            <p:nvPr/>
          </p:nvSpPr>
          <p:spPr bwMode="auto">
            <a:xfrm flipH="1" flipV="1">
              <a:off x="1392" y="912"/>
              <a:ext cx="1056" cy="1104"/>
            </a:xfrm>
            <a:prstGeom prst="line">
              <a:avLst/>
            </a:prstGeom>
            <a:noFill/>
            <a:ln w="9525">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69" name="Line 40"/>
            <p:cNvSpPr>
              <a:spLocks noChangeShapeType="1"/>
            </p:cNvSpPr>
            <p:nvPr/>
          </p:nvSpPr>
          <p:spPr bwMode="auto">
            <a:xfrm flipH="1" flipV="1">
              <a:off x="2688" y="816"/>
              <a:ext cx="240" cy="1200"/>
            </a:xfrm>
            <a:prstGeom prst="line">
              <a:avLst/>
            </a:prstGeom>
            <a:noFill/>
            <a:ln w="9525">
              <a:solidFill>
                <a:schemeClr val="accent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70" name="Line 41"/>
            <p:cNvSpPr>
              <a:spLocks noChangeShapeType="1"/>
            </p:cNvSpPr>
            <p:nvPr/>
          </p:nvSpPr>
          <p:spPr bwMode="auto">
            <a:xfrm flipV="1">
              <a:off x="3024" y="960"/>
              <a:ext cx="1344" cy="1056"/>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71" name="Line 42"/>
            <p:cNvSpPr>
              <a:spLocks noChangeShapeType="1"/>
            </p:cNvSpPr>
            <p:nvPr/>
          </p:nvSpPr>
          <p:spPr bwMode="auto">
            <a:xfrm flipV="1">
              <a:off x="3312" y="2064"/>
              <a:ext cx="1248" cy="144"/>
            </a:xfrm>
            <a:prstGeom prst="line">
              <a:avLst/>
            </a:prstGeom>
            <a:noFill/>
            <a:ln w="952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pic>
        <p:nvPicPr>
          <p:cNvPr id="6" name="图片 5">
            <a:extLst>
              <a:ext uri="{FF2B5EF4-FFF2-40B4-BE49-F238E27FC236}">
                <a16:creationId xmlns:a16="http://schemas.microsoft.com/office/drawing/2014/main" id="{C8E28AE6-E6D3-4C17-9D1A-563C55C271F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0414" y="1402628"/>
            <a:ext cx="5109389" cy="5109389"/>
          </a:xfrm>
          <a:prstGeom prst="rect">
            <a:avLst/>
          </a:prstGeom>
        </p:spPr>
      </p:pic>
      <p:sp>
        <p:nvSpPr>
          <p:cNvPr id="7" name="文本框 6">
            <a:extLst>
              <a:ext uri="{FF2B5EF4-FFF2-40B4-BE49-F238E27FC236}">
                <a16:creationId xmlns:a16="http://schemas.microsoft.com/office/drawing/2014/main" id="{A2DA9CA6-478A-44C1-8C9D-8101F3492741}"/>
              </a:ext>
            </a:extLst>
          </p:cNvPr>
          <p:cNvSpPr txBox="1"/>
          <p:nvPr/>
        </p:nvSpPr>
        <p:spPr>
          <a:xfrm>
            <a:off x="9101959" y="6127531"/>
            <a:ext cx="3090041" cy="369332"/>
          </a:xfrm>
          <a:prstGeom prst="rect">
            <a:avLst/>
          </a:prstGeom>
          <a:noFill/>
        </p:spPr>
        <p:txBody>
          <a:bodyPr wrap="square" rtlCol="0">
            <a:spAutoFit/>
          </a:bodyPr>
          <a:lstStyle/>
          <a:p>
            <a:r>
              <a:rPr lang="zh-CN" altLang="en-US" dirty="0"/>
              <a:t>该图由</a:t>
            </a:r>
            <a:r>
              <a:rPr lang="en-US" altLang="zh-CN" dirty="0" err="1"/>
              <a:t>chatgpt</a:t>
            </a:r>
            <a:r>
              <a:rPr lang="zh-CN" altLang="en-US" dirty="0"/>
              <a:t>生成</a:t>
            </a:r>
          </a:p>
        </p:txBody>
      </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单挂起进程模型</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49155" name="Group 3"/>
          <p:cNvGrpSpPr/>
          <p:nvPr/>
        </p:nvGrpSpPr>
        <p:grpSpPr bwMode="auto">
          <a:xfrm>
            <a:off x="1769110" y="2498725"/>
            <a:ext cx="8616950" cy="2662238"/>
            <a:chOff x="165" y="1165"/>
            <a:chExt cx="5428" cy="1677"/>
          </a:xfrm>
        </p:grpSpPr>
        <p:sp>
          <p:nvSpPr>
            <p:cNvPr id="49157" name="Freeform 4"/>
            <p:cNvSpPr/>
            <p:nvPr/>
          </p:nvSpPr>
          <p:spPr bwMode="auto">
            <a:xfrm>
              <a:off x="1673" y="1375"/>
              <a:ext cx="53" cy="54"/>
            </a:xfrm>
            <a:custGeom>
              <a:avLst/>
              <a:gdLst>
                <a:gd name="T0" fmla="*/ 0 w 53"/>
                <a:gd name="T1" fmla="*/ 0 h 54"/>
                <a:gd name="T2" fmla="*/ 0 w 53"/>
                <a:gd name="T3" fmla="*/ 54 h 54"/>
                <a:gd name="T4" fmla="*/ 53 w 53"/>
                <a:gd name="T5" fmla="*/ 27 h 54"/>
                <a:gd name="T6" fmla="*/ 0 w 53"/>
                <a:gd name="T7" fmla="*/ 0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 h="54">
                  <a:moveTo>
                    <a:pt x="0" y="0"/>
                  </a:moveTo>
                  <a:lnTo>
                    <a:pt x="0" y="54"/>
                  </a:lnTo>
                  <a:lnTo>
                    <a:pt x="53" y="2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158" name="Freeform 5"/>
            <p:cNvSpPr/>
            <p:nvPr/>
          </p:nvSpPr>
          <p:spPr bwMode="auto">
            <a:xfrm>
              <a:off x="1673" y="1375"/>
              <a:ext cx="53" cy="54"/>
            </a:xfrm>
            <a:custGeom>
              <a:avLst/>
              <a:gdLst>
                <a:gd name="T0" fmla="*/ 0 w 53"/>
                <a:gd name="T1" fmla="*/ 0 h 54"/>
                <a:gd name="T2" fmla="*/ 0 w 53"/>
                <a:gd name="T3" fmla="*/ 54 h 54"/>
                <a:gd name="T4" fmla="*/ 53 w 53"/>
                <a:gd name="T5" fmla="*/ 27 h 54"/>
                <a:gd name="T6" fmla="*/ 0 w 53"/>
                <a:gd name="T7" fmla="*/ 0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 h="54">
                  <a:moveTo>
                    <a:pt x="0" y="0"/>
                  </a:moveTo>
                  <a:lnTo>
                    <a:pt x="0" y="54"/>
                  </a:lnTo>
                  <a:lnTo>
                    <a:pt x="53" y="27"/>
                  </a:lnTo>
                  <a:lnTo>
                    <a:pt x="0" y="0"/>
                  </a:lnTo>
                </a:path>
              </a:pathLst>
            </a:custGeom>
            <a:noFill/>
            <a:ln w="14288">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159" name="Line 6"/>
            <p:cNvSpPr>
              <a:spLocks noChangeShapeType="1"/>
            </p:cNvSpPr>
            <p:nvPr/>
          </p:nvSpPr>
          <p:spPr bwMode="auto">
            <a:xfrm>
              <a:off x="910" y="1402"/>
              <a:ext cx="763"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160" name="Rectangle 7"/>
            <p:cNvSpPr>
              <a:spLocks noChangeArrowheads="1"/>
            </p:cNvSpPr>
            <p:nvPr/>
          </p:nvSpPr>
          <p:spPr bwMode="auto">
            <a:xfrm>
              <a:off x="1129" y="1307"/>
              <a:ext cx="378" cy="1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eaLnBrk="1" hangingPunct="1">
                <a:spcBef>
                  <a:spcPct val="0"/>
                </a:spcBef>
                <a:buClrTx/>
                <a:buFont typeface="Wingdings" panose="05000000000000000000" pitchFamily="2" charset="2"/>
                <a:buNone/>
              </a:pPr>
              <a:endParaRPr lang="zh-CN" altLang="en-US" sz="2000">
                <a:solidFill>
                  <a:schemeClr val="tx1"/>
                </a:solidFill>
              </a:endParaRPr>
            </a:p>
          </p:txBody>
        </p:sp>
        <p:sp>
          <p:nvSpPr>
            <p:cNvPr id="49161" name="Rectangle 8"/>
            <p:cNvSpPr>
              <a:spLocks noChangeArrowheads="1"/>
            </p:cNvSpPr>
            <p:nvPr/>
          </p:nvSpPr>
          <p:spPr bwMode="auto">
            <a:xfrm>
              <a:off x="1141" y="1323"/>
              <a:ext cx="38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000">
                  <a:solidFill>
                    <a:srgbClr val="000000"/>
                  </a:solidFill>
                  <a:latin typeface="黑体" panose="02010609060101010101" charset="-122"/>
                  <a:ea typeface="黑体" panose="02010609060101010101" charset="-122"/>
                </a:rPr>
                <a:t>允许进入</a:t>
              </a:r>
              <a:endParaRPr kumimoji="1" lang="zh-CN" altLang="en-US" sz="2000">
                <a:solidFill>
                  <a:schemeClr val="tx1"/>
                </a:solidFill>
                <a:ea typeface="黑体" panose="02010609060101010101" charset="-122"/>
              </a:endParaRPr>
            </a:p>
          </p:txBody>
        </p:sp>
        <p:sp>
          <p:nvSpPr>
            <p:cNvPr id="49162" name="Freeform 9"/>
            <p:cNvSpPr/>
            <p:nvPr/>
          </p:nvSpPr>
          <p:spPr bwMode="auto">
            <a:xfrm>
              <a:off x="3288" y="1189"/>
              <a:ext cx="745" cy="426"/>
            </a:xfrm>
            <a:custGeom>
              <a:avLst/>
              <a:gdLst>
                <a:gd name="T0" fmla="*/ 0 w 745"/>
                <a:gd name="T1" fmla="*/ 213 h 426"/>
                <a:gd name="T2" fmla="*/ 1 w 745"/>
                <a:gd name="T3" fmla="*/ 188 h 426"/>
                <a:gd name="T4" fmla="*/ 10 w 745"/>
                <a:gd name="T5" fmla="*/ 162 h 426"/>
                <a:gd name="T6" fmla="*/ 24 w 745"/>
                <a:gd name="T7" fmla="*/ 138 h 426"/>
                <a:gd name="T8" fmla="*/ 42 w 745"/>
                <a:gd name="T9" fmla="*/ 114 h 426"/>
                <a:gd name="T10" fmla="*/ 65 w 745"/>
                <a:gd name="T11" fmla="*/ 92 h 426"/>
                <a:gd name="T12" fmla="*/ 94 w 745"/>
                <a:gd name="T13" fmla="*/ 72 h 426"/>
                <a:gd name="T14" fmla="*/ 125 w 745"/>
                <a:gd name="T15" fmla="*/ 54 h 426"/>
                <a:gd name="T16" fmla="*/ 160 w 745"/>
                <a:gd name="T17" fmla="*/ 38 h 426"/>
                <a:gd name="T18" fmla="*/ 199 w 745"/>
                <a:gd name="T19" fmla="*/ 24 h 426"/>
                <a:gd name="T20" fmla="*/ 240 w 745"/>
                <a:gd name="T21" fmla="*/ 14 h 426"/>
                <a:gd name="T22" fmla="*/ 282 w 745"/>
                <a:gd name="T23" fmla="*/ 6 h 426"/>
                <a:gd name="T24" fmla="*/ 326 w 745"/>
                <a:gd name="T25" fmla="*/ 1 h 426"/>
                <a:gd name="T26" fmla="*/ 372 w 745"/>
                <a:gd name="T27" fmla="*/ 0 h 426"/>
                <a:gd name="T28" fmla="*/ 417 w 745"/>
                <a:gd name="T29" fmla="*/ 1 h 426"/>
                <a:gd name="T30" fmla="*/ 461 w 745"/>
                <a:gd name="T31" fmla="*/ 6 h 426"/>
                <a:gd name="T32" fmla="*/ 504 w 745"/>
                <a:gd name="T33" fmla="*/ 14 h 426"/>
                <a:gd name="T34" fmla="*/ 545 w 745"/>
                <a:gd name="T35" fmla="*/ 24 h 426"/>
                <a:gd name="T36" fmla="*/ 583 w 745"/>
                <a:gd name="T37" fmla="*/ 38 h 426"/>
                <a:gd name="T38" fmla="*/ 618 w 745"/>
                <a:gd name="T39" fmla="*/ 54 h 426"/>
                <a:gd name="T40" fmla="*/ 651 w 745"/>
                <a:gd name="T41" fmla="*/ 72 h 426"/>
                <a:gd name="T42" fmla="*/ 678 w 745"/>
                <a:gd name="T43" fmla="*/ 92 h 426"/>
                <a:gd name="T44" fmla="*/ 701 w 745"/>
                <a:gd name="T45" fmla="*/ 114 h 426"/>
                <a:gd name="T46" fmla="*/ 719 w 745"/>
                <a:gd name="T47" fmla="*/ 138 h 426"/>
                <a:gd name="T48" fmla="*/ 733 w 745"/>
                <a:gd name="T49" fmla="*/ 162 h 426"/>
                <a:gd name="T50" fmla="*/ 742 w 745"/>
                <a:gd name="T51" fmla="*/ 188 h 426"/>
                <a:gd name="T52" fmla="*/ 745 w 745"/>
                <a:gd name="T53" fmla="*/ 213 h 426"/>
                <a:gd name="T54" fmla="*/ 742 w 745"/>
                <a:gd name="T55" fmla="*/ 239 h 426"/>
                <a:gd name="T56" fmla="*/ 733 w 745"/>
                <a:gd name="T57" fmla="*/ 264 h 426"/>
                <a:gd name="T58" fmla="*/ 719 w 745"/>
                <a:gd name="T59" fmla="*/ 288 h 426"/>
                <a:gd name="T60" fmla="*/ 701 w 745"/>
                <a:gd name="T61" fmla="*/ 313 h 426"/>
                <a:gd name="T62" fmla="*/ 678 w 745"/>
                <a:gd name="T63" fmla="*/ 334 h 426"/>
                <a:gd name="T64" fmla="*/ 651 w 745"/>
                <a:gd name="T65" fmla="*/ 355 h 426"/>
                <a:gd name="T66" fmla="*/ 618 w 745"/>
                <a:gd name="T67" fmla="*/ 372 h 426"/>
                <a:gd name="T68" fmla="*/ 583 w 745"/>
                <a:gd name="T69" fmla="*/ 389 h 426"/>
                <a:gd name="T70" fmla="*/ 545 w 745"/>
                <a:gd name="T71" fmla="*/ 402 h 426"/>
                <a:gd name="T72" fmla="*/ 504 w 745"/>
                <a:gd name="T73" fmla="*/ 412 h 426"/>
                <a:gd name="T74" fmla="*/ 461 w 745"/>
                <a:gd name="T75" fmla="*/ 421 h 426"/>
                <a:gd name="T76" fmla="*/ 417 w 745"/>
                <a:gd name="T77" fmla="*/ 425 h 426"/>
                <a:gd name="T78" fmla="*/ 372 w 745"/>
                <a:gd name="T79" fmla="*/ 426 h 426"/>
                <a:gd name="T80" fmla="*/ 326 w 745"/>
                <a:gd name="T81" fmla="*/ 425 h 426"/>
                <a:gd name="T82" fmla="*/ 282 w 745"/>
                <a:gd name="T83" fmla="*/ 421 h 426"/>
                <a:gd name="T84" fmla="*/ 240 w 745"/>
                <a:gd name="T85" fmla="*/ 412 h 426"/>
                <a:gd name="T86" fmla="*/ 199 w 745"/>
                <a:gd name="T87" fmla="*/ 402 h 426"/>
                <a:gd name="T88" fmla="*/ 160 w 745"/>
                <a:gd name="T89" fmla="*/ 389 h 426"/>
                <a:gd name="T90" fmla="*/ 125 w 745"/>
                <a:gd name="T91" fmla="*/ 372 h 426"/>
                <a:gd name="T92" fmla="*/ 94 w 745"/>
                <a:gd name="T93" fmla="*/ 355 h 426"/>
                <a:gd name="T94" fmla="*/ 65 w 745"/>
                <a:gd name="T95" fmla="*/ 334 h 426"/>
                <a:gd name="T96" fmla="*/ 42 w 745"/>
                <a:gd name="T97" fmla="*/ 313 h 426"/>
                <a:gd name="T98" fmla="*/ 24 w 745"/>
                <a:gd name="T99" fmla="*/ 288 h 426"/>
                <a:gd name="T100" fmla="*/ 10 w 745"/>
                <a:gd name="T101" fmla="*/ 264 h 426"/>
                <a:gd name="T102" fmla="*/ 1 w 745"/>
                <a:gd name="T103" fmla="*/ 239 h 426"/>
                <a:gd name="T104" fmla="*/ 0 w 745"/>
                <a:gd name="T105" fmla="*/ 213 h 42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745" h="426">
                  <a:moveTo>
                    <a:pt x="0" y="213"/>
                  </a:moveTo>
                  <a:lnTo>
                    <a:pt x="1" y="188"/>
                  </a:lnTo>
                  <a:lnTo>
                    <a:pt x="10" y="162"/>
                  </a:lnTo>
                  <a:lnTo>
                    <a:pt x="24" y="138"/>
                  </a:lnTo>
                  <a:lnTo>
                    <a:pt x="42" y="114"/>
                  </a:lnTo>
                  <a:lnTo>
                    <a:pt x="65" y="92"/>
                  </a:lnTo>
                  <a:lnTo>
                    <a:pt x="94" y="72"/>
                  </a:lnTo>
                  <a:lnTo>
                    <a:pt x="125" y="54"/>
                  </a:lnTo>
                  <a:lnTo>
                    <a:pt x="160" y="38"/>
                  </a:lnTo>
                  <a:lnTo>
                    <a:pt x="199" y="24"/>
                  </a:lnTo>
                  <a:lnTo>
                    <a:pt x="240" y="14"/>
                  </a:lnTo>
                  <a:lnTo>
                    <a:pt x="282" y="6"/>
                  </a:lnTo>
                  <a:lnTo>
                    <a:pt x="326" y="1"/>
                  </a:lnTo>
                  <a:lnTo>
                    <a:pt x="372" y="0"/>
                  </a:lnTo>
                  <a:lnTo>
                    <a:pt x="417" y="1"/>
                  </a:lnTo>
                  <a:lnTo>
                    <a:pt x="461" y="6"/>
                  </a:lnTo>
                  <a:lnTo>
                    <a:pt x="504" y="14"/>
                  </a:lnTo>
                  <a:lnTo>
                    <a:pt x="545" y="24"/>
                  </a:lnTo>
                  <a:lnTo>
                    <a:pt x="583" y="38"/>
                  </a:lnTo>
                  <a:lnTo>
                    <a:pt x="618" y="54"/>
                  </a:lnTo>
                  <a:lnTo>
                    <a:pt x="651" y="72"/>
                  </a:lnTo>
                  <a:lnTo>
                    <a:pt x="678" y="92"/>
                  </a:lnTo>
                  <a:lnTo>
                    <a:pt x="701" y="114"/>
                  </a:lnTo>
                  <a:lnTo>
                    <a:pt x="719" y="138"/>
                  </a:lnTo>
                  <a:lnTo>
                    <a:pt x="733" y="162"/>
                  </a:lnTo>
                  <a:lnTo>
                    <a:pt x="742" y="188"/>
                  </a:lnTo>
                  <a:lnTo>
                    <a:pt x="745" y="213"/>
                  </a:lnTo>
                  <a:lnTo>
                    <a:pt x="742" y="239"/>
                  </a:lnTo>
                  <a:lnTo>
                    <a:pt x="733" y="264"/>
                  </a:lnTo>
                  <a:lnTo>
                    <a:pt x="719" y="288"/>
                  </a:lnTo>
                  <a:lnTo>
                    <a:pt x="701" y="313"/>
                  </a:lnTo>
                  <a:lnTo>
                    <a:pt x="678" y="334"/>
                  </a:lnTo>
                  <a:lnTo>
                    <a:pt x="651" y="355"/>
                  </a:lnTo>
                  <a:lnTo>
                    <a:pt x="618" y="372"/>
                  </a:lnTo>
                  <a:lnTo>
                    <a:pt x="583" y="389"/>
                  </a:lnTo>
                  <a:lnTo>
                    <a:pt x="545" y="402"/>
                  </a:lnTo>
                  <a:lnTo>
                    <a:pt x="504" y="412"/>
                  </a:lnTo>
                  <a:lnTo>
                    <a:pt x="461" y="421"/>
                  </a:lnTo>
                  <a:lnTo>
                    <a:pt x="417" y="425"/>
                  </a:lnTo>
                  <a:lnTo>
                    <a:pt x="372" y="426"/>
                  </a:lnTo>
                  <a:lnTo>
                    <a:pt x="326" y="425"/>
                  </a:lnTo>
                  <a:lnTo>
                    <a:pt x="282" y="421"/>
                  </a:lnTo>
                  <a:lnTo>
                    <a:pt x="240" y="412"/>
                  </a:lnTo>
                  <a:lnTo>
                    <a:pt x="199" y="402"/>
                  </a:lnTo>
                  <a:lnTo>
                    <a:pt x="160" y="389"/>
                  </a:lnTo>
                  <a:lnTo>
                    <a:pt x="125" y="372"/>
                  </a:lnTo>
                  <a:lnTo>
                    <a:pt x="94" y="355"/>
                  </a:lnTo>
                  <a:lnTo>
                    <a:pt x="65" y="334"/>
                  </a:lnTo>
                  <a:lnTo>
                    <a:pt x="42" y="313"/>
                  </a:lnTo>
                  <a:lnTo>
                    <a:pt x="24" y="288"/>
                  </a:lnTo>
                  <a:lnTo>
                    <a:pt x="10" y="264"/>
                  </a:lnTo>
                  <a:lnTo>
                    <a:pt x="1" y="239"/>
                  </a:lnTo>
                  <a:lnTo>
                    <a:pt x="0" y="213"/>
                  </a:lnTo>
                  <a:close/>
                </a:path>
              </a:pathLst>
            </a:custGeom>
            <a:solidFill>
              <a:srgbClr val="FFFFFF"/>
            </a:solidFill>
            <a:ln w="14288">
              <a:solidFill>
                <a:srgbClr val="000000"/>
              </a:solidFill>
              <a:prstDash val="solid"/>
              <a:round/>
            </a:ln>
          </p:spPr>
          <p:txBody>
            <a:bodyPr/>
            <a:lstStyle/>
            <a:p>
              <a:endParaRPr lang="zh-CN" altLang="en-US"/>
            </a:p>
          </p:txBody>
        </p:sp>
        <p:sp>
          <p:nvSpPr>
            <p:cNvPr id="49163" name="Rectangle 10"/>
            <p:cNvSpPr>
              <a:spLocks noChangeArrowheads="1"/>
            </p:cNvSpPr>
            <p:nvPr/>
          </p:nvSpPr>
          <p:spPr bwMode="auto">
            <a:xfrm>
              <a:off x="3411" y="1323"/>
              <a:ext cx="43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  运行</a:t>
              </a:r>
              <a:endParaRPr kumimoji="1" lang="zh-CN" altLang="en-US" sz="2000">
                <a:solidFill>
                  <a:schemeClr val="tx1"/>
                </a:solidFill>
                <a:ea typeface="黑体" panose="02010609060101010101" charset="-122"/>
              </a:endParaRPr>
            </a:p>
          </p:txBody>
        </p:sp>
        <p:sp>
          <p:nvSpPr>
            <p:cNvPr id="49164" name="Freeform 11"/>
            <p:cNvSpPr/>
            <p:nvPr/>
          </p:nvSpPr>
          <p:spPr bwMode="auto">
            <a:xfrm>
              <a:off x="165" y="1189"/>
              <a:ext cx="745" cy="426"/>
            </a:xfrm>
            <a:custGeom>
              <a:avLst/>
              <a:gdLst>
                <a:gd name="T0" fmla="*/ 0 w 745"/>
                <a:gd name="T1" fmla="*/ 213 h 426"/>
                <a:gd name="T2" fmla="*/ 3 w 745"/>
                <a:gd name="T3" fmla="*/ 188 h 426"/>
                <a:gd name="T4" fmla="*/ 12 w 745"/>
                <a:gd name="T5" fmla="*/ 162 h 426"/>
                <a:gd name="T6" fmla="*/ 24 w 745"/>
                <a:gd name="T7" fmla="*/ 138 h 426"/>
                <a:gd name="T8" fmla="*/ 43 w 745"/>
                <a:gd name="T9" fmla="*/ 114 h 426"/>
                <a:gd name="T10" fmla="*/ 67 w 745"/>
                <a:gd name="T11" fmla="*/ 92 h 426"/>
                <a:gd name="T12" fmla="*/ 94 w 745"/>
                <a:gd name="T13" fmla="*/ 72 h 426"/>
                <a:gd name="T14" fmla="*/ 127 w 745"/>
                <a:gd name="T15" fmla="*/ 54 h 426"/>
                <a:gd name="T16" fmla="*/ 162 w 745"/>
                <a:gd name="T17" fmla="*/ 38 h 426"/>
                <a:gd name="T18" fmla="*/ 200 w 745"/>
                <a:gd name="T19" fmla="*/ 24 h 426"/>
                <a:gd name="T20" fmla="*/ 241 w 745"/>
                <a:gd name="T21" fmla="*/ 14 h 426"/>
                <a:gd name="T22" fmla="*/ 284 w 745"/>
                <a:gd name="T23" fmla="*/ 6 h 426"/>
                <a:gd name="T24" fmla="*/ 328 w 745"/>
                <a:gd name="T25" fmla="*/ 1 h 426"/>
                <a:gd name="T26" fmla="*/ 373 w 745"/>
                <a:gd name="T27" fmla="*/ 0 h 426"/>
                <a:gd name="T28" fmla="*/ 419 w 745"/>
                <a:gd name="T29" fmla="*/ 1 h 426"/>
                <a:gd name="T30" fmla="*/ 463 w 745"/>
                <a:gd name="T31" fmla="*/ 6 h 426"/>
                <a:gd name="T32" fmla="*/ 505 w 745"/>
                <a:gd name="T33" fmla="*/ 14 h 426"/>
                <a:gd name="T34" fmla="*/ 546 w 745"/>
                <a:gd name="T35" fmla="*/ 24 h 426"/>
                <a:gd name="T36" fmla="*/ 585 w 745"/>
                <a:gd name="T37" fmla="*/ 38 h 426"/>
                <a:gd name="T38" fmla="*/ 620 w 745"/>
                <a:gd name="T39" fmla="*/ 54 h 426"/>
                <a:gd name="T40" fmla="*/ 651 w 745"/>
                <a:gd name="T41" fmla="*/ 72 h 426"/>
                <a:gd name="T42" fmla="*/ 680 w 745"/>
                <a:gd name="T43" fmla="*/ 92 h 426"/>
                <a:gd name="T44" fmla="*/ 703 w 745"/>
                <a:gd name="T45" fmla="*/ 114 h 426"/>
                <a:gd name="T46" fmla="*/ 721 w 745"/>
                <a:gd name="T47" fmla="*/ 138 h 426"/>
                <a:gd name="T48" fmla="*/ 735 w 745"/>
                <a:gd name="T49" fmla="*/ 162 h 426"/>
                <a:gd name="T50" fmla="*/ 742 w 745"/>
                <a:gd name="T51" fmla="*/ 188 h 426"/>
                <a:gd name="T52" fmla="*/ 745 w 745"/>
                <a:gd name="T53" fmla="*/ 213 h 426"/>
                <a:gd name="T54" fmla="*/ 742 w 745"/>
                <a:gd name="T55" fmla="*/ 239 h 426"/>
                <a:gd name="T56" fmla="*/ 735 w 745"/>
                <a:gd name="T57" fmla="*/ 264 h 426"/>
                <a:gd name="T58" fmla="*/ 721 w 745"/>
                <a:gd name="T59" fmla="*/ 288 h 426"/>
                <a:gd name="T60" fmla="*/ 703 w 745"/>
                <a:gd name="T61" fmla="*/ 313 h 426"/>
                <a:gd name="T62" fmla="*/ 680 w 745"/>
                <a:gd name="T63" fmla="*/ 334 h 426"/>
                <a:gd name="T64" fmla="*/ 651 w 745"/>
                <a:gd name="T65" fmla="*/ 355 h 426"/>
                <a:gd name="T66" fmla="*/ 620 w 745"/>
                <a:gd name="T67" fmla="*/ 372 h 426"/>
                <a:gd name="T68" fmla="*/ 585 w 745"/>
                <a:gd name="T69" fmla="*/ 389 h 426"/>
                <a:gd name="T70" fmla="*/ 546 w 745"/>
                <a:gd name="T71" fmla="*/ 402 h 426"/>
                <a:gd name="T72" fmla="*/ 505 w 745"/>
                <a:gd name="T73" fmla="*/ 412 h 426"/>
                <a:gd name="T74" fmla="*/ 463 w 745"/>
                <a:gd name="T75" fmla="*/ 421 h 426"/>
                <a:gd name="T76" fmla="*/ 419 w 745"/>
                <a:gd name="T77" fmla="*/ 425 h 426"/>
                <a:gd name="T78" fmla="*/ 373 w 745"/>
                <a:gd name="T79" fmla="*/ 426 h 426"/>
                <a:gd name="T80" fmla="*/ 328 w 745"/>
                <a:gd name="T81" fmla="*/ 425 h 426"/>
                <a:gd name="T82" fmla="*/ 284 w 745"/>
                <a:gd name="T83" fmla="*/ 421 h 426"/>
                <a:gd name="T84" fmla="*/ 241 w 745"/>
                <a:gd name="T85" fmla="*/ 412 h 426"/>
                <a:gd name="T86" fmla="*/ 200 w 745"/>
                <a:gd name="T87" fmla="*/ 402 h 426"/>
                <a:gd name="T88" fmla="*/ 162 w 745"/>
                <a:gd name="T89" fmla="*/ 389 h 426"/>
                <a:gd name="T90" fmla="*/ 127 w 745"/>
                <a:gd name="T91" fmla="*/ 372 h 426"/>
                <a:gd name="T92" fmla="*/ 94 w 745"/>
                <a:gd name="T93" fmla="*/ 355 h 426"/>
                <a:gd name="T94" fmla="*/ 67 w 745"/>
                <a:gd name="T95" fmla="*/ 334 h 426"/>
                <a:gd name="T96" fmla="*/ 43 w 745"/>
                <a:gd name="T97" fmla="*/ 313 h 426"/>
                <a:gd name="T98" fmla="*/ 24 w 745"/>
                <a:gd name="T99" fmla="*/ 288 h 426"/>
                <a:gd name="T100" fmla="*/ 12 w 745"/>
                <a:gd name="T101" fmla="*/ 264 h 426"/>
                <a:gd name="T102" fmla="*/ 3 w 745"/>
                <a:gd name="T103" fmla="*/ 239 h 426"/>
                <a:gd name="T104" fmla="*/ 0 w 745"/>
                <a:gd name="T105" fmla="*/ 213 h 42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745" h="426">
                  <a:moveTo>
                    <a:pt x="0" y="213"/>
                  </a:moveTo>
                  <a:lnTo>
                    <a:pt x="3" y="188"/>
                  </a:lnTo>
                  <a:lnTo>
                    <a:pt x="12" y="162"/>
                  </a:lnTo>
                  <a:lnTo>
                    <a:pt x="24" y="138"/>
                  </a:lnTo>
                  <a:lnTo>
                    <a:pt x="43" y="114"/>
                  </a:lnTo>
                  <a:lnTo>
                    <a:pt x="67" y="92"/>
                  </a:lnTo>
                  <a:lnTo>
                    <a:pt x="94" y="72"/>
                  </a:lnTo>
                  <a:lnTo>
                    <a:pt x="127" y="54"/>
                  </a:lnTo>
                  <a:lnTo>
                    <a:pt x="162" y="38"/>
                  </a:lnTo>
                  <a:lnTo>
                    <a:pt x="200" y="24"/>
                  </a:lnTo>
                  <a:lnTo>
                    <a:pt x="241" y="14"/>
                  </a:lnTo>
                  <a:lnTo>
                    <a:pt x="284" y="6"/>
                  </a:lnTo>
                  <a:lnTo>
                    <a:pt x="328" y="1"/>
                  </a:lnTo>
                  <a:lnTo>
                    <a:pt x="373" y="0"/>
                  </a:lnTo>
                  <a:lnTo>
                    <a:pt x="419" y="1"/>
                  </a:lnTo>
                  <a:lnTo>
                    <a:pt x="463" y="6"/>
                  </a:lnTo>
                  <a:lnTo>
                    <a:pt x="505" y="14"/>
                  </a:lnTo>
                  <a:lnTo>
                    <a:pt x="546" y="24"/>
                  </a:lnTo>
                  <a:lnTo>
                    <a:pt x="585" y="38"/>
                  </a:lnTo>
                  <a:lnTo>
                    <a:pt x="620" y="54"/>
                  </a:lnTo>
                  <a:lnTo>
                    <a:pt x="651" y="72"/>
                  </a:lnTo>
                  <a:lnTo>
                    <a:pt x="680" y="92"/>
                  </a:lnTo>
                  <a:lnTo>
                    <a:pt x="703" y="114"/>
                  </a:lnTo>
                  <a:lnTo>
                    <a:pt x="721" y="138"/>
                  </a:lnTo>
                  <a:lnTo>
                    <a:pt x="735" y="162"/>
                  </a:lnTo>
                  <a:lnTo>
                    <a:pt x="742" y="188"/>
                  </a:lnTo>
                  <a:lnTo>
                    <a:pt x="745" y="213"/>
                  </a:lnTo>
                  <a:lnTo>
                    <a:pt x="742" y="239"/>
                  </a:lnTo>
                  <a:lnTo>
                    <a:pt x="735" y="264"/>
                  </a:lnTo>
                  <a:lnTo>
                    <a:pt x="721" y="288"/>
                  </a:lnTo>
                  <a:lnTo>
                    <a:pt x="703" y="313"/>
                  </a:lnTo>
                  <a:lnTo>
                    <a:pt x="680" y="334"/>
                  </a:lnTo>
                  <a:lnTo>
                    <a:pt x="651" y="355"/>
                  </a:lnTo>
                  <a:lnTo>
                    <a:pt x="620" y="372"/>
                  </a:lnTo>
                  <a:lnTo>
                    <a:pt x="585" y="389"/>
                  </a:lnTo>
                  <a:lnTo>
                    <a:pt x="546" y="402"/>
                  </a:lnTo>
                  <a:lnTo>
                    <a:pt x="505" y="412"/>
                  </a:lnTo>
                  <a:lnTo>
                    <a:pt x="463" y="421"/>
                  </a:lnTo>
                  <a:lnTo>
                    <a:pt x="419" y="425"/>
                  </a:lnTo>
                  <a:lnTo>
                    <a:pt x="373" y="426"/>
                  </a:lnTo>
                  <a:lnTo>
                    <a:pt x="328" y="425"/>
                  </a:lnTo>
                  <a:lnTo>
                    <a:pt x="284" y="421"/>
                  </a:lnTo>
                  <a:lnTo>
                    <a:pt x="241" y="412"/>
                  </a:lnTo>
                  <a:lnTo>
                    <a:pt x="200" y="402"/>
                  </a:lnTo>
                  <a:lnTo>
                    <a:pt x="162" y="389"/>
                  </a:lnTo>
                  <a:lnTo>
                    <a:pt x="127" y="372"/>
                  </a:lnTo>
                  <a:lnTo>
                    <a:pt x="94" y="355"/>
                  </a:lnTo>
                  <a:lnTo>
                    <a:pt x="67" y="334"/>
                  </a:lnTo>
                  <a:lnTo>
                    <a:pt x="43" y="313"/>
                  </a:lnTo>
                  <a:lnTo>
                    <a:pt x="24" y="288"/>
                  </a:lnTo>
                  <a:lnTo>
                    <a:pt x="12" y="264"/>
                  </a:lnTo>
                  <a:lnTo>
                    <a:pt x="3" y="239"/>
                  </a:lnTo>
                  <a:lnTo>
                    <a:pt x="0" y="213"/>
                  </a:lnTo>
                  <a:close/>
                </a:path>
              </a:pathLst>
            </a:custGeom>
            <a:solidFill>
              <a:srgbClr val="FFFFFF"/>
            </a:solidFill>
            <a:ln w="14288">
              <a:solidFill>
                <a:srgbClr val="000000"/>
              </a:solidFill>
              <a:prstDash val="solid"/>
              <a:round/>
            </a:ln>
          </p:spPr>
          <p:txBody>
            <a:bodyPr/>
            <a:lstStyle/>
            <a:p>
              <a:endParaRPr lang="zh-CN" altLang="en-US"/>
            </a:p>
          </p:txBody>
        </p:sp>
        <p:sp>
          <p:nvSpPr>
            <p:cNvPr id="49165" name="Rectangle 12"/>
            <p:cNvSpPr>
              <a:spLocks noChangeArrowheads="1"/>
            </p:cNvSpPr>
            <p:nvPr/>
          </p:nvSpPr>
          <p:spPr bwMode="auto">
            <a:xfrm>
              <a:off x="432" y="1323"/>
              <a:ext cx="28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新建</a:t>
              </a:r>
              <a:endParaRPr kumimoji="1" lang="zh-CN" altLang="en-US" sz="2000">
                <a:solidFill>
                  <a:schemeClr val="tx1"/>
                </a:solidFill>
                <a:ea typeface="黑体" panose="02010609060101010101" charset="-122"/>
              </a:endParaRPr>
            </a:p>
          </p:txBody>
        </p:sp>
        <p:sp>
          <p:nvSpPr>
            <p:cNvPr id="49166" name="Freeform 13"/>
            <p:cNvSpPr/>
            <p:nvPr/>
          </p:nvSpPr>
          <p:spPr bwMode="auto">
            <a:xfrm>
              <a:off x="4848" y="1189"/>
              <a:ext cx="745" cy="426"/>
            </a:xfrm>
            <a:custGeom>
              <a:avLst/>
              <a:gdLst>
                <a:gd name="T0" fmla="*/ 0 w 745"/>
                <a:gd name="T1" fmla="*/ 213 h 426"/>
                <a:gd name="T2" fmla="*/ 3 w 745"/>
                <a:gd name="T3" fmla="*/ 188 h 426"/>
                <a:gd name="T4" fmla="*/ 10 w 745"/>
                <a:gd name="T5" fmla="*/ 162 h 426"/>
                <a:gd name="T6" fmla="*/ 25 w 745"/>
                <a:gd name="T7" fmla="*/ 138 h 426"/>
                <a:gd name="T8" fmla="*/ 43 w 745"/>
                <a:gd name="T9" fmla="*/ 114 h 426"/>
                <a:gd name="T10" fmla="*/ 66 w 745"/>
                <a:gd name="T11" fmla="*/ 92 h 426"/>
                <a:gd name="T12" fmla="*/ 94 w 745"/>
                <a:gd name="T13" fmla="*/ 72 h 426"/>
                <a:gd name="T14" fmla="*/ 125 w 745"/>
                <a:gd name="T15" fmla="*/ 54 h 426"/>
                <a:gd name="T16" fmla="*/ 161 w 745"/>
                <a:gd name="T17" fmla="*/ 38 h 426"/>
                <a:gd name="T18" fmla="*/ 199 w 745"/>
                <a:gd name="T19" fmla="*/ 24 h 426"/>
                <a:gd name="T20" fmla="*/ 240 w 745"/>
                <a:gd name="T21" fmla="*/ 14 h 426"/>
                <a:gd name="T22" fmla="*/ 283 w 745"/>
                <a:gd name="T23" fmla="*/ 6 h 426"/>
                <a:gd name="T24" fmla="*/ 327 w 745"/>
                <a:gd name="T25" fmla="*/ 1 h 426"/>
                <a:gd name="T26" fmla="*/ 372 w 745"/>
                <a:gd name="T27" fmla="*/ 0 h 426"/>
                <a:gd name="T28" fmla="*/ 418 w 745"/>
                <a:gd name="T29" fmla="*/ 1 h 426"/>
                <a:gd name="T30" fmla="*/ 462 w 745"/>
                <a:gd name="T31" fmla="*/ 6 h 426"/>
                <a:gd name="T32" fmla="*/ 504 w 745"/>
                <a:gd name="T33" fmla="*/ 14 h 426"/>
                <a:gd name="T34" fmla="*/ 545 w 745"/>
                <a:gd name="T35" fmla="*/ 24 h 426"/>
                <a:gd name="T36" fmla="*/ 584 w 745"/>
                <a:gd name="T37" fmla="*/ 38 h 426"/>
                <a:gd name="T38" fmla="*/ 619 w 745"/>
                <a:gd name="T39" fmla="*/ 54 h 426"/>
                <a:gd name="T40" fmla="*/ 652 w 745"/>
                <a:gd name="T41" fmla="*/ 72 h 426"/>
                <a:gd name="T42" fmla="*/ 679 w 745"/>
                <a:gd name="T43" fmla="*/ 92 h 426"/>
                <a:gd name="T44" fmla="*/ 703 w 745"/>
                <a:gd name="T45" fmla="*/ 114 h 426"/>
                <a:gd name="T46" fmla="*/ 721 w 745"/>
                <a:gd name="T47" fmla="*/ 138 h 426"/>
                <a:gd name="T48" fmla="*/ 734 w 745"/>
                <a:gd name="T49" fmla="*/ 162 h 426"/>
                <a:gd name="T50" fmla="*/ 742 w 745"/>
                <a:gd name="T51" fmla="*/ 188 h 426"/>
                <a:gd name="T52" fmla="*/ 745 w 745"/>
                <a:gd name="T53" fmla="*/ 213 h 426"/>
                <a:gd name="T54" fmla="*/ 742 w 745"/>
                <a:gd name="T55" fmla="*/ 239 h 426"/>
                <a:gd name="T56" fmla="*/ 734 w 745"/>
                <a:gd name="T57" fmla="*/ 264 h 426"/>
                <a:gd name="T58" fmla="*/ 721 w 745"/>
                <a:gd name="T59" fmla="*/ 288 h 426"/>
                <a:gd name="T60" fmla="*/ 703 w 745"/>
                <a:gd name="T61" fmla="*/ 313 h 426"/>
                <a:gd name="T62" fmla="*/ 679 w 745"/>
                <a:gd name="T63" fmla="*/ 334 h 426"/>
                <a:gd name="T64" fmla="*/ 652 w 745"/>
                <a:gd name="T65" fmla="*/ 355 h 426"/>
                <a:gd name="T66" fmla="*/ 619 w 745"/>
                <a:gd name="T67" fmla="*/ 372 h 426"/>
                <a:gd name="T68" fmla="*/ 584 w 745"/>
                <a:gd name="T69" fmla="*/ 389 h 426"/>
                <a:gd name="T70" fmla="*/ 545 w 745"/>
                <a:gd name="T71" fmla="*/ 402 h 426"/>
                <a:gd name="T72" fmla="*/ 504 w 745"/>
                <a:gd name="T73" fmla="*/ 412 h 426"/>
                <a:gd name="T74" fmla="*/ 462 w 745"/>
                <a:gd name="T75" fmla="*/ 421 h 426"/>
                <a:gd name="T76" fmla="*/ 418 w 745"/>
                <a:gd name="T77" fmla="*/ 425 h 426"/>
                <a:gd name="T78" fmla="*/ 372 w 745"/>
                <a:gd name="T79" fmla="*/ 426 h 426"/>
                <a:gd name="T80" fmla="*/ 327 w 745"/>
                <a:gd name="T81" fmla="*/ 425 h 426"/>
                <a:gd name="T82" fmla="*/ 283 w 745"/>
                <a:gd name="T83" fmla="*/ 421 h 426"/>
                <a:gd name="T84" fmla="*/ 240 w 745"/>
                <a:gd name="T85" fmla="*/ 412 h 426"/>
                <a:gd name="T86" fmla="*/ 199 w 745"/>
                <a:gd name="T87" fmla="*/ 402 h 426"/>
                <a:gd name="T88" fmla="*/ 161 w 745"/>
                <a:gd name="T89" fmla="*/ 389 h 426"/>
                <a:gd name="T90" fmla="*/ 125 w 745"/>
                <a:gd name="T91" fmla="*/ 372 h 426"/>
                <a:gd name="T92" fmla="*/ 94 w 745"/>
                <a:gd name="T93" fmla="*/ 355 h 426"/>
                <a:gd name="T94" fmla="*/ 66 w 745"/>
                <a:gd name="T95" fmla="*/ 334 h 426"/>
                <a:gd name="T96" fmla="*/ 43 w 745"/>
                <a:gd name="T97" fmla="*/ 313 h 426"/>
                <a:gd name="T98" fmla="*/ 25 w 745"/>
                <a:gd name="T99" fmla="*/ 288 h 426"/>
                <a:gd name="T100" fmla="*/ 10 w 745"/>
                <a:gd name="T101" fmla="*/ 264 h 426"/>
                <a:gd name="T102" fmla="*/ 3 w 745"/>
                <a:gd name="T103" fmla="*/ 239 h 426"/>
                <a:gd name="T104" fmla="*/ 0 w 745"/>
                <a:gd name="T105" fmla="*/ 213 h 42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745" h="426">
                  <a:moveTo>
                    <a:pt x="0" y="213"/>
                  </a:moveTo>
                  <a:lnTo>
                    <a:pt x="3" y="188"/>
                  </a:lnTo>
                  <a:lnTo>
                    <a:pt x="10" y="162"/>
                  </a:lnTo>
                  <a:lnTo>
                    <a:pt x="25" y="138"/>
                  </a:lnTo>
                  <a:lnTo>
                    <a:pt x="43" y="114"/>
                  </a:lnTo>
                  <a:lnTo>
                    <a:pt x="66" y="92"/>
                  </a:lnTo>
                  <a:lnTo>
                    <a:pt x="94" y="72"/>
                  </a:lnTo>
                  <a:lnTo>
                    <a:pt x="125" y="54"/>
                  </a:lnTo>
                  <a:lnTo>
                    <a:pt x="161" y="38"/>
                  </a:lnTo>
                  <a:lnTo>
                    <a:pt x="199" y="24"/>
                  </a:lnTo>
                  <a:lnTo>
                    <a:pt x="240" y="14"/>
                  </a:lnTo>
                  <a:lnTo>
                    <a:pt x="283" y="6"/>
                  </a:lnTo>
                  <a:lnTo>
                    <a:pt x="327" y="1"/>
                  </a:lnTo>
                  <a:lnTo>
                    <a:pt x="372" y="0"/>
                  </a:lnTo>
                  <a:lnTo>
                    <a:pt x="418" y="1"/>
                  </a:lnTo>
                  <a:lnTo>
                    <a:pt x="462" y="6"/>
                  </a:lnTo>
                  <a:lnTo>
                    <a:pt x="504" y="14"/>
                  </a:lnTo>
                  <a:lnTo>
                    <a:pt x="545" y="24"/>
                  </a:lnTo>
                  <a:lnTo>
                    <a:pt x="584" y="38"/>
                  </a:lnTo>
                  <a:lnTo>
                    <a:pt x="619" y="54"/>
                  </a:lnTo>
                  <a:lnTo>
                    <a:pt x="652" y="72"/>
                  </a:lnTo>
                  <a:lnTo>
                    <a:pt x="679" y="92"/>
                  </a:lnTo>
                  <a:lnTo>
                    <a:pt x="703" y="114"/>
                  </a:lnTo>
                  <a:lnTo>
                    <a:pt x="721" y="138"/>
                  </a:lnTo>
                  <a:lnTo>
                    <a:pt x="734" y="162"/>
                  </a:lnTo>
                  <a:lnTo>
                    <a:pt x="742" y="188"/>
                  </a:lnTo>
                  <a:lnTo>
                    <a:pt x="745" y="213"/>
                  </a:lnTo>
                  <a:lnTo>
                    <a:pt x="742" y="239"/>
                  </a:lnTo>
                  <a:lnTo>
                    <a:pt x="734" y="264"/>
                  </a:lnTo>
                  <a:lnTo>
                    <a:pt x="721" y="288"/>
                  </a:lnTo>
                  <a:lnTo>
                    <a:pt x="703" y="313"/>
                  </a:lnTo>
                  <a:lnTo>
                    <a:pt x="679" y="334"/>
                  </a:lnTo>
                  <a:lnTo>
                    <a:pt x="652" y="355"/>
                  </a:lnTo>
                  <a:lnTo>
                    <a:pt x="619" y="372"/>
                  </a:lnTo>
                  <a:lnTo>
                    <a:pt x="584" y="389"/>
                  </a:lnTo>
                  <a:lnTo>
                    <a:pt x="545" y="402"/>
                  </a:lnTo>
                  <a:lnTo>
                    <a:pt x="504" y="412"/>
                  </a:lnTo>
                  <a:lnTo>
                    <a:pt x="462" y="421"/>
                  </a:lnTo>
                  <a:lnTo>
                    <a:pt x="418" y="425"/>
                  </a:lnTo>
                  <a:lnTo>
                    <a:pt x="372" y="426"/>
                  </a:lnTo>
                  <a:lnTo>
                    <a:pt x="327" y="425"/>
                  </a:lnTo>
                  <a:lnTo>
                    <a:pt x="283" y="421"/>
                  </a:lnTo>
                  <a:lnTo>
                    <a:pt x="240" y="412"/>
                  </a:lnTo>
                  <a:lnTo>
                    <a:pt x="199" y="402"/>
                  </a:lnTo>
                  <a:lnTo>
                    <a:pt x="161" y="389"/>
                  </a:lnTo>
                  <a:lnTo>
                    <a:pt x="125" y="372"/>
                  </a:lnTo>
                  <a:lnTo>
                    <a:pt x="94" y="355"/>
                  </a:lnTo>
                  <a:lnTo>
                    <a:pt x="66" y="334"/>
                  </a:lnTo>
                  <a:lnTo>
                    <a:pt x="43" y="313"/>
                  </a:lnTo>
                  <a:lnTo>
                    <a:pt x="25" y="288"/>
                  </a:lnTo>
                  <a:lnTo>
                    <a:pt x="10" y="264"/>
                  </a:lnTo>
                  <a:lnTo>
                    <a:pt x="3" y="239"/>
                  </a:lnTo>
                  <a:lnTo>
                    <a:pt x="0" y="213"/>
                  </a:lnTo>
                  <a:close/>
                </a:path>
              </a:pathLst>
            </a:custGeom>
            <a:solidFill>
              <a:srgbClr val="FFFFFF"/>
            </a:solidFill>
            <a:ln w="14288">
              <a:solidFill>
                <a:srgbClr val="000000"/>
              </a:solidFill>
              <a:prstDash val="solid"/>
              <a:round/>
            </a:ln>
          </p:spPr>
          <p:txBody>
            <a:bodyPr/>
            <a:lstStyle/>
            <a:p>
              <a:endParaRPr lang="zh-CN" altLang="en-US"/>
            </a:p>
          </p:txBody>
        </p:sp>
        <p:sp>
          <p:nvSpPr>
            <p:cNvPr id="49167" name="Rectangle 14"/>
            <p:cNvSpPr>
              <a:spLocks noChangeArrowheads="1"/>
            </p:cNvSpPr>
            <p:nvPr/>
          </p:nvSpPr>
          <p:spPr bwMode="auto">
            <a:xfrm>
              <a:off x="5078" y="1323"/>
              <a:ext cx="28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退出</a:t>
              </a:r>
              <a:endParaRPr kumimoji="1" lang="zh-CN" altLang="en-US" sz="2000">
                <a:solidFill>
                  <a:schemeClr val="tx1"/>
                </a:solidFill>
                <a:ea typeface="黑体" panose="02010609060101010101" charset="-122"/>
              </a:endParaRPr>
            </a:p>
          </p:txBody>
        </p:sp>
        <p:sp>
          <p:nvSpPr>
            <p:cNvPr id="49168" name="Freeform 15"/>
            <p:cNvSpPr/>
            <p:nvPr/>
          </p:nvSpPr>
          <p:spPr bwMode="auto">
            <a:xfrm>
              <a:off x="1726" y="1189"/>
              <a:ext cx="745" cy="426"/>
            </a:xfrm>
            <a:custGeom>
              <a:avLst/>
              <a:gdLst>
                <a:gd name="T0" fmla="*/ 0 w 745"/>
                <a:gd name="T1" fmla="*/ 213 h 426"/>
                <a:gd name="T2" fmla="*/ 3 w 745"/>
                <a:gd name="T3" fmla="*/ 188 h 426"/>
                <a:gd name="T4" fmla="*/ 11 w 745"/>
                <a:gd name="T5" fmla="*/ 162 h 426"/>
                <a:gd name="T6" fmla="*/ 25 w 745"/>
                <a:gd name="T7" fmla="*/ 138 h 426"/>
                <a:gd name="T8" fmla="*/ 44 w 745"/>
                <a:gd name="T9" fmla="*/ 114 h 426"/>
                <a:gd name="T10" fmla="*/ 67 w 745"/>
                <a:gd name="T11" fmla="*/ 92 h 426"/>
                <a:gd name="T12" fmla="*/ 94 w 745"/>
                <a:gd name="T13" fmla="*/ 72 h 426"/>
                <a:gd name="T14" fmla="*/ 126 w 745"/>
                <a:gd name="T15" fmla="*/ 54 h 426"/>
                <a:gd name="T16" fmla="*/ 162 w 745"/>
                <a:gd name="T17" fmla="*/ 38 h 426"/>
                <a:gd name="T18" fmla="*/ 200 w 745"/>
                <a:gd name="T19" fmla="*/ 24 h 426"/>
                <a:gd name="T20" fmla="*/ 241 w 745"/>
                <a:gd name="T21" fmla="*/ 14 h 426"/>
                <a:gd name="T22" fmla="*/ 284 w 745"/>
                <a:gd name="T23" fmla="*/ 6 h 426"/>
                <a:gd name="T24" fmla="*/ 328 w 745"/>
                <a:gd name="T25" fmla="*/ 1 h 426"/>
                <a:gd name="T26" fmla="*/ 373 w 745"/>
                <a:gd name="T27" fmla="*/ 0 h 426"/>
                <a:gd name="T28" fmla="*/ 418 w 745"/>
                <a:gd name="T29" fmla="*/ 1 h 426"/>
                <a:gd name="T30" fmla="*/ 462 w 745"/>
                <a:gd name="T31" fmla="*/ 6 h 426"/>
                <a:gd name="T32" fmla="*/ 505 w 745"/>
                <a:gd name="T33" fmla="*/ 14 h 426"/>
                <a:gd name="T34" fmla="*/ 546 w 745"/>
                <a:gd name="T35" fmla="*/ 24 h 426"/>
                <a:gd name="T36" fmla="*/ 584 w 745"/>
                <a:gd name="T37" fmla="*/ 38 h 426"/>
                <a:gd name="T38" fmla="*/ 620 w 745"/>
                <a:gd name="T39" fmla="*/ 54 h 426"/>
                <a:gd name="T40" fmla="*/ 651 w 745"/>
                <a:gd name="T41" fmla="*/ 72 h 426"/>
                <a:gd name="T42" fmla="*/ 679 w 745"/>
                <a:gd name="T43" fmla="*/ 92 h 426"/>
                <a:gd name="T44" fmla="*/ 702 w 745"/>
                <a:gd name="T45" fmla="*/ 114 h 426"/>
                <a:gd name="T46" fmla="*/ 721 w 745"/>
                <a:gd name="T47" fmla="*/ 138 h 426"/>
                <a:gd name="T48" fmla="*/ 735 w 745"/>
                <a:gd name="T49" fmla="*/ 162 h 426"/>
                <a:gd name="T50" fmla="*/ 743 w 745"/>
                <a:gd name="T51" fmla="*/ 188 h 426"/>
                <a:gd name="T52" fmla="*/ 745 w 745"/>
                <a:gd name="T53" fmla="*/ 213 h 426"/>
                <a:gd name="T54" fmla="*/ 743 w 745"/>
                <a:gd name="T55" fmla="*/ 239 h 426"/>
                <a:gd name="T56" fmla="*/ 735 w 745"/>
                <a:gd name="T57" fmla="*/ 264 h 426"/>
                <a:gd name="T58" fmla="*/ 721 w 745"/>
                <a:gd name="T59" fmla="*/ 288 h 426"/>
                <a:gd name="T60" fmla="*/ 702 w 745"/>
                <a:gd name="T61" fmla="*/ 313 h 426"/>
                <a:gd name="T62" fmla="*/ 679 w 745"/>
                <a:gd name="T63" fmla="*/ 334 h 426"/>
                <a:gd name="T64" fmla="*/ 651 w 745"/>
                <a:gd name="T65" fmla="*/ 355 h 426"/>
                <a:gd name="T66" fmla="*/ 620 w 745"/>
                <a:gd name="T67" fmla="*/ 372 h 426"/>
                <a:gd name="T68" fmla="*/ 584 w 745"/>
                <a:gd name="T69" fmla="*/ 389 h 426"/>
                <a:gd name="T70" fmla="*/ 546 w 745"/>
                <a:gd name="T71" fmla="*/ 402 h 426"/>
                <a:gd name="T72" fmla="*/ 505 w 745"/>
                <a:gd name="T73" fmla="*/ 412 h 426"/>
                <a:gd name="T74" fmla="*/ 462 w 745"/>
                <a:gd name="T75" fmla="*/ 421 h 426"/>
                <a:gd name="T76" fmla="*/ 418 w 745"/>
                <a:gd name="T77" fmla="*/ 425 h 426"/>
                <a:gd name="T78" fmla="*/ 373 w 745"/>
                <a:gd name="T79" fmla="*/ 426 h 426"/>
                <a:gd name="T80" fmla="*/ 328 w 745"/>
                <a:gd name="T81" fmla="*/ 425 h 426"/>
                <a:gd name="T82" fmla="*/ 284 w 745"/>
                <a:gd name="T83" fmla="*/ 421 h 426"/>
                <a:gd name="T84" fmla="*/ 241 w 745"/>
                <a:gd name="T85" fmla="*/ 412 h 426"/>
                <a:gd name="T86" fmla="*/ 200 w 745"/>
                <a:gd name="T87" fmla="*/ 402 h 426"/>
                <a:gd name="T88" fmla="*/ 162 w 745"/>
                <a:gd name="T89" fmla="*/ 389 h 426"/>
                <a:gd name="T90" fmla="*/ 126 w 745"/>
                <a:gd name="T91" fmla="*/ 372 h 426"/>
                <a:gd name="T92" fmla="*/ 94 w 745"/>
                <a:gd name="T93" fmla="*/ 355 h 426"/>
                <a:gd name="T94" fmla="*/ 67 w 745"/>
                <a:gd name="T95" fmla="*/ 334 h 426"/>
                <a:gd name="T96" fmla="*/ 44 w 745"/>
                <a:gd name="T97" fmla="*/ 313 h 426"/>
                <a:gd name="T98" fmla="*/ 25 w 745"/>
                <a:gd name="T99" fmla="*/ 288 h 426"/>
                <a:gd name="T100" fmla="*/ 11 w 745"/>
                <a:gd name="T101" fmla="*/ 264 h 426"/>
                <a:gd name="T102" fmla="*/ 3 w 745"/>
                <a:gd name="T103" fmla="*/ 239 h 426"/>
                <a:gd name="T104" fmla="*/ 0 w 745"/>
                <a:gd name="T105" fmla="*/ 213 h 42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745" h="426">
                  <a:moveTo>
                    <a:pt x="0" y="213"/>
                  </a:moveTo>
                  <a:lnTo>
                    <a:pt x="3" y="188"/>
                  </a:lnTo>
                  <a:lnTo>
                    <a:pt x="11" y="162"/>
                  </a:lnTo>
                  <a:lnTo>
                    <a:pt x="25" y="138"/>
                  </a:lnTo>
                  <a:lnTo>
                    <a:pt x="44" y="114"/>
                  </a:lnTo>
                  <a:lnTo>
                    <a:pt x="67" y="92"/>
                  </a:lnTo>
                  <a:lnTo>
                    <a:pt x="94" y="72"/>
                  </a:lnTo>
                  <a:lnTo>
                    <a:pt x="126" y="54"/>
                  </a:lnTo>
                  <a:lnTo>
                    <a:pt x="162" y="38"/>
                  </a:lnTo>
                  <a:lnTo>
                    <a:pt x="200" y="24"/>
                  </a:lnTo>
                  <a:lnTo>
                    <a:pt x="241" y="14"/>
                  </a:lnTo>
                  <a:lnTo>
                    <a:pt x="284" y="6"/>
                  </a:lnTo>
                  <a:lnTo>
                    <a:pt x="328" y="1"/>
                  </a:lnTo>
                  <a:lnTo>
                    <a:pt x="373" y="0"/>
                  </a:lnTo>
                  <a:lnTo>
                    <a:pt x="418" y="1"/>
                  </a:lnTo>
                  <a:lnTo>
                    <a:pt x="462" y="6"/>
                  </a:lnTo>
                  <a:lnTo>
                    <a:pt x="505" y="14"/>
                  </a:lnTo>
                  <a:lnTo>
                    <a:pt x="546" y="24"/>
                  </a:lnTo>
                  <a:lnTo>
                    <a:pt x="584" y="38"/>
                  </a:lnTo>
                  <a:lnTo>
                    <a:pt x="620" y="54"/>
                  </a:lnTo>
                  <a:lnTo>
                    <a:pt x="651" y="72"/>
                  </a:lnTo>
                  <a:lnTo>
                    <a:pt x="679" y="92"/>
                  </a:lnTo>
                  <a:lnTo>
                    <a:pt x="702" y="114"/>
                  </a:lnTo>
                  <a:lnTo>
                    <a:pt x="721" y="138"/>
                  </a:lnTo>
                  <a:lnTo>
                    <a:pt x="735" y="162"/>
                  </a:lnTo>
                  <a:lnTo>
                    <a:pt x="743" y="188"/>
                  </a:lnTo>
                  <a:lnTo>
                    <a:pt x="745" y="213"/>
                  </a:lnTo>
                  <a:lnTo>
                    <a:pt x="743" y="239"/>
                  </a:lnTo>
                  <a:lnTo>
                    <a:pt x="735" y="264"/>
                  </a:lnTo>
                  <a:lnTo>
                    <a:pt x="721" y="288"/>
                  </a:lnTo>
                  <a:lnTo>
                    <a:pt x="702" y="313"/>
                  </a:lnTo>
                  <a:lnTo>
                    <a:pt x="679" y="334"/>
                  </a:lnTo>
                  <a:lnTo>
                    <a:pt x="651" y="355"/>
                  </a:lnTo>
                  <a:lnTo>
                    <a:pt x="620" y="372"/>
                  </a:lnTo>
                  <a:lnTo>
                    <a:pt x="584" y="389"/>
                  </a:lnTo>
                  <a:lnTo>
                    <a:pt x="546" y="402"/>
                  </a:lnTo>
                  <a:lnTo>
                    <a:pt x="505" y="412"/>
                  </a:lnTo>
                  <a:lnTo>
                    <a:pt x="462" y="421"/>
                  </a:lnTo>
                  <a:lnTo>
                    <a:pt x="418" y="425"/>
                  </a:lnTo>
                  <a:lnTo>
                    <a:pt x="373" y="426"/>
                  </a:lnTo>
                  <a:lnTo>
                    <a:pt x="328" y="425"/>
                  </a:lnTo>
                  <a:lnTo>
                    <a:pt x="284" y="421"/>
                  </a:lnTo>
                  <a:lnTo>
                    <a:pt x="241" y="412"/>
                  </a:lnTo>
                  <a:lnTo>
                    <a:pt x="200" y="402"/>
                  </a:lnTo>
                  <a:lnTo>
                    <a:pt x="162" y="389"/>
                  </a:lnTo>
                  <a:lnTo>
                    <a:pt x="126" y="372"/>
                  </a:lnTo>
                  <a:lnTo>
                    <a:pt x="94" y="355"/>
                  </a:lnTo>
                  <a:lnTo>
                    <a:pt x="67" y="334"/>
                  </a:lnTo>
                  <a:lnTo>
                    <a:pt x="44" y="313"/>
                  </a:lnTo>
                  <a:lnTo>
                    <a:pt x="25" y="288"/>
                  </a:lnTo>
                  <a:lnTo>
                    <a:pt x="11" y="264"/>
                  </a:lnTo>
                  <a:lnTo>
                    <a:pt x="3" y="239"/>
                  </a:lnTo>
                  <a:lnTo>
                    <a:pt x="0" y="213"/>
                  </a:lnTo>
                  <a:close/>
                </a:path>
              </a:pathLst>
            </a:custGeom>
            <a:solidFill>
              <a:srgbClr val="FFFFFF"/>
            </a:solidFill>
            <a:ln w="14288">
              <a:solidFill>
                <a:srgbClr val="000000"/>
              </a:solidFill>
              <a:prstDash val="solid"/>
              <a:round/>
            </a:ln>
          </p:spPr>
          <p:txBody>
            <a:bodyPr/>
            <a:lstStyle/>
            <a:p>
              <a:endParaRPr lang="zh-CN" altLang="en-US"/>
            </a:p>
          </p:txBody>
        </p:sp>
        <p:sp>
          <p:nvSpPr>
            <p:cNvPr id="49169" name="Rectangle 16"/>
            <p:cNvSpPr>
              <a:spLocks noChangeArrowheads="1"/>
            </p:cNvSpPr>
            <p:nvPr/>
          </p:nvSpPr>
          <p:spPr bwMode="auto">
            <a:xfrm>
              <a:off x="1922" y="1323"/>
              <a:ext cx="28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就绪</a:t>
              </a:r>
              <a:endParaRPr kumimoji="1" lang="zh-CN" altLang="en-US" sz="2000">
                <a:solidFill>
                  <a:schemeClr val="tx1"/>
                </a:solidFill>
                <a:ea typeface="黑体" panose="02010609060101010101" charset="-122"/>
              </a:endParaRPr>
            </a:p>
          </p:txBody>
        </p:sp>
        <p:sp>
          <p:nvSpPr>
            <p:cNvPr id="49170" name="Freeform 17"/>
            <p:cNvSpPr/>
            <p:nvPr/>
          </p:nvSpPr>
          <p:spPr bwMode="auto">
            <a:xfrm>
              <a:off x="1726" y="2415"/>
              <a:ext cx="745" cy="427"/>
            </a:xfrm>
            <a:custGeom>
              <a:avLst/>
              <a:gdLst>
                <a:gd name="T0" fmla="*/ 0 w 745"/>
                <a:gd name="T1" fmla="*/ 213 h 427"/>
                <a:gd name="T2" fmla="*/ 3 w 745"/>
                <a:gd name="T3" fmla="*/ 188 h 427"/>
                <a:gd name="T4" fmla="*/ 11 w 745"/>
                <a:gd name="T5" fmla="*/ 162 h 427"/>
                <a:gd name="T6" fmla="*/ 25 w 745"/>
                <a:gd name="T7" fmla="*/ 137 h 427"/>
                <a:gd name="T8" fmla="*/ 44 w 745"/>
                <a:gd name="T9" fmla="*/ 114 h 427"/>
                <a:gd name="T10" fmla="*/ 67 w 745"/>
                <a:gd name="T11" fmla="*/ 91 h 427"/>
                <a:gd name="T12" fmla="*/ 94 w 745"/>
                <a:gd name="T13" fmla="*/ 71 h 427"/>
                <a:gd name="T14" fmla="*/ 126 w 745"/>
                <a:gd name="T15" fmla="*/ 53 h 427"/>
                <a:gd name="T16" fmla="*/ 162 w 745"/>
                <a:gd name="T17" fmla="*/ 37 h 427"/>
                <a:gd name="T18" fmla="*/ 200 w 745"/>
                <a:gd name="T19" fmla="*/ 24 h 427"/>
                <a:gd name="T20" fmla="*/ 241 w 745"/>
                <a:gd name="T21" fmla="*/ 13 h 427"/>
                <a:gd name="T22" fmla="*/ 284 w 745"/>
                <a:gd name="T23" fmla="*/ 6 h 427"/>
                <a:gd name="T24" fmla="*/ 328 w 745"/>
                <a:gd name="T25" fmla="*/ 2 h 427"/>
                <a:gd name="T26" fmla="*/ 373 w 745"/>
                <a:gd name="T27" fmla="*/ 0 h 427"/>
                <a:gd name="T28" fmla="*/ 418 w 745"/>
                <a:gd name="T29" fmla="*/ 2 h 427"/>
                <a:gd name="T30" fmla="*/ 462 w 745"/>
                <a:gd name="T31" fmla="*/ 6 h 427"/>
                <a:gd name="T32" fmla="*/ 505 w 745"/>
                <a:gd name="T33" fmla="*/ 13 h 427"/>
                <a:gd name="T34" fmla="*/ 546 w 745"/>
                <a:gd name="T35" fmla="*/ 24 h 427"/>
                <a:gd name="T36" fmla="*/ 584 w 745"/>
                <a:gd name="T37" fmla="*/ 37 h 427"/>
                <a:gd name="T38" fmla="*/ 620 w 745"/>
                <a:gd name="T39" fmla="*/ 53 h 427"/>
                <a:gd name="T40" fmla="*/ 651 w 745"/>
                <a:gd name="T41" fmla="*/ 71 h 427"/>
                <a:gd name="T42" fmla="*/ 679 w 745"/>
                <a:gd name="T43" fmla="*/ 91 h 427"/>
                <a:gd name="T44" fmla="*/ 702 w 745"/>
                <a:gd name="T45" fmla="*/ 114 h 427"/>
                <a:gd name="T46" fmla="*/ 721 w 745"/>
                <a:gd name="T47" fmla="*/ 137 h 427"/>
                <a:gd name="T48" fmla="*/ 735 w 745"/>
                <a:gd name="T49" fmla="*/ 162 h 427"/>
                <a:gd name="T50" fmla="*/ 743 w 745"/>
                <a:gd name="T51" fmla="*/ 188 h 427"/>
                <a:gd name="T52" fmla="*/ 745 w 745"/>
                <a:gd name="T53" fmla="*/ 213 h 427"/>
                <a:gd name="T54" fmla="*/ 743 w 745"/>
                <a:gd name="T55" fmla="*/ 239 h 427"/>
                <a:gd name="T56" fmla="*/ 735 w 745"/>
                <a:gd name="T57" fmla="*/ 265 h 427"/>
                <a:gd name="T58" fmla="*/ 721 w 745"/>
                <a:gd name="T59" fmla="*/ 289 h 427"/>
                <a:gd name="T60" fmla="*/ 702 w 745"/>
                <a:gd name="T61" fmla="*/ 311 h 427"/>
                <a:gd name="T62" fmla="*/ 679 w 745"/>
                <a:gd name="T63" fmla="*/ 334 h 427"/>
                <a:gd name="T64" fmla="*/ 651 w 745"/>
                <a:gd name="T65" fmla="*/ 354 h 427"/>
                <a:gd name="T66" fmla="*/ 620 w 745"/>
                <a:gd name="T67" fmla="*/ 373 h 427"/>
                <a:gd name="T68" fmla="*/ 584 w 745"/>
                <a:gd name="T69" fmla="*/ 388 h 427"/>
                <a:gd name="T70" fmla="*/ 546 w 745"/>
                <a:gd name="T71" fmla="*/ 401 h 427"/>
                <a:gd name="T72" fmla="*/ 505 w 745"/>
                <a:gd name="T73" fmla="*/ 412 h 427"/>
                <a:gd name="T74" fmla="*/ 462 w 745"/>
                <a:gd name="T75" fmla="*/ 419 h 427"/>
                <a:gd name="T76" fmla="*/ 418 w 745"/>
                <a:gd name="T77" fmla="*/ 425 h 427"/>
                <a:gd name="T78" fmla="*/ 373 w 745"/>
                <a:gd name="T79" fmla="*/ 427 h 427"/>
                <a:gd name="T80" fmla="*/ 328 w 745"/>
                <a:gd name="T81" fmla="*/ 425 h 427"/>
                <a:gd name="T82" fmla="*/ 284 w 745"/>
                <a:gd name="T83" fmla="*/ 419 h 427"/>
                <a:gd name="T84" fmla="*/ 241 w 745"/>
                <a:gd name="T85" fmla="*/ 412 h 427"/>
                <a:gd name="T86" fmla="*/ 200 w 745"/>
                <a:gd name="T87" fmla="*/ 401 h 427"/>
                <a:gd name="T88" fmla="*/ 162 w 745"/>
                <a:gd name="T89" fmla="*/ 388 h 427"/>
                <a:gd name="T90" fmla="*/ 126 w 745"/>
                <a:gd name="T91" fmla="*/ 373 h 427"/>
                <a:gd name="T92" fmla="*/ 94 w 745"/>
                <a:gd name="T93" fmla="*/ 354 h 427"/>
                <a:gd name="T94" fmla="*/ 67 w 745"/>
                <a:gd name="T95" fmla="*/ 334 h 427"/>
                <a:gd name="T96" fmla="*/ 44 w 745"/>
                <a:gd name="T97" fmla="*/ 311 h 427"/>
                <a:gd name="T98" fmla="*/ 25 w 745"/>
                <a:gd name="T99" fmla="*/ 289 h 427"/>
                <a:gd name="T100" fmla="*/ 11 w 745"/>
                <a:gd name="T101" fmla="*/ 265 h 427"/>
                <a:gd name="T102" fmla="*/ 3 w 745"/>
                <a:gd name="T103" fmla="*/ 239 h 427"/>
                <a:gd name="T104" fmla="*/ 0 w 745"/>
                <a:gd name="T105" fmla="*/ 213 h 42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745" h="427">
                  <a:moveTo>
                    <a:pt x="0" y="213"/>
                  </a:moveTo>
                  <a:lnTo>
                    <a:pt x="3" y="188"/>
                  </a:lnTo>
                  <a:lnTo>
                    <a:pt x="11" y="162"/>
                  </a:lnTo>
                  <a:lnTo>
                    <a:pt x="25" y="137"/>
                  </a:lnTo>
                  <a:lnTo>
                    <a:pt x="44" y="114"/>
                  </a:lnTo>
                  <a:lnTo>
                    <a:pt x="67" y="91"/>
                  </a:lnTo>
                  <a:lnTo>
                    <a:pt x="94" y="71"/>
                  </a:lnTo>
                  <a:lnTo>
                    <a:pt x="126" y="53"/>
                  </a:lnTo>
                  <a:lnTo>
                    <a:pt x="162" y="37"/>
                  </a:lnTo>
                  <a:lnTo>
                    <a:pt x="200" y="24"/>
                  </a:lnTo>
                  <a:lnTo>
                    <a:pt x="241" y="13"/>
                  </a:lnTo>
                  <a:lnTo>
                    <a:pt x="284" y="6"/>
                  </a:lnTo>
                  <a:lnTo>
                    <a:pt x="328" y="2"/>
                  </a:lnTo>
                  <a:lnTo>
                    <a:pt x="373" y="0"/>
                  </a:lnTo>
                  <a:lnTo>
                    <a:pt x="418" y="2"/>
                  </a:lnTo>
                  <a:lnTo>
                    <a:pt x="462" y="6"/>
                  </a:lnTo>
                  <a:lnTo>
                    <a:pt x="505" y="13"/>
                  </a:lnTo>
                  <a:lnTo>
                    <a:pt x="546" y="24"/>
                  </a:lnTo>
                  <a:lnTo>
                    <a:pt x="584" y="37"/>
                  </a:lnTo>
                  <a:lnTo>
                    <a:pt x="620" y="53"/>
                  </a:lnTo>
                  <a:lnTo>
                    <a:pt x="651" y="71"/>
                  </a:lnTo>
                  <a:lnTo>
                    <a:pt x="679" y="91"/>
                  </a:lnTo>
                  <a:lnTo>
                    <a:pt x="702" y="114"/>
                  </a:lnTo>
                  <a:lnTo>
                    <a:pt x="721" y="137"/>
                  </a:lnTo>
                  <a:lnTo>
                    <a:pt x="735" y="162"/>
                  </a:lnTo>
                  <a:lnTo>
                    <a:pt x="743" y="188"/>
                  </a:lnTo>
                  <a:lnTo>
                    <a:pt x="745" y="213"/>
                  </a:lnTo>
                  <a:lnTo>
                    <a:pt x="743" y="239"/>
                  </a:lnTo>
                  <a:lnTo>
                    <a:pt x="735" y="265"/>
                  </a:lnTo>
                  <a:lnTo>
                    <a:pt x="721" y="289"/>
                  </a:lnTo>
                  <a:lnTo>
                    <a:pt x="702" y="311"/>
                  </a:lnTo>
                  <a:lnTo>
                    <a:pt x="679" y="334"/>
                  </a:lnTo>
                  <a:lnTo>
                    <a:pt x="651" y="354"/>
                  </a:lnTo>
                  <a:lnTo>
                    <a:pt x="620" y="373"/>
                  </a:lnTo>
                  <a:lnTo>
                    <a:pt x="584" y="388"/>
                  </a:lnTo>
                  <a:lnTo>
                    <a:pt x="546" y="401"/>
                  </a:lnTo>
                  <a:lnTo>
                    <a:pt x="505" y="412"/>
                  </a:lnTo>
                  <a:lnTo>
                    <a:pt x="462" y="419"/>
                  </a:lnTo>
                  <a:lnTo>
                    <a:pt x="418" y="425"/>
                  </a:lnTo>
                  <a:lnTo>
                    <a:pt x="373" y="427"/>
                  </a:lnTo>
                  <a:lnTo>
                    <a:pt x="328" y="425"/>
                  </a:lnTo>
                  <a:lnTo>
                    <a:pt x="284" y="419"/>
                  </a:lnTo>
                  <a:lnTo>
                    <a:pt x="241" y="412"/>
                  </a:lnTo>
                  <a:lnTo>
                    <a:pt x="200" y="401"/>
                  </a:lnTo>
                  <a:lnTo>
                    <a:pt x="162" y="388"/>
                  </a:lnTo>
                  <a:lnTo>
                    <a:pt x="126" y="373"/>
                  </a:lnTo>
                  <a:lnTo>
                    <a:pt x="94" y="354"/>
                  </a:lnTo>
                  <a:lnTo>
                    <a:pt x="67" y="334"/>
                  </a:lnTo>
                  <a:lnTo>
                    <a:pt x="44" y="311"/>
                  </a:lnTo>
                  <a:lnTo>
                    <a:pt x="25" y="289"/>
                  </a:lnTo>
                  <a:lnTo>
                    <a:pt x="11" y="265"/>
                  </a:lnTo>
                  <a:lnTo>
                    <a:pt x="3" y="239"/>
                  </a:lnTo>
                  <a:lnTo>
                    <a:pt x="0" y="213"/>
                  </a:lnTo>
                  <a:close/>
                </a:path>
              </a:pathLst>
            </a:custGeom>
            <a:solidFill>
              <a:srgbClr val="FFFFFF"/>
            </a:solidFill>
            <a:ln w="14288">
              <a:solidFill>
                <a:srgbClr val="000000"/>
              </a:solidFill>
              <a:prstDash val="solid"/>
              <a:round/>
            </a:ln>
          </p:spPr>
          <p:txBody>
            <a:bodyPr/>
            <a:lstStyle/>
            <a:p>
              <a:endParaRPr lang="zh-CN" altLang="en-US"/>
            </a:p>
          </p:txBody>
        </p:sp>
        <p:sp>
          <p:nvSpPr>
            <p:cNvPr id="49171" name="Rectangle 18"/>
            <p:cNvSpPr>
              <a:spLocks noChangeArrowheads="1"/>
            </p:cNvSpPr>
            <p:nvPr/>
          </p:nvSpPr>
          <p:spPr bwMode="auto">
            <a:xfrm>
              <a:off x="1851" y="2549"/>
              <a:ext cx="36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 阻塞</a:t>
              </a:r>
              <a:endParaRPr kumimoji="1" lang="zh-CN" altLang="en-US" sz="2000">
                <a:solidFill>
                  <a:schemeClr val="tx1"/>
                </a:solidFill>
                <a:ea typeface="黑体" panose="02010609060101010101" charset="-122"/>
              </a:endParaRPr>
            </a:p>
          </p:txBody>
        </p:sp>
        <p:sp>
          <p:nvSpPr>
            <p:cNvPr id="49172" name="Freeform 19"/>
            <p:cNvSpPr/>
            <p:nvPr/>
          </p:nvSpPr>
          <p:spPr bwMode="auto">
            <a:xfrm>
              <a:off x="3316" y="1242"/>
              <a:ext cx="54" cy="52"/>
            </a:xfrm>
            <a:custGeom>
              <a:avLst/>
              <a:gdLst>
                <a:gd name="T0" fmla="*/ 2 w 54"/>
                <a:gd name="T1" fmla="*/ 0 h 52"/>
                <a:gd name="T2" fmla="*/ 0 w 54"/>
                <a:gd name="T3" fmla="*/ 52 h 52"/>
                <a:gd name="T4" fmla="*/ 54 w 54"/>
                <a:gd name="T5" fmla="*/ 27 h 52"/>
                <a:gd name="T6" fmla="*/ 2 w 54"/>
                <a:gd name="T7" fmla="*/ 0 h 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 h="52">
                  <a:moveTo>
                    <a:pt x="2" y="0"/>
                  </a:moveTo>
                  <a:lnTo>
                    <a:pt x="0" y="52"/>
                  </a:lnTo>
                  <a:lnTo>
                    <a:pt x="54" y="27"/>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173" name="Freeform 20"/>
            <p:cNvSpPr/>
            <p:nvPr/>
          </p:nvSpPr>
          <p:spPr bwMode="auto">
            <a:xfrm>
              <a:off x="3316" y="1242"/>
              <a:ext cx="54" cy="52"/>
            </a:xfrm>
            <a:custGeom>
              <a:avLst/>
              <a:gdLst>
                <a:gd name="T0" fmla="*/ 2 w 54"/>
                <a:gd name="T1" fmla="*/ 0 h 52"/>
                <a:gd name="T2" fmla="*/ 0 w 54"/>
                <a:gd name="T3" fmla="*/ 52 h 52"/>
                <a:gd name="T4" fmla="*/ 54 w 54"/>
                <a:gd name="T5" fmla="*/ 27 h 52"/>
                <a:gd name="T6" fmla="*/ 2 w 54"/>
                <a:gd name="T7" fmla="*/ 0 h 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 h="52">
                  <a:moveTo>
                    <a:pt x="2" y="0"/>
                  </a:moveTo>
                  <a:lnTo>
                    <a:pt x="0" y="52"/>
                  </a:lnTo>
                  <a:lnTo>
                    <a:pt x="54" y="27"/>
                  </a:lnTo>
                  <a:lnTo>
                    <a:pt x="2" y="0"/>
                  </a:lnTo>
                </a:path>
              </a:pathLst>
            </a:custGeom>
            <a:noFill/>
            <a:ln w="14288">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174" name="Line 21"/>
            <p:cNvSpPr>
              <a:spLocks noChangeShapeType="1"/>
            </p:cNvSpPr>
            <p:nvPr/>
          </p:nvSpPr>
          <p:spPr bwMode="auto">
            <a:xfrm>
              <a:off x="2373" y="1259"/>
              <a:ext cx="943" cy="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175" name="Freeform 22"/>
            <p:cNvSpPr/>
            <p:nvPr/>
          </p:nvSpPr>
          <p:spPr bwMode="auto">
            <a:xfrm>
              <a:off x="2574" y="1165"/>
              <a:ext cx="593" cy="192"/>
            </a:xfrm>
            <a:custGeom>
              <a:avLst/>
              <a:gdLst>
                <a:gd name="T0" fmla="*/ 0 w 593"/>
                <a:gd name="T1" fmla="*/ 185 h 192"/>
                <a:gd name="T2" fmla="*/ 592 w 593"/>
                <a:gd name="T3" fmla="*/ 192 h 192"/>
                <a:gd name="T4" fmla="*/ 593 w 593"/>
                <a:gd name="T5" fmla="*/ 7 h 192"/>
                <a:gd name="T6" fmla="*/ 3 w 593"/>
                <a:gd name="T7" fmla="*/ 0 h 192"/>
                <a:gd name="T8" fmla="*/ 0 w 593"/>
                <a:gd name="T9" fmla="*/ 185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93" h="192">
                  <a:moveTo>
                    <a:pt x="0" y="185"/>
                  </a:moveTo>
                  <a:lnTo>
                    <a:pt x="592" y="192"/>
                  </a:lnTo>
                  <a:lnTo>
                    <a:pt x="593" y="7"/>
                  </a:lnTo>
                  <a:lnTo>
                    <a:pt x="3" y="0"/>
                  </a:lnTo>
                  <a:lnTo>
                    <a:pt x="0" y="18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176" name="Rectangle 23"/>
            <p:cNvSpPr>
              <a:spLocks noChangeArrowheads="1"/>
            </p:cNvSpPr>
            <p:nvPr/>
          </p:nvSpPr>
          <p:spPr bwMode="auto">
            <a:xfrm>
              <a:off x="2587" y="1181"/>
              <a:ext cx="43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  分派</a:t>
              </a:r>
              <a:endParaRPr kumimoji="1" lang="zh-CN" altLang="en-US" sz="2000">
                <a:solidFill>
                  <a:schemeClr val="tx1"/>
                </a:solidFill>
                <a:ea typeface="黑体" panose="02010609060101010101" charset="-122"/>
              </a:endParaRPr>
            </a:p>
          </p:txBody>
        </p:sp>
        <p:sp>
          <p:nvSpPr>
            <p:cNvPr id="49177" name="Freeform 24"/>
            <p:cNvSpPr/>
            <p:nvPr/>
          </p:nvSpPr>
          <p:spPr bwMode="auto">
            <a:xfrm>
              <a:off x="2356" y="1530"/>
              <a:ext cx="54" cy="54"/>
            </a:xfrm>
            <a:custGeom>
              <a:avLst/>
              <a:gdLst>
                <a:gd name="T0" fmla="*/ 54 w 54"/>
                <a:gd name="T1" fmla="*/ 0 h 54"/>
                <a:gd name="T2" fmla="*/ 54 w 54"/>
                <a:gd name="T3" fmla="*/ 54 h 54"/>
                <a:gd name="T4" fmla="*/ 0 w 54"/>
                <a:gd name="T5" fmla="*/ 27 h 54"/>
                <a:gd name="T6" fmla="*/ 54 w 54"/>
                <a:gd name="T7" fmla="*/ 0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 h="54">
                  <a:moveTo>
                    <a:pt x="54" y="0"/>
                  </a:moveTo>
                  <a:lnTo>
                    <a:pt x="54" y="54"/>
                  </a:lnTo>
                  <a:lnTo>
                    <a:pt x="0" y="27"/>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178" name="Freeform 25"/>
            <p:cNvSpPr/>
            <p:nvPr/>
          </p:nvSpPr>
          <p:spPr bwMode="auto">
            <a:xfrm>
              <a:off x="2356" y="1530"/>
              <a:ext cx="54" cy="54"/>
            </a:xfrm>
            <a:custGeom>
              <a:avLst/>
              <a:gdLst>
                <a:gd name="T0" fmla="*/ 54 w 54"/>
                <a:gd name="T1" fmla="*/ 0 h 54"/>
                <a:gd name="T2" fmla="*/ 54 w 54"/>
                <a:gd name="T3" fmla="*/ 54 h 54"/>
                <a:gd name="T4" fmla="*/ 0 w 54"/>
                <a:gd name="T5" fmla="*/ 27 h 54"/>
                <a:gd name="T6" fmla="*/ 54 w 54"/>
                <a:gd name="T7" fmla="*/ 0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 h="54">
                  <a:moveTo>
                    <a:pt x="54" y="0"/>
                  </a:moveTo>
                  <a:lnTo>
                    <a:pt x="54" y="54"/>
                  </a:lnTo>
                  <a:lnTo>
                    <a:pt x="0" y="27"/>
                  </a:lnTo>
                  <a:lnTo>
                    <a:pt x="54" y="0"/>
                  </a:lnTo>
                </a:path>
              </a:pathLst>
            </a:custGeom>
            <a:noFill/>
            <a:ln w="14288">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179" name="Line 26"/>
            <p:cNvSpPr>
              <a:spLocks noChangeShapeType="1"/>
            </p:cNvSpPr>
            <p:nvPr/>
          </p:nvSpPr>
          <p:spPr bwMode="auto">
            <a:xfrm flipH="1" flipV="1">
              <a:off x="2410" y="1557"/>
              <a:ext cx="1011" cy="10"/>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180" name="Freeform 27"/>
            <p:cNvSpPr/>
            <p:nvPr/>
          </p:nvSpPr>
          <p:spPr bwMode="auto">
            <a:xfrm>
              <a:off x="2628" y="1465"/>
              <a:ext cx="522" cy="189"/>
            </a:xfrm>
            <a:custGeom>
              <a:avLst/>
              <a:gdLst>
                <a:gd name="T0" fmla="*/ 0 w 522"/>
                <a:gd name="T1" fmla="*/ 184 h 189"/>
                <a:gd name="T2" fmla="*/ 519 w 522"/>
                <a:gd name="T3" fmla="*/ 189 h 189"/>
                <a:gd name="T4" fmla="*/ 522 w 522"/>
                <a:gd name="T5" fmla="*/ 4 h 189"/>
                <a:gd name="T6" fmla="*/ 2 w 522"/>
                <a:gd name="T7" fmla="*/ 0 h 189"/>
                <a:gd name="T8" fmla="*/ 0 w 522"/>
                <a:gd name="T9" fmla="*/ 184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2" h="189">
                  <a:moveTo>
                    <a:pt x="0" y="184"/>
                  </a:moveTo>
                  <a:lnTo>
                    <a:pt x="519" y="189"/>
                  </a:lnTo>
                  <a:lnTo>
                    <a:pt x="522" y="4"/>
                  </a:lnTo>
                  <a:lnTo>
                    <a:pt x="2" y="0"/>
                  </a:lnTo>
                  <a:lnTo>
                    <a:pt x="0" y="18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181" name="Rectangle 28"/>
            <p:cNvSpPr>
              <a:spLocks noChangeArrowheads="1"/>
            </p:cNvSpPr>
            <p:nvPr/>
          </p:nvSpPr>
          <p:spPr bwMode="auto">
            <a:xfrm>
              <a:off x="2640" y="1479"/>
              <a:ext cx="36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 超时</a:t>
              </a:r>
              <a:endParaRPr kumimoji="1" lang="zh-CN" altLang="en-US" sz="2000">
                <a:solidFill>
                  <a:schemeClr val="tx1"/>
                </a:solidFill>
                <a:ea typeface="黑体" panose="02010609060101010101" charset="-122"/>
              </a:endParaRPr>
            </a:p>
          </p:txBody>
        </p:sp>
        <p:sp>
          <p:nvSpPr>
            <p:cNvPr id="49182" name="Freeform 29"/>
            <p:cNvSpPr/>
            <p:nvPr/>
          </p:nvSpPr>
          <p:spPr bwMode="auto">
            <a:xfrm>
              <a:off x="2471" y="2573"/>
              <a:ext cx="58" cy="55"/>
            </a:xfrm>
            <a:custGeom>
              <a:avLst/>
              <a:gdLst>
                <a:gd name="T0" fmla="*/ 24 w 58"/>
                <a:gd name="T1" fmla="*/ 0 h 55"/>
                <a:gd name="T2" fmla="*/ 58 w 58"/>
                <a:gd name="T3" fmla="*/ 41 h 55"/>
                <a:gd name="T4" fmla="*/ 0 w 58"/>
                <a:gd name="T5" fmla="*/ 55 h 55"/>
                <a:gd name="T6" fmla="*/ 24 w 58"/>
                <a:gd name="T7" fmla="*/ 0 h 5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 h="55">
                  <a:moveTo>
                    <a:pt x="24" y="0"/>
                  </a:moveTo>
                  <a:lnTo>
                    <a:pt x="58" y="41"/>
                  </a:lnTo>
                  <a:lnTo>
                    <a:pt x="0" y="55"/>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183" name="Freeform 30"/>
            <p:cNvSpPr/>
            <p:nvPr/>
          </p:nvSpPr>
          <p:spPr bwMode="auto">
            <a:xfrm>
              <a:off x="2471" y="2573"/>
              <a:ext cx="58" cy="55"/>
            </a:xfrm>
            <a:custGeom>
              <a:avLst/>
              <a:gdLst>
                <a:gd name="T0" fmla="*/ 24 w 58"/>
                <a:gd name="T1" fmla="*/ 0 h 55"/>
                <a:gd name="T2" fmla="*/ 58 w 58"/>
                <a:gd name="T3" fmla="*/ 41 h 55"/>
                <a:gd name="T4" fmla="*/ 0 w 58"/>
                <a:gd name="T5" fmla="*/ 55 h 55"/>
                <a:gd name="T6" fmla="*/ 24 w 58"/>
                <a:gd name="T7" fmla="*/ 0 h 5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 h="55">
                  <a:moveTo>
                    <a:pt x="24" y="0"/>
                  </a:moveTo>
                  <a:lnTo>
                    <a:pt x="58" y="41"/>
                  </a:lnTo>
                  <a:lnTo>
                    <a:pt x="0" y="55"/>
                  </a:lnTo>
                  <a:lnTo>
                    <a:pt x="24" y="0"/>
                  </a:lnTo>
                </a:path>
              </a:pathLst>
            </a:custGeom>
            <a:noFill/>
            <a:ln w="14288">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184" name="Line 31"/>
            <p:cNvSpPr>
              <a:spLocks noChangeShapeType="1"/>
            </p:cNvSpPr>
            <p:nvPr/>
          </p:nvSpPr>
          <p:spPr bwMode="auto">
            <a:xfrm flipH="1">
              <a:off x="2512" y="1615"/>
              <a:ext cx="1148" cy="97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185" name="Freeform 32"/>
            <p:cNvSpPr/>
            <p:nvPr/>
          </p:nvSpPr>
          <p:spPr bwMode="auto">
            <a:xfrm>
              <a:off x="2804" y="1862"/>
              <a:ext cx="519" cy="516"/>
            </a:xfrm>
            <a:custGeom>
              <a:avLst/>
              <a:gdLst>
                <a:gd name="T0" fmla="*/ 230 w 519"/>
                <a:gd name="T1" fmla="*/ 516 h 516"/>
                <a:gd name="T2" fmla="*/ 519 w 519"/>
                <a:gd name="T3" fmla="*/ 270 h 516"/>
                <a:gd name="T4" fmla="*/ 290 w 519"/>
                <a:gd name="T5" fmla="*/ 0 h 516"/>
                <a:gd name="T6" fmla="*/ 0 w 519"/>
                <a:gd name="T7" fmla="*/ 245 h 516"/>
                <a:gd name="T8" fmla="*/ 230 w 519"/>
                <a:gd name="T9" fmla="*/ 516 h 5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9" h="516">
                  <a:moveTo>
                    <a:pt x="230" y="516"/>
                  </a:moveTo>
                  <a:lnTo>
                    <a:pt x="519" y="270"/>
                  </a:lnTo>
                  <a:lnTo>
                    <a:pt x="290" y="0"/>
                  </a:lnTo>
                  <a:lnTo>
                    <a:pt x="0" y="245"/>
                  </a:lnTo>
                  <a:lnTo>
                    <a:pt x="230" y="51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186" name="Rectangle 33"/>
            <p:cNvSpPr>
              <a:spLocks noChangeArrowheads="1"/>
            </p:cNvSpPr>
            <p:nvPr/>
          </p:nvSpPr>
          <p:spPr bwMode="auto">
            <a:xfrm rot="-2460000">
              <a:off x="2842" y="1996"/>
              <a:ext cx="28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事件</a:t>
              </a:r>
              <a:endParaRPr kumimoji="1" lang="zh-CN" altLang="en-US" sz="2000">
                <a:solidFill>
                  <a:schemeClr val="tx1"/>
                </a:solidFill>
                <a:ea typeface="黑体" panose="02010609060101010101" charset="-122"/>
              </a:endParaRPr>
            </a:p>
          </p:txBody>
        </p:sp>
        <p:sp>
          <p:nvSpPr>
            <p:cNvPr id="49187" name="Rectangle 34"/>
            <p:cNvSpPr>
              <a:spLocks noChangeArrowheads="1"/>
            </p:cNvSpPr>
            <p:nvPr/>
          </p:nvSpPr>
          <p:spPr bwMode="auto">
            <a:xfrm rot="-2460000">
              <a:off x="2981" y="2104"/>
              <a:ext cx="28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等待</a:t>
              </a:r>
              <a:endParaRPr kumimoji="1" lang="zh-CN" altLang="en-US" sz="2000">
                <a:solidFill>
                  <a:schemeClr val="tx1"/>
                </a:solidFill>
                <a:ea typeface="黑体" panose="02010609060101010101" charset="-122"/>
              </a:endParaRPr>
            </a:p>
          </p:txBody>
        </p:sp>
        <p:sp>
          <p:nvSpPr>
            <p:cNvPr id="49188" name="Freeform 35"/>
            <p:cNvSpPr/>
            <p:nvPr/>
          </p:nvSpPr>
          <p:spPr bwMode="auto">
            <a:xfrm>
              <a:off x="2072" y="1615"/>
              <a:ext cx="54" cy="54"/>
            </a:xfrm>
            <a:custGeom>
              <a:avLst/>
              <a:gdLst>
                <a:gd name="T0" fmla="*/ 54 w 54"/>
                <a:gd name="T1" fmla="*/ 54 h 54"/>
                <a:gd name="T2" fmla="*/ 0 w 54"/>
                <a:gd name="T3" fmla="*/ 54 h 54"/>
                <a:gd name="T4" fmla="*/ 27 w 54"/>
                <a:gd name="T5" fmla="*/ 0 h 54"/>
                <a:gd name="T6" fmla="*/ 54 w 54"/>
                <a:gd name="T7" fmla="*/ 54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 h="54">
                  <a:moveTo>
                    <a:pt x="54" y="54"/>
                  </a:moveTo>
                  <a:lnTo>
                    <a:pt x="0" y="54"/>
                  </a:lnTo>
                  <a:lnTo>
                    <a:pt x="27" y="0"/>
                  </a:lnTo>
                  <a:lnTo>
                    <a:pt x="54" y="5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189" name="Freeform 36"/>
            <p:cNvSpPr/>
            <p:nvPr/>
          </p:nvSpPr>
          <p:spPr bwMode="auto">
            <a:xfrm>
              <a:off x="2072" y="1615"/>
              <a:ext cx="54" cy="54"/>
            </a:xfrm>
            <a:custGeom>
              <a:avLst/>
              <a:gdLst>
                <a:gd name="T0" fmla="*/ 54 w 54"/>
                <a:gd name="T1" fmla="*/ 54 h 54"/>
                <a:gd name="T2" fmla="*/ 0 w 54"/>
                <a:gd name="T3" fmla="*/ 54 h 54"/>
                <a:gd name="T4" fmla="*/ 27 w 54"/>
                <a:gd name="T5" fmla="*/ 0 h 54"/>
                <a:gd name="T6" fmla="*/ 54 w 54"/>
                <a:gd name="T7" fmla="*/ 54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 h="54">
                  <a:moveTo>
                    <a:pt x="54" y="54"/>
                  </a:moveTo>
                  <a:lnTo>
                    <a:pt x="0" y="54"/>
                  </a:lnTo>
                  <a:lnTo>
                    <a:pt x="27" y="0"/>
                  </a:lnTo>
                  <a:lnTo>
                    <a:pt x="54" y="54"/>
                  </a:lnTo>
                </a:path>
              </a:pathLst>
            </a:custGeom>
            <a:noFill/>
            <a:ln w="14288">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190" name="Line 37"/>
            <p:cNvSpPr>
              <a:spLocks noChangeShapeType="1"/>
            </p:cNvSpPr>
            <p:nvPr/>
          </p:nvSpPr>
          <p:spPr bwMode="auto">
            <a:xfrm flipV="1">
              <a:off x="2099" y="1669"/>
              <a:ext cx="1" cy="74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191" name="Rectangle 38"/>
            <p:cNvSpPr>
              <a:spLocks noChangeArrowheads="1"/>
            </p:cNvSpPr>
            <p:nvPr/>
          </p:nvSpPr>
          <p:spPr bwMode="auto">
            <a:xfrm>
              <a:off x="1919" y="1790"/>
              <a:ext cx="354" cy="4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eaLnBrk="1" hangingPunct="1">
                <a:spcBef>
                  <a:spcPct val="0"/>
                </a:spcBef>
                <a:buClrTx/>
                <a:buFont typeface="Wingdings" panose="05000000000000000000" pitchFamily="2" charset="2"/>
                <a:buNone/>
              </a:pPr>
              <a:endParaRPr lang="zh-CN" altLang="en-US" sz="2000">
                <a:solidFill>
                  <a:schemeClr val="tx1"/>
                </a:solidFill>
              </a:endParaRPr>
            </a:p>
          </p:txBody>
        </p:sp>
        <p:sp>
          <p:nvSpPr>
            <p:cNvPr id="49192" name="Rectangle 39"/>
            <p:cNvSpPr>
              <a:spLocks noChangeArrowheads="1"/>
            </p:cNvSpPr>
            <p:nvPr/>
          </p:nvSpPr>
          <p:spPr bwMode="auto">
            <a:xfrm rot="-5400000">
              <a:off x="1877" y="1959"/>
              <a:ext cx="28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事件</a:t>
              </a:r>
              <a:endParaRPr kumimoji="1" lang="zh-CN" altLang="en-US" sz="2000">
                <a:solidFill>
                  <a:schemeClr val="tx1"/>
                </a:solidFill>
                <a:ea typeface="黑体" panose="02010609060101010101" charset="-122"/>
              </a:endParaRPr>
            </a:p>
          </p:txBody>
        </p:sp>
        <p:sp>
          <p:nvSpPr>
            <p:cNvPr id="49193" name="Rectangle 40"/>
            <p:cNvSpPr>
              <a:spLocks noChangeArrowheads="1"/>
            </p:cNvSpPr>
            <p:nvPr/>
          </p:nvSpPr>
          <p:spPr bwMode="auto">
            <a:xfrm rot="-5400000">
              <a:off x="2047" y="1995"/>
              <a:ext cx="28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发生</a:t>
              </a:r>
              <a:endParaRPr kumimoji="1" lang="zh-CN" altLang="en-US" sz="2000">
                <a:solidFill>
                  <a:schemeClr val="tx1"/>
                </a:solidFill>
                <a:ea typeface="黑体" panose="02010609060101010101" charset="-122"/>
              </a:endParaRPr>
            </a:p>
          </p:txBody>
        </p:sp>
        <p:sp>
          <p:nvSpPr>
            <p:cNvPr id="49194" name="Freeform 41"/>
            <p:cNvSpPr/>
            <p:nvPr/>
          </p:nvSpPr>
          <p:spPr bwMode="auto">
            <a:xfrm>
              <a:off x="4795" y="1375"/>
              <a:ext cx="53" cy="54"/>
            </a:xfrm>
            <a:custGeom>
              <a:avLst/>
              <a:gdLst>
                <a:gd name="T0" fmla="*/ 0 w 53"/>
                <a:gd name="T1" fmla="*/ 0 h 54"/>
                <a:gd name="T2" fmla="*/ 0 w 53"/>
                <a:gd name="T3" fmla="*/ 54 h 54"/>
                <a:gd name="T4" fmla="*/ 53 w 53"/>
                <a:gd name="T5" fmla="*/ 27 h 54"/>
                <a:gd name="T6" fmla="*/ 0 w 53"/>
                <a:gd name="T7" fmla="*/ 0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 h="54">
                  <a:moveTo>
                    <a:pt x="0" y="0"/>
                  </a:moveTo>
                  <a:lnTo>
                    <a:pt x="0" y="54"/>
                  </a:lnTo>
                  <a:lnTo>
                    <a:pt x="53" y="2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195" name="Freeform 42"/>
            <p:cNvSpPr/>
            <p:nvPr/>
          </p:nvSpPr>
          <p:spPr bwMode="auto">
            <a:xfrm>
              <a:off x="4795" y="1375"/>
              <a:ext cx="53" cy="54"/>
            </a:xfrm>
            <a:custGeom>
              <a:avLst/>
              <a:gdLst>
                <a:gd name="T0" fmla="*/ 0 w 53"/>
                <a:gd name="T1" fmla="*/ 0 h 54"/>
                <a:gd name="T2" fmla="*/ 0 w 53"/>
                <a:gd name="T3" fmla="*/ 54 h 54"/>
                <a:gd name="T4" fmla="*/ 53 w 53"/>
                <a:gd name="T5" fmla="*/ 27 h 54"/>
                <a:gd name="T6" fmla="*/ 0 w 53"/>
                <a:gd name="T7" fmla="*/ 0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 h="54">
                  <a:moveTo>
                    <a:pt x="0" y="0"/>
                  </a:moveTo>
                  <a:lnTo>
                    <a:pt x="0" y="54"/>
                  </a:lnTo>
                  <a:lnTo>
                    <a:pt x="53" y="27"/>
                  </a:lnTo>
                  <a:lnTo>
                    <a:pt x="0" y="0"/>
                  </a:lnTo>
                </a:path>
              </a:pathLst>
            </a:custGeom>
            <a:noFill/>
            <a:ln w="14288">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196" name="Line 43"/>
            <p:cNvSpPr>
              <a:spLocks noChangeShapeType="1"/>
            </p:cNvSpPr>
            <p:nvPr/>
          </p:nvSpPr>
          <p:spPr bwMode="auto">
            <a:xfrm>
              <a:off x="4033" y="1402"/>
              <a:ext cx="762"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197" name="Rectangle 44"/>
            <p:cNvSpPr>
              <a:spLocks noChangeArrowheads="1"/>
            </p:cNvSpPr>
            <p:nvPr/>
          </p:nvSpPr>
          <p:spPr bwMode="auto">
            <a:xfrm>
              <a:off x="4180" y="1307"/>
              <a:ext cx="520" cy="1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eaLnBrk="1" hangingPunct="1">
                <a:spcBef>
                  <a:spcPct val="0"/>
                </a:spcBef>
                <a:buClrTx/>
                <a:buFont typeface="Wingdings" panose="05000000000000000000" pitchFamily="2" charset="2"/>
                <a:buNone/>
              </a:pPr>
              <a:endParaRPr lang="zh-CN" altLang="en-US" sz="2000">
                <a:solidFill>
                  <a:schemeClr val="tx1"/>
                </a:solidFill>
              </a:endParaRPr>
            </a:p>
          </p:txBody>
        </p:sp>
        <p:sp>
          <p:nvSpPr>
            <p:cNvPr id="49198" name="Rectangle 45"/>
            <p:cNvSpPr>
              <a:spLocks noChangeArrowheads="1"/>
            </p:cNvSpPr>
            <p:nvPr/>
          </p:nvSpPr>
          <p:spPr bwMode="auto">
            <a:xfrm>
              <a:off x="4192" y="1323"/>
              <a:ext cx="36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 释放</a:t>
              </a:r>
              <a:endParaRPr kumimoji="1" lang="zh-CN" altLang="en-US" sz="2000">
                <a:solidFill>
                  <a:schemeClr val="tx1"/>
                </a:solidFill>
                <a:ea typeface="黑体" panose="02010609060101010101" charset="-122"/>
              </a:endParaRPr>
            </a:p>
          </p:txBody>
        </p:sp>
        <p:sp>
          <p:nvSpPr>
            <p:cNvPr id="49199" name="Freeform 46"/>
            <p:cNvSpPr/>
            <p:nvPr/>
          </p:nvSpPr>
          <p:spPr bwMode="auto">
            <a:xfrm>
              <a:off x="165" y="2415"/>
              <a:ext cx="745" cy="427"/>
            </a:xfrm>
            <a:custGeom>
              <a:avLst/>
              <a:gdLst>
                <a:gd name="T0" fmla="*/ 0 w 745"/>
                <a:gd name="T1" fmla="*/ 213 h 427"/>
                <a:gd name="T2" fmla="*/ 3 w 745"/>
                <a:gd name="T3" fmla="*/ 188 h 427"/>
                <a:gd name="T4" fmla="*/ 12 w 745"/>
                <a:gd name="T5" fmla="*/ 162 h 427"/>
                <a:gd name="T6" fmla="*/ 24 w 745"/>
                <a:gd name="T7" fmla="*/ 137 h 427"/>
                <a:gd name="T8" fmla="*/ 43 w 745"/>
                <a:gd name="T9" fmla="*/ 114 h 427"/>
                <a:gd name="T10" fmla="*/ 67 w 745"/>
                <a:gd name="T11" fmla="*/ 91 h 427"/>
                <a:gd name="T12" fmla="*/ 94 w 745"/>
                <a:gd name="T13" fmla="*/ 71 h 427"/>
                <a:gd name="T14" fmla="*/ 127 w 745"/>
                <a:gd name="T15" fmla="*/ 53 h 427"/>
                <a:gd name="T16" fmla="*/ 162 w 745"/>
                <a:gd name="T17" fmla="*/ 37 h 427"/>
                <a:gd name="T18" fmla="*/ 200 w 745"/>
                <a:gd name="T19" fmla="*/ 24 h 427"/>
                <a:gd name="T20" fmla="*/ 241 w 745"/>
                <a:gd name="T21" fmla="*/ 13 h 427"/>
                <a:gd name="T22" fmla="*/ 284 w 745"/>
                <a:gd name="T23" fmla="*/ 6 h 427"/>
                <a:gd name="T24" fmla="*/ 328 w 745"/>
                <a:gd name="T25" fmla="*/ 2 h 427"/>
                <a:gd name="T26" fmla="*/ 373 w 745"/>
                <a:gd name="T27" fmla="*/ 0 h 427"/>
                <a:gd name="T28" fmla="*/ 419 w 745"/>
                <a:gd name="T29" fmla="*/ 2 h 427"/>
                <a:gd name="T30" fmla="*/ 463 w 745"/>
                <a:gd name="T31" fmla="*/ 6 h 427"/>
                <a:gd name="T32" fmla="*/ 505 w 745"/>
                <a:gd name="T33" fmla="*/ 13 h 427"/>
                <a:gd name="T34" fmla="*/ 546 w 745"/>
                <a:gd name="T35" fmla="*/ 24 h 427"/>
                <a:gd name="T36" fmla="*/ 585 w 745"/>
                <a:gd name="T37" fmla="*/ 37 h 427"/>
                <a:gd name="T38" fmla="*/ 620 w 745"/>
                <a:gd name="T39" fmla="*/ 53 h 427"/>
                <a:gd name="T40" fmla="*/ 651 w 745"/>
                <a:gd name="T41" fmla="*/ 71 h 427"/>
                <a:gd name="T42" fmla="*/ 680 w 745"/>
                <a:gd name="T43" fmla="*/ 91 h 427"/>
                <a:gd name="T44" fmla="*/ 703 w 745"/>
                <a:gd name="T45" fmla="*/ 114 h 427"/>
                <a:gd name="T46" fmla="*/ 721 w 745"/>
                <a:gd name="T47" fmla="*/ 137 h 427"/>
                <a:gd name="T48" fmla="*/ 735 w 745"/>
                <a:gd name="T49" fmla="*/ 162 h 427"/>
                <a:gd name="T50" fmla="*/ 742 w 745"/>
                <a:gd name="T51" fmla="*/ 188 h 427"/>
                <a:gd name="T52" fmla="*/ 745 w 745"/>
                <a:gd name="T53" fmla="*/ 213 h 427"/>
                <a:gd name="T54" fmla="*/ 742 w 745"/>
                <a:gd name="T55" fmla="*/ 239 h 427"/>
                <a:gd name="T56" fmla="*/ 735 w 745"/>
                <a:gd name="T57" fmla="*/ 265 h 427"/>
                <a:gd name="T58" fmla="*/ 721 w 745"/>
                <a:gd name="T59" fmla="*/ 289 h 427"/>
                <a:gd name="T60" fmla="*/ 703 w 745"/>
                <a:gd name="T61" fmla="*/ 311 h 427"/>
                <a:gd name="T62" fmla="*/ 680 w 745"/>
                <a:gd name="T63" fmla="*/ 334 h 427"/>
                <a:gd name="T64" fmla="*/ 651 w 745"/>
                <a:gd name="T65" fmla="*/ 354 h 427"/>
                <a:gd name="T66" fmla="*/ 620 w 745"/>
                <a:gd name="T67" fmla="*/ 373 h 427"/>
                <a:gd name="T68" fmla="*/ 585 w 745"/>
                <a:gd name="T69" fmla="*/ 388 h 427"/>
                <a:gd name="T70" fmla="*/ 546 w 745"/>
                <a:gd name="T71" fmla="*/ 401 h 427"/>
                <a:gd name="T72" fmla="*/ 505 w 745"/>
                <a:gd name="T73" fmla="*/ 412 h 427"/>
                <a:gd name="T74" fmla="*/ 463 w 745"/>
                <a:gd name="T75" fmla="*/ 419 h 427"/>
                <a:gd name="T76" fmla="*/ 419 w 745"/>
                <a:gd name="T77" fmla="*/ 425 h 427"/>
                <a:gd name="T78" fmla="*/ 373 w 745"/>
                <a:gd name="T79" fmla="*/ 427 h 427"/>
                <a:gd name="T80" fmla="*/ 328 w 745"/>
                <a:gd name="T81" fmla="*/ 425 h 427"/>
                <a:gd name="T82" fmla="*/ 284 w 745"/>
                <a:gd name="T83" fmla="*/ 419 h 427"/>
                <a:gd name="T84" fmla="*/ 241 w 745"/>
                <a:gd name="T85" fmla="*/ 412 h 427"/>
                <a:gd name="T86" fmla="*/ 200 w 745"/>
                <a:gd name="T87" fmla="*/ 401 h 427"/>
                <a:gd name="T88" fmla="*/ 162 w 745"/>
                <a:gd name="T89" fmla="*/ 388 h 427"/>
                <a:gd name="T90" fmla="*/ 127 w 745"/>
                <a:gd name="T91" fmla="*/ 373 h 427"/>
                <a:gd name="T92" fmla="*/ 94 w 745"/>
                <a:gd name="T93" fmla="*/ 354 h 427"/>
                <a:gd name="T94" fmla="*/ 67 w 745"/>
                <a:gd name="T95" fmla="*/ 334 h 427"/>
                <a:gd name="T96" fmla="*/ 43 w 745"/>
                <a:gd name="T97" fmla="*/ 311 h 427"/>
                <a:gd name="T98" fmla="*/ 24 w 745"/>
                <a:gd name="T99" fmla="*/ 289 h 427"/>
                <a:gd name="T100" fmla="*/ 12 w 745"/>
                <a:gd name="T101" fmla="*/ 265 h 427"/>
                <a:gd name="T102" fmla="*/ 3 w 745"/>
                <a:gd name="T103" fmla="*/ 239 h 427"/>
                <a:gd name="T104" fmla="*/ 0 w 745"/>
                <a:gd name="T105" fmla="*/ 213 h 42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745" h="427">
                  <a:moveTo>
                    <a:pt x="0" y="213"/>
                  </a:moveTo>
                  <a:lnTo>
                    <a:pt x="3" y="188"/>
                  </a:lnTo>
                  <a:lnTo>
                    <a:pt x="12" y="162"/>
                  </a:lnTo>
                  <a:lnTo>
                    <a:pt x="24" y="137"/>
                  </a:lnTo>
                  <a:lnTo>
                    <a:pt x="43" y="114"/>
                  </a:lnTo>
                  <a:lnTo>
                    <a:pt x="67" y="91"/>
                  </a:lnTo>
                  <a:lnTo>
                    <a:pt x="94" y="71"/>
                  </a:lnTo>
                  <a:lnTo>
                    <a:pt x="127" y="53"/>
                  </a:lnTo>
                  <a:lnTo>
                    <a:pt x="162" y="37"/>
                  </a:lnTo>
                  <a:lnTo>
                    <a:pt x="200" y="24"/>
                  </a:lnTo>
                  <a:lnTo>
                    <a:pt x="241" y="13"/>
                  </a:lnTo>
                  <a:lnTo>
                    <a:pt x="284" y="6"/>
                  </a:lnTo>
                  <a:lnTo>
                    <a:pt x="328" y="2"/>
                  </a:lnTo>
                  <a:lnTo>
                    <a:pt x="373" y="0"/>
                  </a:lnTo>
                  <a:lnTo>
                    <a:pt x="419" y="2"/>
                  </a:lnTo>
                  <a:lnTo>
                    <a:pt x="463" y="6"/>
                  </a:lnTo>
                  <a:lnTo>
                    <a:pt x="505" y="13"/>
                  </a:lnTo>
                  <a:lnTo>
                    <a:pt x="546" y="24"/>
                  </a:lnTo>
                  <a:lnTo>
                    <a:pt x="585" y="37"/>
                  </a:lnTo>
                  <a:lnTo>
                    <a:pt x="620" y="53"/>
                  </a:lnTo>
                  <a:lnTo>
                    <a:pt x="651" y="71"/>
                  </a:lnTo>
                  <a:lnTo>
                    <a:pt x="680" y="91"/>
                  </a:lnTo>
                  <a:lnTo>
                    <a:pt x="703" y="114"/>
                  </a:lnTo>
                  <a:lnTo>
                    <a:pt x="721" y="137"/>
                  </a:lnTo>
                  <a:lnTo>
                    <a:pt x="735" y="162"/>
                  </a:lnTo>
                  <a:lnTo>
                    <a:pt x="742" y="188"/>
                  </a:lnTo>
                  <a:lnTo>
                    <a:pt x="745" y="213"/>
                  </a:lnTo>
                  <a:lnTo>
                    <a:pt x="742" y="239"/>
                  </a:lnTo>
                  <a:lnTo>
                    <a:pt x="735" y="265"/>
                  </a:lnTo>
                  <a:lnTo>
                    <a:pt x="721" y="289"/>
                  </a:lnTo>
                  <a:lnTo>
                    <a:pt x="703" y="311"/>
                  </a:lnTo>
                  <a:lnTo>
                    <a:pt x="680" y="334"/>
                  </a:lnTo>
                  <a:lnTo>
                    <a:pt x="651" y="354"/>
                  </a:lnTo>
                  <a:lnTo>
                    <a:pt x="620" y="373"/>
                  </a:lnTo>
                  <a:lnTo>
                    <a:pt x="585" y="388"/>
                  </a:lnTo>
                  <a:lnTo>
                    <a:pt x="546" y="401"/>
                  </a:lnTo>
                  <a:lnTo>
                    <a:pt x="505" y="412"/>
                  </a:lnTo>
                  <a:lnTo>
                    <a:pt x="463" y="419"/>
                  </a:lnTo>
                  <a:lnTo>
                    <a:pt x="419" y="425"/>
                  </a:lnTo>
                  <a:lnTo>
                    <a:pt x="373" y="427"/>
                  </a:lnTo>
                  <a:lnTo>
                    <a:pt x="328" y="425"/>
                  </a:lnTo>
                  <a:lnTo>
                    <a:pt x="284" y="419"/>
                  </a:lnTo>
                  <a:lnTo>
                    <a:pt x="241" y="412"/>
                  </a:lnTo>
                  <a:lnTo>
                    <a:pt x="200" y="401"/>
                  </a:lnTo>
                  <a:lnTo>
                    <a:pt x="162" y="388"/>
                  </a:lnTo>
                  <a:lnTo>
                    <a:pt x="127" y="373"/>
                  </a:lnTo>
                  <a:lnTo>
                    <a:pt x="94" y="354"/>
                  </a:lnTo>
                  <a:lnTo>
                    <a:pt x="67" y="334"/>
                  </a:lnTo>
                  <a:lnTo>
                    <a:pt x="43" y="311"/>
                  </a:lnTo>
                  <a:lnTo>
                    <a:pt x="24" y="289"/>
                  </a:lnTo>
                  <a:lnTo>
                    <a:pt x="12" y="265"/>
                  </a:lnTo>
                  <a:lnTo>
                    <a:pt x="3" y="239"/>
                  </a:lnTo>
                  <a:lnTo>
                    <a:pt x="0" y="213"/>
                  </a:lnTo>
                  <a:close/>
                </a:path>
              </a:pathLst>
            </a:custGeom>
            <a:solidFill>
              <a:srgbClr val="FFFFFF"/>
            </a:solidFill>
            <a:ln w="14288">
              <a:solidFill>
                <a:srgbClr val="000000"/>
              </a:solidFill>
              <a:prstDash val="solid"/>
              <a:round/>
            </a:ln>
          </p:spPr>
          <p:txBody>
            <a:bodyPr/>
            <a:lstStyle/>
            <a:p>
              <a:endParaRPr lang="zh-CN" altLang="en-US"/>
            </a:p>
          </p:txBody>
        </p:sp>
        <p:sp>
          <p:nvSpPr>
            <p:cNvPr id="49200" name="Rectangle 47"/>
            <p:cNvSpPr>
              <a:spLocks noChangeArrowheads="1"/>
            </p:cNvSpPr>
            <p:nvPr/>
          </p:nvSpPr>
          <p:spPr bwMode="auto">
            <a:xfrm>
              <a:off x="336" y="2544"/>
              <a:ext cx="36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 挂起</a:t>
              </a:r>
              <a:endParaRPr kumimoji="1" lang="zh-CN" altLang="en-US" sz="2000">
                <a:solidFill>
                  <a:schemeClr val="tx1"/>
                </a:solidFill>
                <a:ea typeface="黑体" panose="02010609060101010101" charset="-122"/>
              </a:endParaRPr>
            </a:p>
          </p:txBody>
        </p:sp>
        <p:sp>
          <p:nvSpPr>
            <p:cNvPr id="49201" name="Freeform 48"/>
            <p:cNvSpPr/>
            <p:nvPr/>
          </p:nvSpPr>
          <p:spPr bwMode="auto">
            <a:xfrm>
              <a:off x="910" y="2601"/>
              <a:ext cx="54" cy="53"/>
            </a:xfrm>
            <a:custGeom>
              <a:avLst/>
              <a:gdLst>
                <a:gd name="T0" fmla="*/ 54 w 54"/>
                <a:gd name="T1" fmla="*/ 0 h 53"/>
                <a:gd name="T2" fmla="*/ 54 w 54"/>
                <a:gd name="T3" fmla="*/ 53 h 53"/>
                <a:gd name="T4" fmla="*/ 0 w 54"/>
                <a:gd name="T5" fmla="*/ 27 h 53"/>
                <a:gd name="T6" fmla="*/ 54 w 54"/>
                <a:gd name="T7" fmla="*/ 0 h 5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 h="53">
                  <a:moveTo>
                    <a:pt x="54" y="0"/>
                  </a:moveTo>
                  <a:lnTo>
                    <a:pt x="54" y="53"/>
                  </a:lnTo>
                  <a:lnTo>
                    <a:pt x="0" y="27"/>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02" name="Freeform 49"/>
            <p:cNvSpPr/>
            <p:nvPr/>
          </p:nvSpPr>
          <p:spPr bwMode="auto">
            <a:xfrm>
              <a:off x="910" y="2601"/>
              <a:ext cx="54" cy="53"/>
            </a:xfrm>
            <a:custGeom>
              <a:avLst/>
              <a:gdLst>
                <a:gd name="T0" fmla="*/ 54 w 54"/>
                <a:gd name="T1" fmla="*/ 0 h 53"/>
                <a:gd name="T2" fmla="*/ 54 w 54"/>
                <a:gd name="T3" fmla="*/ 53 h 53"/>
                <a:gd name="T4" fmla="*/ 0 w 54"/>
                <a:gd name="T5" fmla="*/ 27 h 53"/>
                <a:gd name="T6" fmla="*/ 54 w 54"/>
                <a:gd name="T7" fmla="*/ 0 h 5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 h="53">
                  <a:moveTo>
                    <a:pt x="54" y="0"/>
                  </a:moveTo>
                  <a:lnTo>
                    <a:pt x="54" y="53"/>
                  </a:lnTo>
                  <a:lnTo>
                    <a:pt x="0" y="27"/>
                  </a:lnTo>
                  <a:lnTo>
                    <a:pt x="54" y="0"/>
                  </a:lnTo>
                </a:path>
              </a:pathLst>
            </a:custGeom>
            <a:noFill/>
            <a:ln w="14288">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203" name="Line 50"/>
            <p:cNvSpPr>
              <a:spLocks noChangeShapeType="1"/>
            </p:cNvSpPr>
            <p:nvPr/>
          </p:nvSpPr>
          <p:spPr bwMode="auto">
            <a:xfrm>
              <a:off x="964" y="2628"/>
              <a:ext cx="762"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204" name="Rectangle 51"/>
            <p:cNvSpPr>
              <a:spLocks noChangeArrowheads="1"/>
            </p:cNvSpPr>
            <p:nvPr/>
          </p:nvSpPr>
          <p:spPr bwMode="auto">
            <a:xfrm>
              <a:off x="1058" y="2533"/>
              <a:ext cx="520" cy="1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eaLnBrk="1" hangingPunct="1">
                <a:spcBef>
                  <a:spcPct val="0"/>
                </a:spcBef>
                <a:buClrTx/>
                <a:buFont typeface="Wingdings" panose="05000000000000000000" pitchFamily="2" charset="2"/>
                <a:buNone/>
              </a:pPr>
              <a:endParaRPr lang="zh-CN" altLang="en-US" sz="2000">
                <a:solidFill>
                  <a:schemeClr val="tx1"/>
                </a:solidFill>
              </a:endParaRPr>
            </a:p>
          </p:txBody>
        </p:sp>
        <p:sp>
          <p:nvSpPr>
            <p:cNvPr id="49205" name="Rectangle 52"/>
            <p:cNvSpPr>
              <a:spLocks noChangeArrowheads="1"/>
            </p:cNvSpPr>
            <p:nvPr/>
          </p:nvSpPr>
          <p:spPr bwMode="auto">
            <a:xfrm>
              <a:off x="1070" y="2549"/>
              <a:ext cx="28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挂起</a:t>
              </a:r>
              <a:endParaRPr kumimoji="1" lang="zh-CN" altLang="en-US" sz="2000">
                <a:solidFill>
                  <a:schemeClr val="tx1"/>
                </a:solidFill>
                <a:ea typeface="黑体" panose="02010609060101010101" charset="-122"/>
              </a:endParaRPr>
            </a:p>
          </p:txBody>
        </p:sp>
        <p:sp>
          <p:nvSpPr>
            <p:cNvPr id="49206" name="Freeform 53"/>
            <p:cNvSpPr/>
            <p:nvPr/>
          </p:nvSpPr>
          <p:spPr bwMode="auto">
            <a:xfrm>
              <a:off x="1808" y="1568"/>
              <a:ext cx="58" cy="54"/>
            </a:xfrm>
            <a:custGeom>
              <a:avLst/>
              <a:gdLst>
                <a:gd name="T0" fmla="*/ 33 w 58"/>
                <a:gd name="T1" fmla="*/ 54 h 54"/>
                <a:gd name="T2" fmla="*/ 0 w 58"/>
                <a:gd name="T3" fmla="*/ 13 h 54"/>
                <a:gd name="T4" fmla="*/ 58 w 58"/>
                <a:gd name="T5" fmla="*/ 0 h 54"/>
                <a:gd name="T6" fmla="*/ 33 w 58"/>
                <a:gd name="T7" fmla="*/ 54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 h="54">
                  <a:moveTo>
                    <a:pt x="33" y="54"/>
                  </a:moveTo>
                  <a:lnTo>
                    <a:pt x="0" y="13"/>
                  </a:lnTo>
                  <a:lnTo>
                    <a:pt x="58" y="0"/>
                  </a:lnTo>
                  <a:lnTo>
                    <a:pt x="33" y="5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07" name="Freeform 54"/>
            <p:cNvSpPr/>
            <p:nvPr/>
          </p:nvSpPr>
          <p:spPr bwMode="auto">
            <a:xfrm>
              <a:off x="1808" y="1568"/>
              <a:ext cx="58" cy="54"/>
            </a:xfrm>
            <a:custGeom>
              <a:avLst/>
              <a:gdLst>
                <a:gd name="T0" fmla="*/ 33 w 58"/>
                <a:gd name="T1" fmla="*/ 54 h 54"/>
                <a:gd name="T2" fmla="*/ 0 w 58"/>
                <a:gd name="T3" fmla="*/ 13 h 54"/>
                <a:gd name="T4" fmla="*/ 58 w 58"/>
                <a:gd name="T5" fmla="*/ 0 h 54"/>
                <a:gd name="T6" fmla="*/ 33 w 58"/>
                <a:gd name="T7" fmla="*/ 54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 h="54">
                  <a:moveTo>
                    <a:pt x="33" y="54"/>
                  </a:moveTo>
                  <a:lnTo>
                    <a:pt x="0" y="13"/>
                  </a:lnTo>
                  <a:lnTo>
                    <a:pt x="58" y="0"/>
                  </a:lnTo>
                  <a:lnTo>
                    <a:pt x="33" y="54"/>
                  </a:lnTo>
                </a:path>
              </a:pathLst>
            </a:custGeom>
            <a:noFill/>
            <a:ln w="14288">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208" name="Line 55"/>
            <p:cNvSpPr>
              <a:spLocks noChangeShapeType="1"/>
            </p:cNvSpPr>
            <p:nvPr/>
          </p:nvSpPr>
          <p:spPr bwMode="auto">
            <a:xfrm flipV="1">
              <a:off x="746" y="1601"/>
              <a:ext cx="1079" cy="850"/>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209" name="Freeform 56"/>
            <p:cNvSpPr/>
            <p:nvPr/>
          </p:nvSpPr>
          <p:spPr bwMode="auto">
            <a:xfrm>
              <a:off x="1015" y="1753"/>
              <a:ext cx="579" cy="510"/>
            </a:xfrm>
            <a:custGeom>
              <a:avLst/>
              <a:gdLst>
                <a:gd name="T0" fmla="*/ 114 w 579"/>
                <a:gd name="T1" fmla="*/ 510 h 510"/>
                <a:gd name="T2" fmla="*/ 579 w 579"/>
                <a:gd name="T3" fmla="*/ 145 h 510"/>
                <a:gd name="T4" fmla="*/ 465 w 579"/>
                <a:gd name="T5" fmla="*/ 0 h 510"/>
                <a:gd name="T6" fmla="*/ 0 w 579"/>
                <a:gd name="T7" fmla="*/ 365 h 510"/>
                <a:gd name="T8" fmla="*/ 114 w 579"/>
                <a:gd name="T9" fmla="*/ 510 h 5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9" h="510">
                  <a:moveTo>
                    <a:pt x="114" y="510"/>
                  </a:moveTo>
                  <a:lnTo>
                    <a:pt x="579" y="145"/>
                  </a:lnTo>
                  <a:lnTo>
                    <a:pt x="465" y="0"/>
                  </a:lnTo>
                  <a:lnTo>
                    <a:pt x="0" y="365"/>
                  </a:lnTo>
                  <a:lnTo>
                    <a:pt x="114" y="51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210" name="Rectangle 57"/>
            <p:cNvSpPr>
              <a:spLocks noChangeArrowheads="1"/>
            </p:cNvSpPr>
            <p:nvPr/>
          </p:nvSpPr>
          <p:spPr bwMode="auto">
            <a:xfrm rot="-2340000">
              <a:off x="1054" y="2014"/>
              <a:ext cx="28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激活</a:t>
              </a:r>
              <a:endParaRPr kumimoji="1" lang="zh-CN" altLang="en-US" sz="2000">
                <a:solidFill>
                  <a:schemeClr val="tx1"/>
                </a:solidFill>
                <a:ea typeface="黑体" panose="02010609060101010101"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双挂起进程模型</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51203" name="Group 3"/>
          <p:cNvGrpSpPr/>
          <p:nvPr/>
        </p:nvGrpSpPr>
        <p:grpSpPr bwMode="auto">
          <a:xfrm>
            <a:off x="1879600" y="1700213"/>
            <a:ext cx="8540750" cy="4608512"/>
            <a:chOff x="213" y="263"/>
            <a:chExt cx="5380" cy="2903"/>
          </a:xfrm>
        </p:grpSpPr>
        <p:sp>
          <p:nvSpPr>
            <p:cNvPr id="51205" name="Freeform 4"/>
            <p:cNvSpPr/>
            <p:nvPr/>
          </p:nvSpPr>
          <p:spPr bwMode="auto">
            <a:xfrm>
              <a:off x="583" y="1470"/>
              <a:ext cx="56" cy="55"/>
            </a:xfrm>
            <a:custGeom>
              <a:avLst/>
              <a:gdLst>
                <a:gd name="T0" fmla="*/ 56 w 56"/>
                <a:gd name="T1" fmla="*/ 40 h 55"/>
                <a:gd name="T2" fmla="*/ 21 w 56"/>
                <a:gd name="T3" fmla="*/ 0 h 55"/>
                <a:gd name="T4" fmla="*/ 0 w 56"/>
                <a:gd name="T5" fmla="*/ 55 h 55"/>
                <a:gd name="T6" fmla="*/ 56 w 56"/>
                <a:gd name="T7" fmla="*/ 40 h 5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6" h="55">
                  <a:moveTo>
                    <a:pt x="56" y="40"/>
                  </a:moveTo>
                  <a:lnTo>
                    <a:pt x="21" y="0"/>
                  </a:lnTo>
                  <a:lnTo>
                    <a:pt x="0" y="55"/>
                  </a:lnTo>
                  <a:lnTo>
                    <a:pt x="56" y="4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1206" name="Freeform 5"/>
            <p:cNvSpPr/>
            <p:nvPr/>
          </p:nvSpPr>
          <p:spPr bwMode="auto">
            <a:xfrm>
              <a:off x="583" y="1470"/>
              <a:ext cx="56" cy="55"/>
            </a:xfrm>
            <a:custGeom>
              <a:avLst/>
              <a:gdLst>
                <a:gd name="T0" fmla="*/ 56 w 56"/>
                <a:gd name="T1" fmla="*/ 40 h 55"/>
                <a:gd name="T2" fmla="*/ 21 w 56"/>
                <a:gd name="T3" fmla="*/ 0 h 55"/>
                <a:gd name="T4" fmla="*/ 0 w 56"/>
                <a:gd name="T5" fmla="*/ 55 h 55"/>
                <a:gd name="T6" fmla="*/ 56 w 56"/>
                <a:gd name="T7" fmla="*/ 40 h 5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6" h="55">
                  <a:moveTo>
                    <a:pt x="56" y="40"/>
                  </a:moveTo>
                  <a:lnTo>
                    <a:pt x="21" y="0"/>
                  </a:lnTo>
                  <a:lnTo>
                    <a:pt x="0" y="55"/>
                  </a:lnTo>
                  <a:lnTo>
                    <a:pt x="56" y="40"/>
                  </a:lnTo>
                </a:path>
              </a:pathLst>
            </a:custGeom>
            <a:noFill/>
            <a:ln w="12700">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07" name="Line 6"/>
            <p:cNvSpPr>
              <a:spLocks noChangeShapeType="1"/>
            </p:cNvSpPr>
            <p:nvPr/>
          </p:nvSpPr>
          <p:spPr bwMode="auto">
            <a:xfrm flipH="1">
              <a:off x="622" y="474"/>
              <a:ext cx="1134" cy="1016"/>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08" name="Freeform 7"/>
            <p:cNvSpPr/>
            <p:nvPr/>
          </p:nvSpPr>
          <p:spPr bwMode="auto">
            <a:xfrm>
              <a:off x="967" y="804"/>
              <a:ext cx="402" cy="387"/>
            </a:xfrm>
            <a:custGeom>
              <a:avLst/>
              <a:gdLst>
                <a:gd name="T0" fmla="*/ 122 w 402"/>
                <a:gd name="T1" fmla="*/ 387 h 387"/>
                <a:gd name="T2" fmla="*/ 402 w 402"/>
                <a:gd name="T3" fmla="*/ 136 h 387"/>
                <a:gd name="T4" fmla="*/ 280 w 402"/>
                <a:gd name="T5" fmla="*/ 0 h 387"/>
                <a:gd name="T6" fmla="*/ 0 w 402"/>
                <a:gd name="T7" fmla="*/ 251 h 387"/>
                <a:gd name="T8" fmla="*/ 122 w 402"/>
                <a:gd name="T9" fmla="*/ 387 h 3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2" h="387">
                  <a:moveTo>
                    <a:pt x="122" y="387"/>
                  </a:moveTo>
                  <a:lnTo>
                    <a:pt x="402" y="136"/>
                  </a:lnTo>
                  <a:lnTo>
                    <a:pt x="280" y="0"/>
                  </a:lnTo>
                  <a:lnTo>
                    <a:pt x="0" y="251"/>
                  </a:lnTo>
                  <a:lnTo>
                    <a:pt x="122" y="38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1209" name="Rectangle 8"/>
            <p:cNvSpPr>
              <a:spLocks noChangeArrowheads="1"/>
            </p:cNvSpPr>
            <p:nvPr/>
          </p:nvSpPr>
          <p:spPr bwMode="auto">
            <a:xfrm rot="-2520000">
              <a:off x="996" y="930"/>
              <a:ext cx="32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en-US" altLang="zh-CN" sz="1600">
                  <a:solidFill>
                    <a:srgbClr val="000000"/>
                  </a:solidFill>
                  <a:latin typeface="黑体" panose="02010609060101010101" charset="-122"/>
                  <a:ea typeface="黑体" panose="02010609060101010101" charset="-122"/>
                </a:rPr>
                <a:t>Admit</a:t>
              </a:r>
              <a:endParaRPr kumimoji="1" lang="en-US" altLang="zh-CN" sz="2000">
                <a:solidFill>
                  <a:schemeClr val="tx1"/>
                </a:solidFill>
                <a:ea typeface="黑体" panose="02010609060101010101" charset="-122"/>
              </a:endParaRPr>
            </a:p>
          </p:txBody>
        </p:sp>
        <p:sp>
          <p:nvSpPr>
            <p:cNvPr id="51210" name="Freeform 9"/>
            <p:cNvSpPr/>
            <p:nvPr/>
          </p:nvSpPr>
          <p:spPr bwMode="auto">
            <a:xfrm>
              <a:off x="3308" y="1525"/>
              <a:ext cx="739" cy="423"/>
            </a:xfrm>
            <a:custGeom>
              <a:avLst/>
              <a:gdLst>
                <a:gd name="T0" fmla="*/ 0 w 739"/>
                <a:gd name="T1" fmla="*/ 212 h 423"/>
                <a:gd name="T2" fmla="*/ 2 w 739"/>
                <a:gd name="T3" fmla="*/ 186 h 423"/>
                <a:gd name="T4" fmla="*/ 10 w 739"/>
                <a:gd name="T5" fmla="*/ 161 h 423"/>
                <a:gd name="T6" fmla="*/ 24 w 739"/>
                <a:gd name="T7" fmla="*/ 137 h 423"/>
                <a:gd name="T8" fmla="*/ 42 w 739"/>
                <a:gd name="T9" fmla="*/ 113 h 423"/>
                <a:gd name="T10" fmla="*/ 65 w 739"/>
                <a:gd name="T11" fmla="*/ 92 h 423"/>
                <a:gd name="T12" fmla="*/ 93 w 739"/>
                <a:gd name="T13" fmla="*/ 71 h 423"/>
                <a:gd name="T14" fmla="*/ 124 w 739"/>
                <a:gd name="T15" fmla="*/ 53 h 423"/>
                <a:gd name="T16" fmla="*/ 159 w 739"/>
                <a:gd name="T17" fmla="*/ 37 h 423"/>
                <a:gd name="T18" fmla="*/ 197 w 739"/>
                <a:gd name="T19" fmla="*/ 24 h 423"/>
                <a:gd name="T20" fmla="*/ 238 w 739"/>
                <a:gd name="T21" fmla="*/ 13 h 423"/>
                <a:gd name="T22" fmla="*/ 280 w 739"/>
                <a:gd name="T23" fmla="*/ 6 h 423"/>
                <a:gd name="T24" fmla="*/ 324 w 739"/>
                <a:gd name="T25" fmla="*/ 2 h 423"/>
                <a:gd name="T26" fmla="*/ 369 w 739"/>
                <a:gd name="T27" fmla="*/ 0 h 423"/>
                <a:gd name="T28" fmla="*/ 414 w 739"/>
                <a:gd name="T29" fmla="*/ 2 h 423"/>
                <a:gd name="T30" fmla="*/ 457 w 739"/>
                <a:gd name="T31" fmla="*/ 6 h 423"/>
                <a:gd name="T32" fmla="*/ 500 w 739"/>
                <a:gd name="T33" fmla="*/ 13 h 423"/>
                <a:gd name="T34" fmla="*/ 540 w 739"/>
                <a:gd name="T35" fmla="*/ 24 h 423"/>
                <a:gd name="T36" fmla="*/ 578 w 739"/>
                <a:gd name="T37" fmla="*/ 37 h 423"/>
                <a:gd name="T38" fmla="*/ 613 w 739"/>
                <a:gd name="T39" fmla="*/ 53 h 423"/>
                <a:gd name="T40" fmla="*/ 646 w 739"/>
                <a:gd name="T41" fmla="*/ 71 h 423"/>
                <a:gd name="T42" fmla="*/ 673 w 739"/>
                <a:gd name="T43" fmla="*/ 92 h 423"/>
                <a:gd name="T44" fmla="*/ 695 w 739"/>
                <a:gd name="T45" fmla="*/ 113 h 423"/>
                <a:gd name="T46" fmla="*/ 713 w 739"/>
                <a:gd name="T47" fmla="*/ 137 h 423"/>
                <a:gd name="T48" fmla="*/ 727 w 739"/>
                <a:gd name="T49" fmla="*/ 161 h 423"/>
                <a:gd name="T50" fmla="*/ 736 w 739"/>
                <a:gd name="T51" fmla="*/ 186 h 423"/>
                <a:gd name="T52" fmla="*/ 739 w 739"/>
                <a:gd name="T53" fmla="*/ 212 h 423"/>
                <a:gd name="T54" fmla="*/ 736 w 739"/>
                <a:gd name="T55" fmla="*/ 237 h 423"/>
                <a:gd name="T56" fmla="*/ 727 w 739"/>
                <a:gd name="T57" fmla="*/ 263 h 423"/>
                <a:gd name="T58" fmla="*/ 713 w 739"/>
                <a:gd name="T59" fmla="*/ 286 h 423"/>
                <a:gd name="T60" fmla="*/ 695 w 739"/>
                <a:gd name="T61" fmla="*/ 309 h 423"/>
                <a:gd name="T62" fmla="*/ 673 w 739"/>
                <a:gd name="T63" fmla="*/ 332 h 423"/>
                <a:gd name="T64" fmla="*/ 646 w 739"/>
                <a:gd name="T65" fmla="*/ 351 h 423"/>
                <a:gd name="T66" fmla="*/ 613 w 739"/>
                <a:gd name="T67" fmla="*/ 370 h 423"/>
                <a:gd name="T68" fmla="*/ 578 w 739"/>
                <a:gd name="T69" fmla="*/ 385 h 423"/>
                <a:gd name="T70" fmla="*/ 540 w 739"/>
                <a:gd name="T71" fmla="*/ 399 h 423"/>
                <a:gd name="T72" fmla="*/ 500 w 739"/>
                <a:gd name="T73" fmla="*/ 409 h 423"/>
                <a:gd name="T74" fmla="*/ 457 w 739"/>
                <a:gd name="T75" fmla="*/ 416 h 423"/>
                <a:gd name="T76" fmla="*/ 414 w 739"/>
                <a:gd name="T77" fmla="*/ 422 h 423"/>
                <a:gd name="T78" fmla="*/ 369 w 739"/>
                <a:gd name="T79" fmla="*/ 423 h 423"/>
                <a:gd name="T80" fmla="*/ 324 w 739"/>
                <a:gd name="T81" fmla="*/ 422 h 423"/>
                <a:gd name="T82" fmla="*/ 280 w 739"/>
                <a:gd name="T83" fmla="*/ 416 h 423"/>
                <a:gd name="T84" fmla="*/ 238 w 739"/>
                <a:gd name="T85" fmla="*/ 409 h 423"/>
                <a:gd name="T86" fmla="*/ 197 w 739"/>
                <a:gd name="T87" fmla="*/ 399 h 423"/>
                <a:gd name="T88" fmla="*/ 159 w 739"/>
                <a:gd name="T89" fmla="*/ 385 h 423"/>
                <a:gd name="T90" fmla="*/ 124 w 739"/>
                <a:gd name="T91" fmla="*/ 370 h 423"/>
                <a:gd name="T92" fmla="*/ 93 w 739"/>
                <a:gd name="T93" fmla="*/ 351 h 423"/>
                <a:gd name="T94" fmla="*/ 65 w 739"/>
                <a:gd name="T95" fmla="*/ 332 h 423"/>
                <a:gd name="T96" fmla="*/ 42 w 739"/>
                <a:gd name="T97" fmla="*/ 309 h 423"/>
                <a:gd name="T98" fmla="*/ 24 w 739"/>
                <a:gd name="T99" fmla="*/ 286 h 423"/>
                <a:gd name="T100" fmla="*/ 10 w 739"/>
                <a:gd name="T101" fmla="*/ 263 h 423"/>
                <a:gd name="T102" fmla="*/ 2 w 739"/>
                <a:gd name="T103" fmla="*/ 237 h 423"/>
                <a:gd name="T104" fmla="*/ 0 w 739"/>
                <a:gd name="T105" fmla="*/ 212 h 42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739" h="423">
                  <a:moveTo>
                    <a:pt x="0" y="212"/>
                  </a:moveTo>
                  <a:lnTo>
                    <a:pt x="2" y="186"/>
                  </a:lnTo>
                  <a:lnTo>
                    <a:pt x="10" y="161"/>
                  </a:lnTo>
                  <a:lnTo>
                    <a:pt x="24" y="137"/>
                  </a:lnTo>
                  <a:lnTo>
                    <a:pt x="42" y="113"/>
                  </a:lnTo>
                  <a:lnTo>
                    <a:pt x="65" y="92"/>
                  </a:lnTo>
                  <a:lnTo>
                    <a:pt x="93" y="71"/>
                  </a:lnTo>
                  <a:lnTo>
                    <a:pt x="124" y="53"/>
                  </a:lnTo>
                  <a:lnTo>
                    <a:pt x="159" y="37"/>
                  </a:lnTo>
                  <a:lnTo>
                    <a:pt x="197" y="24"/>
                  </a:lnTo>
                  <a:lnTo>
                    <a:pt x="238" y="13"/>
                  </a:lnTo>
                  <a:lnTo>
                    <a:pt x="280" y="6"/>
                  </a:lnTo>
                  <a:lnTo>
                    <a:pt x="324" y="2"/>
                  </a:lnTo>
                  <a:lnTo>
                    <a:pt x="369" y="0"/>
                  </a:lnTo>
                  <a:lnTo>
                    <a:pt x="414" y="2"/>
                  </a:lnTo>
                  <a:lnTo>
                    <a:pt x="457" y="6"/>
                  </a:lnTo>
                  <a:lnTo>
                    <a:pt x="500" y="13"/>
                  </a:lnTo>
                  <a:lnTo>
                    <a:pt x="540" y="24"/>
                  </a:lnTo>
                  <a:lnTo>
                    <a:pt x="578" y="37"/>
                  </a:lnTo>
                  <a:lnTo>
                    <a:pt x="613" y="53"/>
                  </a:lnTo>
                  <a:lnTo>
                    <a:pt x="646" y="71"/>
                  </a:lnTo>
                  <a:lnTo>
                    <a:pt x="673" y="92"/>
                  </a:lnTo>
                  <a:lnTo>
                    <a:pt x="695" y="113"/>
                  </a:lnTo>
                  <a:lnTo>
                    <a:pt x="713" y="137"/>
                  </a:lnTo>
                  <a:lnTo>
                    <a:pt x="727" y="161"/>
                  </a:lnTo>
                  <a:lnTo>
                    <a:pt x="736" y="186"/>
                  </a:lnTo>
                  <a:lnTo>
                    <a:pt x="739" y="212"/>
                  </a:lnTo>
                  <a:lnTo>
                    <a:pt x="736" y="237"/>
                  </a:lnTo>
                  <a:lnTo>
                    <a:pt x="727" y="263"/>
                  </a:lnTo>
                  <a:lnTo>
                    <a:pt x="713" y="286"/>
                  </a:lnTo>
                  <a:lnTo>
                    <a:pt x="695" y="309"/>
                  </a:lnTo>
                  <a:lnTo>
                    <a:pt x="673" y="332"/>
                  </a:lnTo>
                  <a:lnTo>
                    <a:pt x="646" y="351"/>
                  </a:lnTo>
                  <a:lnTo>
                    <a:pt x="613" y="370"/>
                  </a:lnTo>
                  <a:lnTo>
                    <a:pt x="578" y="385"/>
                  </a:lnTo>
                  <a:lnTo>
                    <a:pt x="540" y="399"/>
                  </a:lnTo>
                  <a:lnTo>
                    <a:pt x="500" y="409"/>
                  </a:lnTo>
                  <a:lnTo>
                    <a:pt x="457" y="416"/>
                  </a:lnTo>
                  <a:lnTo>
                    <a:pt x="414" y="422"/>
                  </a:lnTo>
                  <a:lnTo>
                    <a:pt x="369" y="423"/>
                  </a:lnTo>
                  <a:lnTo>
                    <a:pt x="324" y="422"/>
                  </a:lnTo>
                  <a:lnTo>
                    <a:pt x="280" y="416"/>
                  </a:lnTo>
                  <a:lnTo>
                    <a:pt x="238" y="409"/>
                  </a:lnTo>
                  <a:lnTo>
                    <a:pt x="197" y="399"/>
                  </a:lnTo>
                  <a:lnTo>
                    <a:pt x="159" y="385"/>
                  </a:lnTo>
                  <a:lnTo>
                    <a:pt x="124" y="370"/>
                  </a:lnTo>
                  <a:lnTo>
                    <a:pt x="93" y="351"/>
                  </a:lnTo>
                  <a:lnTo>
                    <a:pt x="65" y="332"/>
                  </a:lnTo>
                  <a:lnTo>
                    <a:pt x="42" y="309"/>
                  </a:lnTo>
                  <a:lnTo>
                    <a:pt x="24" y="286"/>
                  </a:lnTo>
                  <a:lnTo>
                    <a:pt x="10" y="263"/>
                  </a:lnTo>
                  <a:lnTo>
                    <a:pt x="2" y="237"/>
                  </a:lnTo>
                  <a:lnTo>
                    <a:pt x="0" y="212"/>
                  </a:lnTo>
                  <a:close/>
                </a:path>
              </a:pathLst>
            </a:custGeom>
            <a:solidFill>
              <a:srgbClr val="FFFFFF"/>
            </a:solidFill>
            <a:ln w="12700">
              <a:solidFill>
                <a:srgbClr val="000000"/>
              </a:solidFill>
              <a:prstDash val="solid"/>
              <a:round/>
            </a:ln>
          </p:spPr>
          <p:txBody>
            <a:bodyPr/>
            <a:lstStyle/>
            <a:p>
              <a:endParaRPr lang="zh-CN" altLang="en-US"/>
            </a:p>
          </p:txBody>
        </p:sp>
        <p:sp>
          <p:nvSpPr>
            <p:cNvPr id="51211" name="Rectangle 10"/>
            <p:cNvSpPr>
              <a:spLocks noChangeArrowheads="1"/>
            </p:cNvSpPr>
            <p:nvPr/>
          </p:nvSpPr>
          <p:spPr bwMode="auto">
            <a:xfrm>
              <a:off x="3431" y="1658"/>
              <a:ext cx="32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 运行</a:t>
              </a:r>
              <a:endParaRPr kumimoji="1" lang="zh-CN" altLang="en-US" sz="2000">
                <a:solidFill>
                  <a:schemeClr val="tx1"/>
                </a:solidFill>
                <a:ea typeface="黑体" panose="02010609060101010101" charset="-122"/>
              </a:endParaRPr>
            </a:p>
          </p:txBody>
        </p:sp>
        <p:sp>
          <p:nvSpPr>
            <p:cNvPr id="51212" name="Freeform 11"/>
            <p:cNvSpPr/>
            <p:nvPr/>
          </p:nvSpPr>
          <p:spPr bwMode="auto">
            <a:xfrm>
              <a:off x="213" y="1525"/>
              <a:ext cx="738" cy="423"/>
            </a:xfrm>
            <a:custGeom>
              <a:avLst/>
              <a:gdLst>
                <a:gd name="T0" fmla="*/ 0 w 738"/>
                <a:gd name="T1" fmla="*/ 212 h 423"/>
                <a:gd name="T2" fmla="*/ 3 w 738"/>
                <a:gd name="T3" fmla="*/ 186 h 423"/>
                <a:gd name="T4" fmla="*/ 11 w 738"/>
                <a:gd name="T5" fmla="*/ 161 h 423"/>
                <a:gd name="T6" fmla="*/ 24 w 738"/>
                <a:gd name="T7" fmla="*/ 137 h 423"/>
                <a:gd name="T8" fmla="*/ 42 w 738"/>
                <a:gd name="T9" fmla="*/ 113 h 423"/>
                <a:gd name="T10" fmla="*/ 66 w 738"/>
                <a:gd name="T11" fmla="*/ 92 h 423"/>
                <a:gd name="T12" fmla="*/ 93 w 738"/>
                <a:gd name="T13" fmla="*/ 71 h 423"/>
                <a:gd name="T14" fmla="*/ 125 w 738"/>
                <a:gd name="T15" fmla="*/ 53 h 423"/>
                <a:gd name="T16" fmla="*/ 160 w 738"/>
                <a:gd name="T17" fmla="*/ 37 h 423"/>
                <a:gd name="T18" fmla="*/ 198 w 738"/>
                <a:gd name="T19" fmla="*/ 24 h 423"/>
                <a:gd name="T20" fmla="*/ 239 w 738"/>
                <a:gd name="T21" fmla="*/ 13 h 423"/>
                <a:gd name="T22" fmla="*/ 281 w 738"/>
                <a:gd name="T23" fmla="*/ 6 h 423"/>
                <a:gd name="T24" fmla="*/ 325 w 738"/>
                <a:gd name="T25" fmla="*/ 2 h 423"/>
                <a:gd name="T26" fmla="*/ 370 w 738"/>
                <a:gd name="T27" fmla="*/ 0 h 423"/>
                <a:gd name="T28" fmla="*/ 415 w 738"/>
                <a:gd name="T29" fmla="*/ 2 h 423"/>
                <a:gd name="T30" fmla="*/ 459 w 738"/>
                <a:gd name="T31" fmla="*/ 6 h 423"/>
                <a:gd name="T32" fmla="*/ 501 w 738"/>
                <a:gd name="T33" fmla="*/ 13 h 423"/>
                <a:gd name="T34" fmla="*/ 542 w 738"/>
                <a:gd name="T35" fmla="*/ 24 h 423"/>
                <a:gd name="T36" fmla="*/ 579 w 738"/>
                <a:gd name="T37" fmla="*/ 37 h 423"/>
                <a:gd name="T38" fmla="*/ 615 w 738"/>
                <a:gd name="T39" fmla="*/ 53 h 423"/>
                <a:gd name="T40" fmla="*/ 646 w 738"/>
                <a:gd name="T41" fmla="*/ 71 h 423"/>
                <a:gd name="T42" fmla="*/ 674 w 738"/>
                <a:gd name="T43" fmla="*/ 92 h 423"/>
                <a:gd name="T44" fmla="*/ 696 w 738"/>
                <a:gd name="T45" fmla="*/ 113 h 423"/>
                <a:gd name="T46" fmla="*/ 714 w 738"/>
                <a:gd name="T47" fmla="*/ 137 h 423"/>
                <a:gd name="T48" fmla="*/ 729 w 738"/>
                <a:gd name="T49" fmla="*/ 161 h 423"/>
                <a:gd name="T50" fmla="*/ 736 w 738"/>
                <a:gd name="T51" fmla="*/ 186 h 423"/>
                <a:gd name="T52" fmla="*/ 738 w 738"/>
                <a:gd name="T53" fmla="*/ 212 h 423"/>
                <a:gd name="T54" fmla="*/ 736 w 738"/>
                <a:gd name="T55" fmla="*/ 237 h 423"/>
                <a:gd name="T56" fmla="*/ 729 w 738"/>
                <a:gd name="T57" fmla="*/ 263 h 423"/>
                <a:gd name="T58" fmla="*/ 714 w 738"/>
                <a:gd name="T59" fmla="*/ 286 h 423"/>
                <a:gd name="T60" fmla="*/ 696 w 738"/>
                <a:gd name="T61" fmla="*/ 309 h 423"/>
                <a:gd name="T62" fmla="*/ 674 w 738"/>
                <a:gd name="T63" fmla="*/ 332 h 423"/>
                <a:gd name="T64" fmla="*/ 646 w 738"/>
                <a:gd name="T65" fmla="*/ 351 h 423"/>
                <a:gd name="T66" fmla="*/ 615 w 738"/>
                <a:gd name="T67" fmla="*/ 370 h 423"/>
                <a:gd name="T68" fmla="*/ 579 w 738"/>
                <a:gd name="T69" fmla="*/ 385 h 423"/>
                <a:gd name="T70" fmla="*/ 542 w 738"/>
                <a:gd name="T71" fmla="*/ 399 h 423"/>
                <a:gd name="T72" fmla="*/ 501 w 738"/>
                <a:gd name="T73" fmla="*/ 409 h 423"/>
                <a:gd name="T74" fmla="*/ 459 w 738"/>
                <a:gd name="T75" fmla="*/ 416 h 423"/>
                <a:gd name="T76" fmla="*/ 415 w 738"/>
                <a:gd name="T77" fmla="*/ 422 h 423"/>
                <a:gd name="T78" fmla="*/ 370 w 738"/>
                <a:gd name="T79" fmla="*/ 423 h 423"/>
                <a:gd name="T80" fmla="*/ 325 w 738"/>
                <a:gd name="T81" fmla="*/ 422 h 423"/>
                <a:gd name="T82" fmla="*/ 281 w 738"/>
                <a:gd name="T83" fmla="*/ 416 h 423"/>
                <a:gd name="T84" fmla="*/ 239 w 738"/>
                <a:gd name="T85" fmla="*/ 409 h 423"/>
                <a:gd name="T86" fmla="*/ 198 w 738"/>
                <a:gd name="T87" fmla="*/ 399 h 423"/>
                <a:gd name="T88" fmla="*/ 160 w 738"/>
                <a:gd name="T89" fmla="*/ 385 h 423"/>
                <a:gd name="T90" fmla="*/ 125 w 738"/>
                <a:gd name="T91" fmla="*/ 370 h 423"/>
                <a:gd name="T92" fmla="*/ 93 w 738"/>
                <a:gd name="T93" fmla="*/ 351 h 423"/>
                <a:gd name="T94" fmla="*/ 66 w 738"/>
                <a:gd name="T95" fmla="*/ 332 h 423"/>
                <a:gd name="T96" fmla="*/ 42 w 738"/>
                <a:gd name="T97" fmla="*/ 309 h 423"/>
                <a:gd name="T98" fmla="*/ 24 w 738"/>
                <a:gd name="T99" fmla="*/ 286 h 423"/>
                <a:gd name="T100" fmla="*/ 11 w 738"/>
                <a:gd name="T101" fmla="*/ 263 h 423"/>
                <a:gd name="T102" fmla="*/ 3 w 738"/>
                <a:gd name="T103" fmla="*/ 237 h 423"/>
                <a:gd name="T104" fmla="*/ 0 w 738"/>
                <a:gd name="T105" fmla="*/ 212 h 42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738" h="423">
                  <a:moveTo>
                    <a:pt x="0" y="212"/>
                  </a:moveTo>
                  <a:lnTo>
                    <a:pt x="3" y="186"/>
                  </a:lnTo>
                  <a:lnTo>
                    <a:pt x="11" y="161"/>
                  </a:lnTo>
                  <a:lnTo>
                    <a:pt x="24" y="137"/>
                  </a:lnTo>
                  <a:lnTo>
                    <a:pt x="42" y="113"/>
                  </a:lnTo>
                  <a:lnTo>
                    <a:pt x="66" y="92"/>
                  </a:lnTo>
                  <a:lnTo>
                    <a:pt x="93" y="71"/>
                  </a:lnTo>
                  <a:lnTo>
                    <a:pt x="125" y="53"/>
                  </a:lnTo>
                  <a:lnTo>
                    <a:pt x="160" y="37"/>
                  </a:lnTo>
                  <a:lnTo>
                    <a:pt x="198" y="24"/>
                  </a:lnTo>
                  <a:lnTo>
                    <a:pt x="239" y="13"/>
                  </a:lnTo>
                  <a:lnTo>
                    <a:pt x="281" y="6"/>
                  </a:lnTo>
                  <a:lnTo>
                    <a:pt x="325" y="2"/>
                  </a:lnTo>
                  <a:lnTo>
                    <a:pt x="370" y="0"/>
                  </a:lnTo>
                  <a:lnTo>
                    <a:pt x="415" y="2"/>
                  </a:lnTo>
                  <a:lnTo>
                    <a:pt x="459" y="6"/>
                  </a:lnTo>
                  <a:lnTo>
                    <a:pt x="501" y="13"/>
                  </a:lnTo>
                  <a:lnTo>
                    <a:pt x="542" y="24"/>
                  </a:lnTo>
                  <a:lnTo>
                    <a:pt x="579" y="37"/>
                  </a:lnTo>
                  <a:lnTo>
                    <a:pt x="615" y="53"/>
                  </a:lnTo>
                  <a:lnTo>
                    <a:pt x="646" y="71"/>
                  </a:lnTo>
                  <a:lnTo>
                    <a:pt x="674" y="92"/>
                  </a:lnTo>
                  <a:lnTo>
                    <a:pt x="696" y="113"/>
                  </a:lnTo>
                  <a:lnTo>
                    <a:pt x="714" y="137"/>
                  </a:lnTo>
                  <a:lnTo>
                    <a:pt x="729" y="161"/>
                  </a:lnTo>
                  <a:lnTo>
                    <a:pt x="736" y="186"/>
                  </a:lnTo>
                  <a:lnTo>
                    <a:pt x="738" y="212"/>
                  </a:lnTo>
                  <a:lnTo>
                    <a:pt x="736" y="237"/>
                  </a:lnTo>
                  <a:lnTo>
                    <a:pt x="729" y="263"/>
                  </a:lnTo>
                  <a:lnTo>
                    <a:pt x="714" y="286"/>
                  </a:lnTo>
                  <a:lnTo>
                    <a:pt x="696" y="309"/>
                  </a:lnTo>
                  <a:lnTo>
                    <a:pt x="674" y="332"/>
                  </a:lnTo>
                  <a:lnTo>
                    <a:pt x="646" y="351"/>
                  </a:lnTo>
                  <a:lnTo>
                    <a:pt x="615" y="370"/>
                  </a:lnTo>
                  <a:lnTo>
                    <a:pt x="579" y="385"/>
                  </a:lnTo>
                  <a:lnTo>
                    <a:pt x="542" y="399"/>
                  </a:lnTo>
                  <a:lnTo>
                    <a:pt x="501" y="409"/>
                  </a:lnTo>
                  <a:lnTo>
                    <a:pt x="459" y="416"/>
                  </a:lnTo>
                  <a:lnTo>
                    <a:pt x="415" y="422"/>
                  </a:lnTo>
                  <a:lnTo>
                    <a:pt x="370" y="423"/>
                  </a:lnTo>
                  <a:lnTo>
                    <a:pt x="325" y="422"/>
                  </a:lnTo>
                  <a:lnTo>
                    <a:pt x="281" y="416"/>
                  </a:lnTo>
                  <a:lnTo>
                    <a:pt x="239" y="409"/>
                  </a:lnTo>
                  <a:lnTo>
                    <a:pt x="198" y="399"/>
                  </a:lnTo>
                  <a:lnTo>
                    <a:pt x="160" y="385"/>
                  </a:lnTo>
                  <a:lnTo>
                    <a:pt x="125" y="370"/>
                  </a:lnTo>
                  <a:lnTo>
                    <a:pt x="93" y="351"/>
                  </a:lnTo>
                  <a:lnTo>
                    <a:pt x="66" y="332"/>
                  </a:lnTo>
                  <a:lnTo>
                    <a:pt x="42" y="309"/>
                  </a:lnTo>
                  <a:lnTo>
                    <a:pt x="24" y="286"/>
                  </a:lnTo>
                  <a:lnTo>
                    <a:pt x="11" y="263"/>
                  </a:lnTo>
                  <a:lnTo>
                    <a:pt x="3" y="237"/>
                  </a:lnTo>
                  <a:lnTo>
                    <a:pt x="0" y="212"/>
                  </a:lnTo>
                  <a:close/>
                </a:path>
              </a:pathLst>
            </a:custGeom>
            <a:solidFill>
              <a:srgbClr val="FFFFFF"/>
            </a:solidFill>
            <a:ln w="12700">
              <a:solidFill>
                <a:srgbClr val="000000"/>
              </a:solidFill>
              <a:prstDash val="solid"/>
              <a:round/>
            </a:ln>
          </p:spPr>
          <p:txBody>
            <a:bodyPr/>
            <a:lstStyle/>
            <a:p>
              <a:endParaRPr lang="zh-CN" altLang="en-US"/>
            </a:p>
          </p:txBody>
        </p:sp>
        <p:sp>
          <p:nvSpPr>
            <p:cNvPr id="51213" name="Rectangle 12"/>
            <p:cNvSpPr>
              <a:spLocks noChangeArrowheads="1"/>
            </p:cNvSpPr>
            <p:nvPr/>
          </p:nvSpPr>
          <p:spPr bwMode="auto">
            <a:xfrm>
              <a:off x="407" y="1573"/>
              <a:ext cx="25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就绪</a:t>
              </a:r>
              <a:endParaRPr kumimoji="1" lang="zh-CN" altLang="en-US" sz="2000">
                <a:solidFill>
                  <a:schemeClr val="tx1"/>
                </a:solidFill>
                <a:ea typeface="黑体" panose="02010609060101010101" charset="-122"/>
              </a:endParaRPr>
            </a:p>
          </p:txBody>
        </p:sp>
        <p:sp>
          <p:nvSpPr>
            <p:cNvPr id="51214" name="Rectangle 13"/>
            <p:cNvSpPr>
              <a:spLocks noChangeArrowheads="1"/>
            </p:cNvSpPr>
            <p:nvPr/>
          </p:nvSpPr>
          <p:spPr bwMode="auto">
            <a:xfrm>
              <a:off x="337" y="1743"/>
              <a:ext cx="32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 挂起</a:t>
              </a:r>
              <a:endParaRPr kumimoji="1" lang="zh-CN" altLang="en-US" sz="2000">
                <a:solidFill>
                  <a:schemeClr val="tx1"/>
                </a:solidFill>
                <a:ea typeface="黑体" panose="02010609060101010101" charset="-122"/>
              </a:endParaRPr>
            </a:p>
          </p:txBody>
        </p:sp>
        <p:sp>
          <p:nvSpPr>
            <p:cNvPr id="51215" name="Freeform 14"/>
            <p:cNvSpPr/>
            <p:nvPr/>
          </p:nvSpPr>
          <p:spPr bwMode="auto">
            <a:xfrm>
              <a:off x="4855" y="1525"/>
              <a:ext cx="738" cy="423"/>
            </a:xfrm>
            <a:custGeom>
              <a:avLst/>
              <a:gdLst>
                <a:gd name="T0" fmla="*/ 0 w 738"/>
                <a:gd name="T1" fmla="*/ 212 h 423"/>
                <a:gd name="T2" fmla="*/ 3 w 738"/>
                <a:gd name="T3" fmla="*/ 186 h 423"/>
                <a:gd name="T4" fmla="*/ 10 w 738"/>
                <a:gd name="T5" fmla="*/ 161 h 423"/>
                <a:gd name="T6" fmla="*/ 24 w 738"/>
                <a:gd name="T7" fmla="*/ 137 h 423"/>
                <a:gd name="T8" fmla="*/ 42 w 738"/>
                <a:gd name="T9" fmla="*/ 113 h 423"/>
                <a:gd name="T10" fmla="*/ 65 w 738"/>
                <a:gd name="T11" fmla="*/ 92 h 423"/>
                <a:gd name="T12" fmla="*/ 93 w 738"/>
                <a:gd name="T13" fmla="*/ 71 h 423"/>
                <a:gd name="T14" fmla="*/ 124 w 738"/>
                <a:gd name="T15" fmla="*/ 53 h 423"/>
                <a:gd name="T16" fmla="*/ 159 w 738"/>
                <a:gd name="T17" fmla="*/ 37 h 423"/>
                <a:gd name="T18" fmla="*/ 197 w 738"/>
                <a:gd name="T19" fmla="*/ 24 h 423"/>
                <a:gd name="T20" fmla="*/ 238 w 738"/>
                <a:gd name="T21" fmla="*/ 13 h 423"/>
                <a:gd name="T22" fmla="*/ 280 w 738"/>
                <a:gd name="T23" fmla="*/ 6 h 423"/>
                <a:gd name="T24" fmla="*/ 324 w 738"/>
                <a:gd name="T25" fmla="*/ 2 h 423"/>
                <a:gd name="T26" fmla="*/ 369 w 738"/>
                <a:gd name="T27" fmla="*/ 0 h 423"/>
                <a:gd name="T28" fmla="*/ 414 w 738"/>
                <a:gd name="T29" fmla="*/ 2 h 423"/>
                <a:gd name="T30" fmla="*/ 457 w 738"/>
                <a:gd name="T31" fmla="*/ 6 h 423"/>
                <a:gd name="T32" fmla="*/ 499 w 738"/>
                <a:gd name="T33" fmla="*/ 13 h 423"/>
                <a:gd name="T34" fmla="*/ 540 w 738"/>
                <a:gd name="T35" fmla="*/ 24 h 423"/>
                <a:gd name="T36" fmla="*/ 578 w 738"/>
                <a:gd name="T37" fmla="*/ 37 h 423"/>
                <a:gd name="T38" fmla="*/ 613 w 738"/>
                <a:gd name="T39" fmla="*/ 53 h 423"/>
                <a:gd name="T40" fmla="*/ 646 w 738"/>
                <a:gd name="T41" fmla="*/ 71 h 423"/>
                <a:gd name="T42" fmla="*/ 672 w 738"/>
                <a:gd name="T43" fmla="*/ 92 h 423"/>
                <a:gd name="T44" fmla="*/ 696 w 738"/>
                <a:gd name="T45" fmla="*/ 113 h 423"/>
                <a:gd name="T46" fmla="*/ 715 w 738"/>
                <a:gd name="T47" fmla="*/ 137 h 423"/>
                <a:gd name="T48" fmla="*/ 727 w 738"/>
                <a:gd name="T49" fmla="*/ 161 h 423"/>
                <a:gd name="T50" fmla="*/ 736 w 738"/>
                <a:gd name="T51" fmla="*/ 186 h 423"/>
                <a:gd name="T52" fmla="*/ 738 w 738"/>
                <a:gd name="T53" fmla="*/ 212 h 423"/>
                <a:gd name="T54" fmla="*/ 736 w 738"/>
                <a:gd name="T55" fmla="*/ 237 h 423"/>
                <a:gd name="T56" fmla="*/ 727 w 738"/>
                <a:gd name="T57" fmla="*/ 263 h 423"/>
                <a:gd name="T58" fmla="*/ 715 w 738"/>
                <a:gd name="T59" fmla="*/ 286 h 423"/>
                <a:gd name="T60" fmla="*/ 696 w 738"/>
                <a:gd name="T61" fmla="*/ 309 h 423"/>
                <a:gd name="T62" fmla="*/ 672 w 738"/>
                <a:gd name="T63" fmla="*/ 332 h 423"/>
                <a:gd name="T64" fmla="*/ 646 w 738"/>
                <a:gd name="T65" fmla="*/ 351 h 423"/>
                <a:gd name="T66" fmla="*/ 613 w 738"/>
                <a:gd name="T67" fmla="*/ 370 h 423"/>
                <a:gd name="T68" fmla="*/ 578 w 738"/>
                <a:gd name="T69" fmla="*/ 385 h 423"/>
                <a:gd name="T70" fmla="*/ 540 w 738"/>
                <a:gd name="T71" fmla="*/ 399 h 423"/>
                <a:gd name="T72" fmla="*/ 499 w 738"/>
                <a:gd name="T73" fmla="*/ 409 h 423"/>
                <a:gd name="T74" fmla="*/ 457 w 738"/>
                <a:gd name="T75" fmla="*/ 416 h 423"/>
                <a:gd name="T76" fmla="*/ 414 w 738"/>
                <a:gd name="T77" fmla="*/ 422 h 423"/>
                <a:gd name="T78" fmla="*/ 369 w 738"/>
                <a:gd name="T79" fmla="*/ 423 h 423"/>
                <a:gd name="T80" fmla="*/ 324 w 738"/>
                <a:gd name="T81" fmla="*/ 422 h 423"/>
                <a:gd name="T82" fmla="*/ 280 w 738"/>
                <a:gd name="T83" fmla="*/ 416 h 423"/>
                <a:gd name="T84" fmla="*/ 238 w 738"/>
                <a:gd name="T85" fmla="*/ 409 h 423"/>
                <a:gd name="T86" fmla="*/ 197 w 738"/>
                <a:gd name="T87" fmla="*/ 399 h 423"/>
                <a:gd name="T88" fmla="*/ 159 w 738"/>
                <a:gd name="T89" fmla="*/ 385 h 423"/>
                <a:gd name="T90" fmla="*/ 124 w 738"/>
                <a:gd name="T91" fmla="*/ 370 h 423"/>
                <a:gd name="T92" fmla="*/ 93 w 738"/>
                <a:gd name="T93" fmla="*/ 351 h 423"/>
                <a:gd name="T94" fmla="*/ 65 w 738"/>
                <a:gd name="T95" fmla="*/ 332 h 423"/>
                <a:gd name="T96" fmla="*/ 42 w 738"/>
                <a:gd name="T97" fmla="*/ 309 h 423"/>
                <a:gd name="T98" fmla="*/ 24 w 738"/>
                <a:gd name="T99" fmla="*/ 286 h 423"/>
                <a:gd name="T100" fmla="*/ 10 w 738"/>
                <a:gd name="T101" fmla="*/ 263 h 423"/>
                <a:gd name="T102" fmla="*/ 3 w 738"/>
                <a:gd name="T103" fmla="*/ 237 h 423"/>
                <a:gd name="T104" fmla="*/ 0 w 738"/>
                <a:gd name="T105" fmla="*/ 212 h 42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738" h="423">
                  <a:moveTo>
                    <a:pt x="0" y="212"/>
                  </a:moveTo>
                  <a:lnTo>
                    <a:pt x="3" y="186"/>
                  </a:lnTo>
                  <a:lnTo>
                    <a:pt x="10" y="161"/>
                  </a:lnTo>
                  <a:lnTo>
                    <a:pt x="24" y="137"/>
                  </a:lnTo>
                  <a:lnTo>
                    <a:pt x="42" y="113"/>
                  </a:lnTo>
                  <a:lnTo>
                    <a:pt x="65" y="92"/>
                  </a:lnTo>
                  <a:lnTo>
                    <a:pt x="93" y="71"/>
                  </a:lnTo>
                  <a:lnTo>
                    <a:pt x="124" y="53"/>
                  </a:lnTo>
                  <a:lnTo>
                    <a:pt x="159" y="37"/>
                  </a:lnTo>
                  <a:lnTo>
                    <a:pt x="197" y="24"/>
                  </a:lnTo>
                  <a:lnTo>
                    <a:pt x="238" y="13"/>
                  </a:lnTo>
                  <a:lnTo>
                    <a:pt x="280" y="6"/>
                  </a:lnTo>
                  <a:lnTo>
                    <a:pt x="324" y="2"/>
                  </a:lnTo>
                  <a:lnTo>
                    <a:pt x="369" y="0"/>
                  </a:lnTo>
                  <a:lnTo>
                    <a:pt x="414" y="2"/>
                  </a:lnTo>
                  <a:lnTo>
                    <a:pt x="457" y="6"/>
                  </a:lnTo>
                  <a:lnTo>
                    <a:pt x="499" y="13"/>
                  </a:lnTo>
                  <a:lnTo>
                    <a:pt x="540" y="24"/>
                  </a:lnTo>
                  <a:lnTo>
                    <a:pt x="578" y="37"/>
                  </a:lnTo>
                  <a:lnTo>
                    <a:pt x="613" y="53"/>
                  </a:lnTo>
                  <a:lnTo>
                    <a:pt x="646" y="71"/>
                  </a:lnTo>
                  <a:lnTo>
                    <a:pt x="672" y="92"/>
                  </a:lnTo>
                  <a:lnTo>
                    <a:pt x="696" y="113"/>
                  </a:lnTo>
                  <a:lnTo>
                    <a:pt x="715" y="137"/>
                  </a:lnTo>
                  <a:lnTo>
                    <a:pt x="727" y="161"/>
                  </a:lnTo>
                  <a:lnTo>
                    <a:pt x="736" y="186"/>
                  </a:lnTo>
                  <a:lnTo>
                    <a:pt x="738" y="212"/>
                  </a:lnTo>
                  <a:lnTo>
                    <a:pt x="736" y="237"/>
                  </a:lnTo>
                  <a:lnTo>
                    <a:pt x="727" y="263"/>
                  </a:lnTo>
                  <a:lnTo>
                    <a:pt x="715" y="286"/>
                  </a:lnTo>
                  <a:lnTo>
                    <a:pt x="696" y="309"/>
                  </a:lnTo>
                  <a:lnTo>
                    <a:pt x="672" y="332"/>
                  </a:lnTo>
                  <a:lnTo>
                    <a:pt x="646" y="351"/>
                  </a:lnTo>
                  <a:lnTo>
                    <a:pt x="613" y="370"/>
                  </a:lnTo>
                  <a:lnTo>
                    <a:pt x="578" y="385"/>
                  </a:lnTo>
                  <a:lnTo>
                    <a:pt x="540" y="399"/>
                  </a:lnTo>
                  <a:lnTo>
                    <a:pt x="499" y="409"/>
                  </a:lnTo>
                  <a:lnTo>
                    <a:pt x="457" y="416"/>
                  </a:lnTo>
                  <a:lnTo>
                    <a:pt x="414" y="422"/>
                  </a:lnTo>
                  <a:lnTo>
                    <a:pt x="369" y="423"/>
                  </a:lnTo>
                  <a:lnTo>
                    <a:pt x="324" y="422"/>
                  </a:lnTo>
                  <a:lnTo>
                    <a:pt x="280" y="416"/>
                  </a:lnTo>
                  <a:lnTo>
                    <a:pt x="238" y="409"/>
                  </a:lnTo>
                  <a:lnTo>
                    <a:pt x="197" y="399"/>
                  </a:lnTo>
                  <a:lnTo>
                    <a:pt x="159" y="385"/>
                  </a:lnTo>
                  <a:lnTo>
                    <a:pt x="124" y="370"/>
                  </a:lnTo>
                  <a:lnTo>
                    <a:pt x="93" y="351"/>
                  </a:lnTo>
                  <a:lnTo>
                    <a:pt x="65" y="332"/>
                  </a:lnTo>
                  <a:lnTo>
                    <a:pt x="42" y="309"/>
                  </a:lnTo>
                  <a:lnTo>
                    <a:pt x="24" y="286"/>
                  </a:lnTo>
                  <a:lnTo>
                    <a:pt x="10" y="263"/>
                  </a:lnTo>
                  <a:lnTo>
                    <a:pt x="3" y="237"/>
                  </a:lnTo>
                  <a:lnTo>
                    <a:pt x="0" y="212"/>
                  </a:lnTo>
                  <a:close/>
                </a:path>
              </a:pathLst>
            </a:custGeom>
            <a:solidFill>
              <a:srgbClr val="FFFFFF"/>
            </a:solidFill>
            <a:ln w="12700">
              <a:solidFill>
                <a:srgbClr val="000000"/>
              </a:solidFill>
              <a:prstDash val="solid"/>
              <a:round/>
            </a:ln>
          </p:spPr>
          <p:txBody>
            <a:bodyPr/>
            <a:lstStyle/>
            <a:p>
              <a:endParaRPr lang="zh-CN" altLang="en-US"/>
            </a:p>
          </p:txBody>
        </p:sp>
        <p:sp>
          <p:nvSpPr>
            <p:cNvPr id="51216" name="Rectangle 15"/>
            <p:cNvSpPr>
              <a:spLocks noChangeArrowheads="1"/>
            </p:cNvSpPr>
            <p:nvPr/>
          </p:nvSpPr>
          <p:spPr bwMode="auto">
            <a:xfrm>
              <a:off x="5083" y="1658"/>
              <a:ext cx="25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退出</a:t>
              </a:r>
              <a:endParaRPr kumimoji="1" lang="zh-CN" altLang="en-US" sz="2000">
                <a:solidFill>
                  <a:schemeClr val="tx1"/>
                </a:solidFill>
                <a:ea typeface="黑体" panose="02010609060101010101" charset="-122"/>
              </a:endParaRPr>
            </a:p>
          </p:txBody>
        </p:sp>
        <p:sp>
          <p:nvSpPr>
            <p:cNvPr id="51217" name="Freeform 16"/>
            <p:cNvSpPr/>
            <p:nvPr/>
          </p:nvSpPr>
          <p:spPr bwMode="auto">
            <a:xfrm>
              <a:off x="1760" y="1525"/>
              <a:ext cx="738" cy="423"/>
            </a:xfrm>
            <a:custGeom>
              <a:avLst/>
              <a:gdLst>
                <a:gd name="T0" fmla="*/ 0 w 738"/>
                <a:gd name="T1" fmla="*/ 212 h 423"/>
                <a:gd name="T2" fmla="*/ 3 w 738"/>
                <a:gd name="T3" fmla="*/ 186 h 423"/>
                <a:gd name="T4" fmla="*/ 11 w 738"/>
                <a:gd name="T5" fmla="*/ 161 h 423"/>
                <a:gd name="T6" fmla="*/ 25 w 738"/>
                <a:gd name="T7" fmla="*/ 137 h 423"/>
                <a:gd name="T8" fmla="*/ 44 w 738"/>
                <a:gd name="T9" fmla="*/ 113 h 423"/>
                <a:gd name="T10" fmla="*/ 66 w 738"/>
                <a:gd name="T11" fmla="*/ 92 h 423"/>
                <a:gd name="T12" fmla="*/ 93 w 738"/>
                <a:gd name="T13" fmla="*/ 71 h 423"/>
                <a:gd name="T14" fmla="*/ 125 w 738"/>
                <a:gd name="T15" fmla="*/ 53 h 423"/>
                <a:gd name="T16" fmla="*/ 160 w 738"/>
                <a:gd name="T17" fmla="*/ 37 h 423"/>
                <a:gd name="T18" fmla="*/ 198 w 738"/>
                <a:gd name="T19" fmla="*/ 24 h 423"/>
                <a:gd name="T20" fmla="*/ 239 w 738"/>
                <a:gd name="T21" fmla="*/ 13 h 423"/>
                <a:gd name="T22" fmla="*/ 281 w 738"/>
                <a:gd name="T23" fmla="*/ 6 h 423"/>
                <a:gd name="T24" fmla="*/ 325 w 738"/>
                <a:gd name="T25" fmla="*/ 2 h 423"/>
                <a:gd name="T26" fmla="*/ 370 w 738"/>
                <a:gd name="T27" fmla="*/ 0 h 423"/>
                <a:gd name="T28" fmla="*/ 415 w 738"/>
                <a:gd name="T29" fmla="*/ 2 h 423"/>
                <a:gd name="T30" fmla="*/ 458 w 738"/>
                <a:gd name="T31" fmla="*/ 6 h 423"/>
                <a:gd name="T32" fmla="*/ 501 w 738"/>
                <a:gd name="T33" fmla="*/ 13 h 423"/>
                <a:gd name="T34" fmla="*/ 541 w 738"/>
                <a:gd name="T35" fmla="*/ 24 h 423"/>
                <a:gd name="T36" fmla="*/ 579 w 738"/>
                <a:gd name="T37" fmla="*/ 37 h 423"/>
                <a:gd name="T38" fmla="*/ 615 w 738"/>
                <a:gd name="T39" fmla="*/ 53 h 423"/>
                <a:gd name="T40" fmla="*/ 645 w 738"/>
                <a:gd name="T41" fmla="*/ 71 h 423"/>
                <a:gd name="T42" fmla="*/ 674 w 738"/>
                <a:gd name="T43" fmla="*/ 92 h 423"/>
                <a:gd name="T44" fmla="*/ 696 w 738"/>
                <a:gd name="T45" fmla="*/ 113 h 423"/>
                <a:gd name="T46" fmla="*/ 714 w 738"/>
                <a:gd name="T47" fmla="*/ 137 h 423"/>
                <a:gd name="T48" fmla="*/ 728 w 738"/>
                <a:gd name="T49" fmla="*/ 161 h 423"/>
                <a:gd name="T50" fmla="*/ 737 w 738"/>
                <a:gd name="T51" fmla="*/ 186 h 423"/>
                <a:gd name="T52" fmla="*/ 738 w 738"/>
                <a:gd name="T53" fmla="*/ 212 h 423"/>
                <a:gd name="T54" fmla="*/ 737 w 738"/>
                <a:gd name="T55" fmla="*/ 237 h 423"/>
                <a:gd name="T56" fmla="*/ 728 w 738"/>
                <a:gd name="T57" fmla="*/ 263 h 423"/>
                <a:gd name="T58" fmla="*/ 714 w 738"/>
                <a:gd name="T59" fmla="*/ 286 h 423"/>
                <a:gd name="T60" fmla="*/ 696 w 738"/>
                <a:gd name="T61" fmla="*/ 309 h 423"/>
                <a:gd name="T62" fmla="*/ 674 w 738"/>
                <a:gd name="T63" fmla="*/ 332 h 423"/>
                <a:gd name="T64" fmla="*/ 645 w 738"/>
                <a:gd name="T65" fmla="*/ 351 h 423"/>
                <a:gd name="T66" fmla="*/ 615 w 738"/>
                <a:gd name="T67" fmla="*/ 370 h 423"/>
                <a:gd name="T68" fmla="*/ 579 w 738"/>
                <a:gd name="T69" fmla="*/ 385 h 423"/>
                <a:gd name="T70" fmla="*/ 541 w 738"/>
                <a:gd name="T71" fmla="*/ 399 h 423"/>
                <a:gd name="T72" fmla="*/ 501 w 738"/>
                <a:gd name="T73" fmla="*/ 409 h 423"/>
                <a:gd name="T74" fmla="*/ 458 w 738"/>
                <a:gd name="T75" fmla="*/ 416 h 423"/>
                <a:gd name="T76" fmla="*/ 415 w 738"/>
                <a:gd name="T77" fmla="*/ 422 h 423"/>
                <a:gd name="T78" fmla="*/ 370 w 738"/>
                <a:gd name="T79" fmla="*/ 423 h 423"/>
                <a:gd name="T80" fmla="*/ 325 w 738"/>
                <a:gd name="T81" fmla="*/ 422 h 423"/>
                <a:gd name="T82" fmla="*/ 281 w 738"/>
                <a:gd name="T83" fmla="*/ 416 h 423"/>
                <a:gd name="T84" fmla="*/ 239 w 738"/>
                <a:gd name="T85" fmla="*/ 409 h 423"/>
                <a:gd name="T86" fmla="*/ 198 w 738"/>
                <a:gd name="T87" fmla="*/ 399 h 423"/>
                <a:gd name="T88" fmla="*/ 160 w 738"/>
                <a:gd name="T89" fmla="*/ 385 h 423"/>
                <a:gd name="T90" fmla="*/ 125 w 738"/>
                <a:gd name="T91" fmla="*/ 370 h 423"/>
                <a:gd name="T92" fmla="*/ 93 w 738"/>
                <a:gd name="T93" fmla="*/ 351 h 423"/>
                <a:gd name="T94" fmla="*/ 66 w 738"/>
                <a:gd name="T95" fmla="*/ 332 h 423"/>
                <a:gd name="T96" fmla="*/ 44 w 738"/>
                <a:gd name="T97" fmla="*/ 309 h 423"/>
                <a:gd name="T98" fmla="*/ 25 w 738"/>
                <a:gd name="T99" fmla="*/ 286 h 423"/>
                <a:gd name="T100" fmla="*/ 11 w 738"/>
                <a:gd name="T101" fmla="*/ 263 h 423"/>
                <a:gd name="T102" fmla="*/ 3 w 738"/>
                <a:gd name="T103" fmla="*/ 237 h 423"/>
                <a:gd name="T104" fmla="*/ 0 w 738"/>
                <a:gd name="T105" fmla="*/ 212 h 42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738" h="423">
                  <a:moveTo>
                    <a:pt x="0" y="212"/>
                  </a:moveTo>
                  <a:lnTo>
                    <a:pt x="3" y="186"/>
                  </a:lnTo>
                  <a:lnTo>
                    <a:pt x="11" y="161"/>
                  </a:lnTo>
                  <a:lnTo>
                    <a:pt x="25" y="137"/>
                  </a:lnTo>
                  <a:lnTo>
                    <a:pt x="44" y="113"/>
                  </a:lnTo>
                  <a:lnTo>
                    <a:pt x="66" y="92"/>
                  </a:lnTo>
                  <a:lnTo>
                    <a:pt x="93" y="71"/>
                  </a:lnTo>
                  <a:lnTo>
                    <a:pt x="125" y="53"/>
                  </a:lnTo>
                  <a:lnTo>
                    <a:pt x="160" y="37"/>
                  </a:lnTo>
                  <a:lnTo>
                    <a:pt x="198" y="24"/>
                  </a:lnTo>
                  <a:lnTo>
                    <a:pt x="239" y="13"/>
                  </a:lnTo>
                  <a:lnTo>
                    <a:pt x="281" y="6"/>
                  </a:lnTo>
                  <a:lnTo>
                    <a:pt x="325" y="2"/>
                  </a:lnTo>
                  <a:lnTo>
                    <a:pt x="370" y="0"/>
                  </a:lnTo>
                  <a:lnTo>
                    <a:pt x="415" y="2"/>
                  </a:lnTo>
                  <a:lnTo>
                    <a:pt x="458" y="6"/>
                  </a:lnTo>
                  <a:lnTo>
                    <a:pt x="501" y="13"/>
                  </a:lnTo>
                  <a:lnTo>
                    <a:pt x="541" y="24"/>
                  </a:lnTo>
                  <a:lnTo>
                    <a:pt x="579" y="37"/>
                  </a:lnTo>
                  <a:lnTo>
                    <a:pt x="615" y="53"/>
                  </a:lnTo>
                  <a:lnTo>
                    <a:pt x="645" y="71"/>
                  </a:lnTo>
                  <a:lnTo>
                    <a:pt x="674" y="92"/>
                  </a:lnTo>
                  <a:lnTo>
                    <a:pt x="696" y="113"/>
                  </a:lnTo>
                  <a:lnTo>
                    <a:pt x="714" y="137"/>
                  </a:lnTo>
                  <a:lnTo>
                    <a:pt x="728" y="161"/>
                  </a:lnTo>
                  <a:lnTo>
                    <a:pt x="737" y="186"/>
                  </a:lnTo>
                  <a:lnTo>
                    <a:pt x="738" y="212"/>
                  </a:lnTo>
                  <a:lnTo>
                    <a:pt x="737" y="237"/>
                  </a:lnTo>
                  <a:lnTo>
                    <a:pt x="728" y="263"/>
                  </a:lnTo>
                  <a:lnTo>
                    <a:pt x="714" y="286"/>
                  </a:lnTo>
                  <a:lnTo>
                    <a:pt x="696" y="309"/>
                  </a:lnTo>
                  <a:lnTo>
                    <a:pt x="674" y="332"/>
                  </a:lnTo>
                  <a:lnTo>
                    <a:pt x="645" y="351"/>
                  </a:lnTo>
                  <a:lnTo>
                    <a:pt x="615" y="370"/>
                  </a:lnTo>
                  <a:lnTo>
                    <a:pt x="579" y="385"/>
                  </a:lnTo>
                  <a:lnTo>
                    <a:pt x="541" y="399"/>
                  </a:lnTo>
                  <a:lnTo>
                    <a:pt x="501" y="409"/>
                  </a:lnTo>
                  <a:lnTo>
                    <a:pt x="458" y="416"/>
                  </a:lnTo>
                  <a:lnTo>
                    <a:pt x="415" y="422"/>
                  </a:lnTo>
                  <a:lnTo>
                    <a:pt x="370" y="423"/>
                  </a:lnTo>
                  <a:lnTo>
                    <a:pt x="325" y="422"/>
                  </a:lnTo>
                  <a:lnTo>
                    <a:pt x="281" y="416"/>
                  </a:lnTo>
                  <a:lnTo>
                    <a:pt x="239" y="409"/>
                  </a:lnTo>
                  <a:lnTo>
                    <a:pt x="198" y="399"/>
                  </a:lnTo>
                  <a:lnTo>
                    <a:pt x="160" y="385"/>
                  </a:lnTo>
                  <a:lnTo>
                    <a:pt x="125" y="370"/>
                  </a:lnTo>
                  <a:lnTo>
                    <a:pt x="93" y="351"/>
                  </a:lnTo>
                  <a:lnTo>
                    <a:pt x="66" y="332"/>
                  </a:lnTo>
                  <a:lnTo>
                    <a:pt x="44" y="309"/>
                  </a:lnTo>
                  <a:lnTo>
                    <a:pt x="25" y="286"/>
                  </a:lnTo>
                  <a:lnTo>
                    <a:pt x="11" y="263"/>
                  </a:lnTo>
                  <a:lnTo>
                    <a:pt x="3" y="237"/>
                  </a:lnTo>
                  <a:lnTo>
                    <a:pt x="0" y="212"/>
                  </a:lnTo>
                  <a:close/>
                </a:path>
              </a:pathLst>
            </a:custGeom>
            <a:solidFill>
              <a:srgbClr val="FFFFFF"/>
            </a:solidFill>
            <a:ln w="12700">
              <a:solidFill>
                <a:srgbClr val="000000"/>
              </a:solidFill>
              <a:prstDash val="solid"/>
              <a:round/>
            </a:ln>
          </p:spPr>
          <p:txBody>
            <a:bodyPr/>
            <a:lstStyle/>
            <a:p>
              <a:endParaRPr lang="zh-CN" altLang="en-US"/>
            </a:p>
          </p:txBody>
        </p:sp>
        <p:sp>
          <p:nvSpPr>
            <p:cNvPr id="51218" name="Rectangle 17"/>
            <p:cNvSpPr>
              <a:spLocks noChangeArrowheads="1"/>
            </p:cNvSpPr>
            <p:nvPr/>
          </p:nvSpPr>
          <p:spPr bwMode="auto">
            <a:xfrm>
              <a:off x="1954" y="1658"/>
              <a:ext cx="25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就绪</a:t>
              </a:r>
              <a:endParaRPr kumimoji="1" lang="zh-CN" altLang="en-US" sz="2000">
                <a:solidFill>
                  <a:schemeClr val="tx1"/>
                </a:solidFill>
                <a:ea typeface="黑体" panose="02010609060101010101" charset="-122"/>
              </a:endParaRPr>
            </a:p>
          </p:txBody>
        </p:sp>
        <p:sp>
          <p:nvSpPr>
            <p:cNvPr id="51219" name="Freeform 18"/>
            <p:cNvSpPr/>
            <p:nvPr/>
          </p:nvSpPr>
          <p:spPr bwMode="auto">
            <a:xfrm>
              <a:off x="1760" y="2740"/>
              <a:ext cx="738" cy="423"/>
            </a:xfrm>
            <a:custGeom>
              <a:avLst/>
              <a:gdLst>
                <a:gd name="T0" fmla="*/ 0 w 738"/>
                <a:gd name="T1" fmla="*/ 212 h 423"/>
                <a:gd name="T2" fmla="*/ 3 w 738"/>
                <a:gd name="T3" fmla="*/ 186 h 423"/>
                <a:gd name="T4" fmla="*/ 11 w 738"/>
                <a:gd name="T5" fmla="*/ 161 h 423"/>
                <a:gd name="T6" fmla="*/ 25 w 738"/>
                <a:gd name="T7" fmla="*/ 137 h 423"/>
                <a:gd name="T8" fmla="*/ 44 w 738"/>
                <a:gd name="T9" fmla="*/ 114 h 423"/>
                <a:gd name="T10" fmla="*/ 66 w 738"/>
                <a:gd name="T11" fmla="*/ 92 h 423"/>
                <a:gd name="T12" fmla="*/ 93 w 738"/>
                <a:gd name="T13" fmla="*/ 72 h 423"/>
                <a:gd name="T14" fmla="*/ 125 w 738"/>
                <a:gd name="T15" fmla="*/ 54 h 423"/>
                <a:gd name="T16" fmla="*/ 160 w 738"/>
                <a:gd name="T17" fmla="*/ 38 h 423"/>
                <a:gd name="T18" fmla="*/ 198 w 738"/>
                <a:gd name="T19" fmla="*/ 24 h 423"/>
                <a:gd name="T20" fmla="*/ 239 w 738"/>
                <a:gd name="T21" fmla="*/ 14 h 423"/>
                <a:gd name="T22" fmla="*/ 281 w 738"/>
                <a:gd name="T23" fmla="*/ 7 h 423"/>
                <a:gd name="T24" fmla="*/ 325 w 738"/>
                <a:gd name="T25" fmla="*/ 2 h 423"/>
                <a:gd name="T26" fmla="*/ 370 w 738"/>
                <a:gd name="T27" fmla="*/ 0 h 423"/>
                <a:gd name="T28" fmla="*/ 415 w 738"/>
                <a:gd name="T29" fmla="*/ 2 h 423"/>
                <a:gd name="T30" fmla="*/ 458 w 738"/>
                <a:gd name="T31" fmla="*/ 7 h 423"/>
                <a:gd name="T32" fmla="*/ 501 w 738"/>
                <a:gd name="T33" fmla="*/ 14 h 423"/>
                <a:gd name="T34" fmla="*/ 541 w 738"/>
                <a:gd name="T35" fmla="*/ 24 h 423"/>
                <a:gd name="T36" fmla="*/ 579 w 738"/>
                <a:gd name="T37" fmla="*/ 38 h 423"/>
                <a:gd name="T38" fmla="*/ 615 w 738"/>
                <a:gd name="T39" fmla="*/ 54 h 423"/>
                <a:gd name="T40" fmla="*/ 645 w 738"/>
                <a:gd name="T41" fmla="*/ 72 h 423"/>
                <a:gd name="T42" fmla="*/ 674 w 738"/>
                <a:gd name="T43" fmla="*/ 92 h 423"/>
                <a:gd name="T44" fmla="*/ 696 w 738"/>
                <a:gd name="T45" fmla="*/ 114 h 423"/>
                <a:gd name="T46" fmla="*/ 714 w 738"/>
                <a:gd name="T47" fmla="*/ 137 h 423"/>
                <a:gd name="T48" fmla="*/ 728 w 738"/>
                <a:gd name="T49" fmla="*/ 161 h 423"/>
                <a:gd name="T50" fmla="*/ 737 w 738"/>
                <a:gd name="T51" fmla="*/ 186 h 423"/>
                <a:gd name="T52" fmla="*/ 738 w 738"/>
                <a:gd name="T53" fmla="*/ 212 h 423"/>
                <a:gd name="T54" fmla="*/ 737 w 738"/>
                <a:gd name="T55" fmla="*/ 237 h 423"/>
                <a:gd name="T56" fmla="*/ 728 w 738"/>
                <a:gd name="T57" fmla="*/ 262 h 423"/>
                <a:gd name="T58" fmla="*/ 714 w 738"/>
                <a:gd name="T59" fmla="*/ 288 h 423"/>
                <a:gd name="T60" fmla="*/ 696 w 738"/>
                <a:gd name="T61" fmla="*/ 310 h 423"/>
                <a:gd name="T62" fmla="*/ 674 w 738"/>
                <a:gd name="T63" fmla="*/ 333 h 423"/>
                <a:gd name="T64" fmla="*/ 645 w 738"/>
                <a:gd name="T65" fmla="*/ 353 h 423"/>
                <a:gd name="T66" fmla="*/ 615 w 738"/>
                <a:gd name="T67" fmla="*/ 371 h 423"/>
                <a:gd name="T68" fmla="*/ 579 w 738"/>
                <a:gd name="T69" fmla="*/ 386 h 423"/>
                <a:gd name="T70" fmla="*/ 541 w 738"/>
                <a:gd name="T71" fmla="*/ 399 h 423"/>
                <a:gd name="T72" fmla="*/ 501 w 738"/>
                <a:gd name="T73" fmla="*/ 410 h 423"/>
                <a:gd name="T74" fmla="*/ 458 w 738"/>
                <a:gd name="T75" fmla="*/ 417 h 423"/>
                <a:gd name="T76" fmla="*/ 415 w 738"/>
                <a:gd name="T77" fmla="*/ 422 h 423"/>
                <a:gd name="T78" fmla="*/ 370 w 738"/>
                <a:gd name="T79" fmla="*/ 423 h 423"/>
                <a:gd name="T80" fmla="*/ 325 w 738"/>
                <a:gd name="T81" fmla="*/ 422 h 423"/>
                <a:gd name="T82" fmla="*/ 281 w 738"/>
                <a:gd name="T83" fmla="*/ 417 h 423"/>
                <a:gd name="T84" fmla="*/ 239 w 738"/>
                <a:gd name="T85" fmla="*/ 410 h 423"/>
                <a:gd name="T86" fmla="*/ 198 w 738"/>
                <a:gd name="T87" fmla="*/ 399 h 423"/>
                <a:gd name="T88" fmla="*/ 160 w 738"/>
                <a:gd name="T89" fmla="*/ 386 h 423"/>
                <a:gd name="T90" fmla="*/ 125 w 738"/>
                <a:gd name="T91" fmla="*/ 371 h 423"/>
                <a:gd name="T92" fmla="*/ 93 w 738"/>
                <a:gd name="T93" fmla="*/ 353 h 423"/>
                <a:gd name="T94" fmla="*/ 66 w 738"/>
                <a:gd name="T95" fmla="*/ 333 h 423"/>
                <a:gd name="T96" fmla="*/ 44 w 738"/>
                <a:gd name="T97" fmla="*/ 310 h 423"/>
                <a:gd name="T98" fmla="*/ 25 w 738"/>
                <a:gd name="T99" fmla="*/ 288 h 423"/>
                <a:gd name="T100" fmla="*/ 11 w 738"/>
                <a:gd name="T101" fmla="*/ 262 h 423"/>
                <a:gd name="T102" fmla="*/ 3 w 738"/>
                <a:gd name="T103" fmla="*/ 237 h 423"/>
                <a:gd name="T104" fmla="*/ 0 w 738"/>
                <a:gd name="T105" fmla="*/ 212 h 42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738" h="423">
                  <a:moveTo>
                    <a:pt x="0" y="212"/>
                  </a:moveTo>
                  <a:lnTo>
                    <a:pt x="3" y="186"/>
                  </a:lnTo>
                  <a:lnTo>
                    <a:pt x="11" y="161"/>
                  </a:lnTo>
                  <a:lnTo>
                    <a:pt x="25" y="137"/>
                  </a:lnTo>
                  <a:lnTo>
                    <a:pt x="44" y="114"/>
                  </a:lnTo>
                  <a:lnTo>
                    <a:pt x="66" y="92"/>
                  </a:lnTo>
                  <a:lnTo>
                    <a:pt x="93" y="72"/>
                  </a:lnTo>
                  <a:lnTo>
                    <a:pt x="125" y="54"/>
                  </a:lnTo>
                  <a:lnTo>
                    <a:pt x="160" y="38"/>
                  </a:lnTo>
                  <a:lnTo>
                    <a:pt x="198" y="24"/>
                  </a:lnTo>
                  <a:lnTo>
                    <a:pt x="239" y="14"/>
                  </a:lnTo>
                  <a:lnTo>
                    <a:pt x="281" y="7"/>
                  </a:lnTo>
                  <a:lnTo>
                    <a:pt x="325" y="2"/>
                  </a:lnTo>
                  <a:lnTo>
                    <a:pt x="370" y="0"/>
                  </a:lnTo>
                  <a:lnTo>
                    <a:pt x="415" y="2"/>
                  </a:lnTo>
                  <a:lnTo>
                    <a:pt x="458" y="7"/>
                  </a:lnTo>
                  <a:lnTo>
                    <a:pt x="501" y="14"/>
                  </a:lnTo>
                  <a:lnTo>
                    <a:pt x="541" y="24"/>
                  </a:lnTo>
                  <a:lnTo>
                    <a:pt x="579" y="38"/>
                  </a:lnTo>
                  <a:lnTo>
                    <a:pt x="615" y="54"/>
                  </a:lnTo>
                  <a:lnTo>
                    <a:pt x="645" y="72"/>
                  </a:lnTo>
                  <a:lnTo>
                    <a:pt x="674" y="92"/>
                  </a:lnTo>
                  <a:lnTo>
                    <a:pt x="696" y="114"/>
                  </a:lnTo>
                  <a:lnTo>
                    <a:pt x="714" y="137"/>
                  </a:lnTo>
                  <a:lnTo>
                    <a:pt x="728" y="161"/>
                  </a:lnTo>
                  <a:lnTo>
                    <a:pt x="737" y="186"/>
                  </a:lnTo>
                  <a:lnTo>
                    <a:pt x="738" y="212"/>
                  </a:lnTo>
                  <a:lnTo>
                    <a:pt x="737" y="237"/>
                  </a:lnTo>
                  <a:lnTo>
                    <a:pt x="728" y="262"/>
                  </a:lnTo>
                  <a:lnTo>
                    <a:pt x="714" y="288"/>
                  </a:lnTo>
                  <a:lnTo>
                    <a:pt x="696" y="310"/>
                  </a:lnTo>
                  <a:lnTo>
                    <a:pt x="674" y="333"/>
                  </a:lnTo>
                  <a:lnTo>
                    <a:pt x="645" y="353"/>
                  </a:lnTo>
                  <a:lnTo>
                    <a:pt x="615" y="371"/>
                  </a:lnTo>
                  <a:lnTo>
                    <a:pt x="579" y="386"/>
                  </a:lnTo>
                  <a:lnTo>
                    <a:pt x="541" y="399"/>
                  </a:lnTo>
                  <a:lnTo>
                    <a:pt x="501" y="410"/>
                  </a:lnTo>
                  <a:lnTo>
                    <a:pt x="458" y="417"/>
                  </a:lnTo>
                  <a:lnTo>
                    <a:pt x="415" y="422"/>
                  </a:lnTo>
                  <a:lnTo>
                    <a:pt x="370" y="423"/>
                  </a:lnTo>
                  <a:lnTo>
                    <a:pt x="325" y="422"/>
                  </a:lnTo>
                  <a:lnTo>
                    <a:pt x="281" y="417"/>
                  </a:lnTo>
                  <a:lnTo>
                    <a:pt x="239" y="410"/>
                  </a:lnTo>
                  <a:lnTo>
                    <a:pt x="198" y="399"/>
                  </a:lnTo>
                  <a:lnTo>
                    <a:pt x="160" y="386"/>
                  </a:lnTo>
                  <a:lnTo>
                    <a:pt x="125" y="371"/>
                  </a:lnTo>
                  <a:lnTo>
                    <a:pt x="93" y="353"/>
                  </a:lnTo>
                  <a:lnTo>
                    <a:pt x="66" y="333"/>
                  </a:lnTo>
                  <a:lnTo>
                    <a:pt x="44" y="310"/>
                  </a:lnTo>
                  <a:lnTo>
                    <a:pt x="25" y="288"/>
                  </a:lnTo>
                  <a:lnTo>
                    <a:pt x="11" y="262"/>
                  </a:lnTo>
                  <a:lnTo>
                    <a:pt x="3" y="237"/>
                  </a:lnTo>
                  <a:lnTo>
                    <a:pt x="0" y="212"/>
                  </a:lnTo>
                  <a:close/>
                </a:path>
              </a:pathLst>
            </a:custGeom>
            <a:solidFill>
              <a:srgbClr val="FFFFFF"/>
            </a:solidFill>
            <a:ln w="12700">
              <a:solidFill>
                <a:srgbClr val="000000"/>
              </a:solidFill>
              <a:prstDash val="solid"/>
              <a:round/>
            </a:ln>
          </p:spPr>
          <p:txBody>
            <a:bodyPr/>
            <a:lstStyle/>
            <a:p>
              <a:endParaRPr lang="zh-CN" altLang="en-US"/>
            </a:p>
          </p:txBody>
        </p:sp>
        <p:sp>
          <p:nvSpPr>
            <p:cNvPr id="51220" name="Rectangle 19"/>
            <p:cNvSpPr>
              <a:spLocks noChangeArrowheads="1"/>
            </p:cNvSpPr>
            <p:nvPr/>
          </p:nvSpPr>
          <p:spPr bwMode="auto">
            <a:xfrm>
              <a:off x="1884" y="2873"/>
              <a:ext cx="32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 阻塞</a:t>
              </a:r>
              <a:endParaRPr kumimoji="1" lang="zh-CN" altLang="en-US" sz="2000">
                <a:solidFill>
                  <a:schemeClr val="tx1"/>
                </a:solidFill>
                <a:ea typeface="黑体" panose="02010609060101010101" charset="-122"/>
              </a:endParaRPr>
            </a:p>
          </p:txBody>
        </p:sp>
        <p:sp>
          <p:nvSpPr>
            <p:cNvPr id="51221" name="Freeform 20"/>
            <p:cNvSpPr/>
            <p:nvPr/>
          </p:nvSpPr>
          <p:spPr bwMode="auto">
            <a:xfrm>
              <a:off x="3275" y="1641"/>
              <a:ext cx="53" cy="52"/>
            </a:xfrm>
            <a:custGeom>
              <a:avLst/>
              <a:gdLst>
                <a:gd name="T0" fmla="*/ 0 w 53"/>
                <a:gd name="T1" fmla="*/ 0 h 52"/>
                <a:gd name="T2" fmla="*/ 0 w 53"/>
                <a:gd name="T3" fmla="*/ 52 h 52"/>
                <a:gd name="T4" fmla="*/ 53 w 53"/>
                <a:gd name="T5" fmla="*/ 27 h 52"/>
                <a:gd name="T6" fmla="*/ 0 w 53"/>
                <a:gd name="T7" fmla="*/ 0 h 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 h="52">
                  <a:moveTo>
                    <a:pt x="0" y="0"/>
                  </a:moveTo>
                  <a:lnTo>
                    <a:pt x="0" y="52"/>
                  </a:lnTo>
                  <a:lnTo>
                    <a:pt x="53" y="2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1222" name="Freeform 21"/>
            <p:cNvSpPr/>
            <p:nvPr/>
          </p:nvSpPr>
          <p:spPr bwMode="auto">
            <a:xfrm>
              <a:off x="3275" y="1641"/>
              <a:ext cx="53" cy="52"/>
            </a:xfrm>
            <a:custGeom>
              <a:avLst/>
              <a:gdLst>
                <a:gd name="T0" fmla="*/ 0 w 53"/>
                <a:gd name="T1" fmla="*/ 0 h 52"/>
                <a:gd name="T2" fmla="*/ 0 w 53"/>
                <a:gd name="T3" fmla="*/ 52 h 52"/>
                <a:gd name="T4" fmla="*/ 53 w 53"/>
                <a:gd name="T5" fmla="*/ 27 h 52"/>
                <a:gd name="T6" fmla="*/ 0 w 53"/>
                <a:gd name="T7" fmla="*/ 0 h 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 h="52">
                  <a:moveTo>
                    <a:pt x="0" y="0"/>
                  </a:moveTo>
                  <a:lnTo>
                    <a:pt x="0" y="52"/>
                  </a:lnTo>
                  <a:lnTo>
                    <a:pt x="53" y="27"/>
                  </a:lnTo>
                  <a:lnTo>
                    <a:pt x="0" y="0"/>
                  </a:lnTo>
                </a:path>
              </a:pathLst>
            </a:custGeom>
            <a:noFill/>
            <a:ln w="12700">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23" name="Line 22"/>
            <p:cNvSpPr>
              <a:spLocks noChangeShapeType="1"/>
            </p:cNvSpPr>
            <p:nvPr/>
          </p:nvSpPr>
          <p:spPr bwMode="auto">
            <a:xfrm>
              <a:off x="2467" y="1651"/>
              <a:ext cx="808" cy="17"/>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24" name="Freeform 23"/>
            <p:cNvSpPr/>
            <p:nvPr/>
          </p:nvSpPr>
          <p:spPr bwMode="auto">
            <a:xfrm>
              <a:off x="2602" y="1559"/>
              <a:ext cx="590" cy="196"/>
            </a:xfrm>
            <a:custGeom>
              <a:avLst/>
              <a:gdLst>
                <a:gd name="T0" fmla="*/ 0 w 590"/>
                <a:gd name="T1" fmla="*/ 183 h 196"/>
                <a:gd name="T2" fmla="*/ 587 w 590"/>
                <a:gd name="T3" fmla="*/ 196 h 196"/>
                <a:gd name="T4" fmla="*/ 590 w 590"/>
                <a:gd name="T5" fmla="*/ 13 h 196"/>
                <a:gd name="T6" fmla="*/ 5 w 590"/>
                <a:gd name="T7" fmla="*/ 0 h 196"/>
                <a:gd name="T8" fmla="*/ 0 w 590"/>
                <a:gd name="T9" fmla="*/ 183 h 1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90" h="196">
                  <a:moveTo>
                    <a:pt x="0" y="183"/>
                  </a:moveTo>
                  <a:lnTo>
                    <a:pt x="587" y="196"/>
                  </a:lnTo>
                  <a:lnTo>
                    <a:pt x="590" y="13"/>
                  </a:lnTo>
                  <a:lnTo>
                    <a:pt x="5" y="0"/>
                  </a:lnTo>
                  <a:lnTo>
                    <a:pt x="0" y="18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1225" name="Rectangle 24"/>
            <p:cNvSpPr>
              <a:spLocks noChangeArrowheads="1"/>
            </p:cNvSpPr>
            <p:nvPr/>
          </p:nvSpPr>
          <p:spPr bwMode="auto">
            <a:xfrm rot="60000">
              <a:off x="2615" y="1577"/>
              <a:ext cx="32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 分派</a:t>
              </a:r>
              <a:endParaRPr kumimoji="1" lang="zh-CN" altLang="en-US" sz="2000">
                <a:solidFill>
                  <a:schemeClr val="tx1"/>
                </a:solidFill>
                <a:ea typeface="黑体" panose="02010609060101010101" charset="-122"/>
              </a:endParaRPr>
            </a:p>
          </p:txBody>
        </p:sp>
        <p:sp>
          <p:nvSpPr>
            <p:cNvPr id="51226" name="Freeform 25"/>
            <p:cNvSpPr/>
            <p:nvPr/>
          </p:nvSpPr>
          <p:spPr bwMode="auto">
            <a:xfrm>
              <a:off x="2459" y="1807"/>
              <a:ext cx="52" cy="52"/>
            </a:xfrm>
            <a:custGeom>
              <a:avLst/>
              <a:gdLst>
                <a:gd name="T0" fmla="*/ 52 w 52"/>
                <a:gd name="T1" fmla="*/ 0 h 52"/>
                <a:gd name="T2" fmla="*/ 52 w 52"/>
                <a:gd name="T3" fmla="*/ 52 h 52"/>
                <a:gd name="T4" fmla="*/ 0 w 52"/>
                <a:gd name="T5" fmla="*/ 26 h 52"/>
                <a:gd name="T6" fmla="*/ 52 w 52"/>
                <a:gd name="T7" fmla="*/ 0 h 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52">
                  <a:moveTo>
                    <a:pt x="52" y="0"/>
                  </a:moveTo>
                  <a:lnTo>
                    <a:pt x="52" y="52"/>
                  </a:lnTo>
                  <a:lnTo>
                    <a:pt x="0" y="26"/>
                  </a:ln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1227" name="Freeform 26"/>
            <p:cNvSpPr/>
            <p:nvPr/>
          </p:nvSpPr>
          <p:spPr bwMode="auto">
            <a:xfrm>
              <a:off x="2459" y="1807"/>
              <a:ext cx="52" cy="52"/>
            </a:xfrm>
            <a:custGeom>
              <a:avLst/>
              <a:gdLst>
                <a:gd name="T0" fmla="*/ 52 w 52"/>
                <a:gd name="T1" fmla="*/ 0 h 52"/>
                <a:gd name="T2" fmla="*/ 52 w 52"/>
                <a:gd name="T3" fmla="*/ 52 h 52"/>
                <a:gd name="T4" fmla="*/ 0 w 52"/>
                <a:gd name="T5" fmla="*/ 26 h 52"/>
                <a:gd name="T6" fmla="*/ 52 w 52"/>
                <a:gd name="T7" fmla="*/ 0 h 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52">
                  <a:moveTo>
                    <a:pt x="52" y="0"/>
                  </a:moveTo>
                  <a:lnTo>
                    <a:pt x="52" y="52"/>
                  </a:lnTo>
                  <a:lnTo>
                    <a:pt x="0" y="26"/>
                  </a:lnTo>
                  <a:lnTo>
                    <a:pt x="52" y="0"/>
                  </a:lnTo>
                </a:path>
              </a:pathLst>
            </a:custGeom>
            <a:noFill/>
            <a:ln w="12700">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28" name="Line 27"/>
            <p:cNvSpPr>
              <a:spLocks noChangeShapeType="1"/>
            </p:cNvSpPr>
            <p:nvPr/>
          </p:nvSpPr>
          <p:spPr bwMode="auto">
            <a:xfrm flipH="1" flipV="1">
              <a:off x="2511" y="1834"/>
              <a:ext cx="844" cy="6"/>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29" name="Freeform 28"/>
            <p:cNvSpPr/>
            <p:nvPr/>
          </p:nvSpPr>
          <p:spPr bwMode="auto">
            <a:xfrm>
              <a:off x="2647" y="1741"/>
              <a:ext cx="518" cy="186"/>
            </a:xfrm>
            <a:custGeom>
              <a:avLst/>
              <a:gdLst>
                <a:gd name="T0" fmla="*/ 0 w 518"/>
                <a:gd name="T1" fmla="*/ 183 h 186"/>
                <a:gd name="T2" fmla="*/ 516 w 518"/>
                <a:gd name="T3" fmla="*/ 186 h 186"/>
                <a:gd name="T4" fmla="*/ 518 w 518"/>
                <a:gd name="T5" fmla="*/ 3 h 186"/>
                <a:gd name="T6" fmla="*/ 2 w 518"/>
                <a:gd name="T7" fmla="*/ 0 h 186"/>
                <a:gd name="T8" fmla="*/ 0 w 518"/>
                <a:gd name="T9" fmla="*/ 183 h 1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8" h="186">
                  <a:moveTo>
                    <a:pt x="0" y="183"/>
                  </a:moveTo>
                  <a:lnTo>
                    <a:pt x="516" y="186"/>
                  </a:lnTo>
                  <a:lnTo>
                    <a:pt x="518" y="3"/>
                  </a:lnTo>
                  <a:lnTo>
                    <a:pt x="2" y="0"/>
                  </a:lnTo>
                  <a:lnTo>
                    <a:pt x="0" y="18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1230" name="Rectangle 29"/>
            <p:cNvSpPr>
              <a:spLocks noChangeArrowheads="1"/>
            </p:cNvSpPr>
            <p:nvPr/>
          </p:nvSpPr>
          <p:spPr bwMode="auto">
            <a:xfrm>
              <a:off x="2660" y="1755"/>
              <a:ext cx="32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 超时</a:t>
              </a:r>
              <a:endParaRPr kumimoji="1" lang="zh-CN" altLang="en-US" sz="2000">
                <a:solidFill>
                  <a:schemeClr val="tx1"/>
                </a:solidFill>
                <a:ea typeface="黑体" panose="02010609060101010101" charset="-122"/>
              </a:endParaRPr>
            </a:p>
          </p:txBody>
        </p:sp>
        <p:sp>
          <p:nvSpPr>
            <p:cNvPr id="51231" name="Freeform 30"/>
            <p:cNvSpPr/>
            <p:nvPr/>
          </p:nvSpPr>
          <p:spPr bwMode="auto">
            <a:xfrm>
              <a:off x="2498" y="2898"/>
              <a:ext cx="58" cy="54"/>
            </a:xfrm>
            <a:custGeom>
              <a:avLst/>
              <a:gdLst>
                <a:gd name="T0" fmla="*/ 24 w 58"/>
                <a:gd name="T1" fmla="*/ 0 h 54"/>
                <a:gd name="T2" fmla="*/ 58 w 58"/>
                <a:gd name="T3" fmla="*/ 40 h 54"/>
                <a:gd name="T4" fmla="*/ 0 w 58"/>
                <a:gd name="T5" fmla="*/ 54 h 54"/>
                <a:gd name="T6" fmla="*/ 24 w 58"/>
                <a:gd name="T7" fmla="*/ 0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 h="54">
                  <a:moveTo>
                    <a:pt x="24" y="0"/>
                  </a:moveTo>
                  <a:lnTo>
                    <a:pt x="58" y="40"/>
                  </a:lnTo>
                  <a:lnTo>
                    <a:pt x="0" y="54"/>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1232" name="Freeform 31"/>
            <p:cNvSpPr/>
            <p:nvPr/>
          </p:nvSpPr>
          <p:spPr bwMode="auto">
            <a:xfrm>
              <a:off x="2498" y="2898"/>
              <a:ext cx="58" cy="54"/>
            </a:xfrm>
            <a:custGeom>
              <a:avLst/>
              <a:gdLst>
                <a:gd name="T0" fmla="*/ 24 w 58"/>
                <a:gd name="T1" fmla="*/ 0 h 54"/>
                <a:gd name="T2" fmla="*/ 58 w 58"/>
                <a:gd name="T3" fmla="*/ 40 h 54"/>
                <a:gd name="T4" fmla="*/ 0 w 58"/>
                <a:gd name="T5" fmla="*/ 54 h 54"/>
                <a:gd name="T6" fmla="*/ 24 w 58"/>
                <a:gd name="T7" fmla="*/ 0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 h="54">
                  <a:moveTo>
                    <a:pt x="24" y="0"/>
                  </a:moveTo>
                  <a:lnTo>
                    <a:pt x="58" y="40"/>
                  </a:lnTo>
                  <a:lnTo>
                    <a:pt x="0" y="54"/>
                  </a:lnTo>
                  <a:lnTo>
                    <a:pt x="24" y="0"/>
                  </a:lnTo>
                </a:path>
              </a:pathLst>
            </a:custGeom>
            <a:noFill/>
            <a:ln w="12700">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33" name="Line 32"/>
            <p:cNvSpPr>
              <a:spLocks noChangeShapeType="1"/>
            </p:cNvSpPr>
            <p:nvPr/>
          </p:nvSpPr>
          <p:spPr bwMode="auto">
            <a:xfrm flipH="1">
              <a:off x="2539" y="1948"/>
              <a:ext cx="1138" cy="97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34" name="Freeform 33"/>
            <p:cNvSpPr/>
            <p:nvPr/>
          </p:nvSpPr>
          <p:spPr bwMode="auto">
            <a:xfrm>
              <a:off x="2829" y="2192"/>
              <a:ext cx="514" cy="512"/>
            </a:xfrm>
            <a:custGeom>
              <a:avLst/>
              <a:gdLst>
                <a:gd name="T0" fmla="*/ 228 w 514"/>
                <a:gd name="T1" fmla="*/ 512 h 512"/>
                <a:gd name="T2" fmla="*/ 514 w 514"/>
                <a:gd name="T3" fmla="*/ 269 h 512"/>
                <a:gd name="T4" fmla="*/ 287 w 514"/>
                <a:gd name="T5" fmla="*/ 0 h 512"/>
                <a:gd name="T6" fmla="*/ 0 w 514"/>
                <a:gd name="T7" fmla="*/ 244 h 512"/>
                <a:gd name="T8" fmla="*/ 228 w 514"/>
                <a:gd name="T9" fmla="*/ 512 h 5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4" h="512">
                  <a:moveTo>
                    <a:pt x="228" y="512"/>
                  </a:moveTo>
                  <a:lnTo>
                    <a:pt x="514" y="269"/>
                  </a:lnTo>
                  <a:lnTo>
                    <a:pt x="287" y="0"/>
                  </a:lnTo>
                  <a:lnTo>
                    <a:pt x="0" y="244"/>
                  </a:lnTo>
                  <a:lnTo>
                    <a:pt x="228" y="5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1235" name="Rectangle 34"/>
            <p:cNvSpPr>
              <a:spLocks noChangeArrowheads="1"/>
            </p:cNvSpPr>
            <p:nvPr/>
          </p:nvSpPr>
          <p:spPr bwMode="auto">
            <a:xfrm rot="-2460000">
              <a:off x="2865" y="2337"/>
              <a:ext cx="25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事件</a:t>
              </a:r>
              <a:endParaRPr kumimoji="1" lang="zh-CN" altLang="en-US" sz="2000">
                <a:solidFill>
                  <a:schemeClr val="tx1"/>
                </a:solidFill>
                <a:ea typeface="黑体" panose="02010609060101010101" charset="-122"/>
              </a:endParaRPr>
            </a:p>
          </p:txBody>
        </p:sp>
        <p:sp>
          <p:nvSpPr>
            <p:cNvPr id="51236" name="Rectangle 35"/>
            <p:cNvSpPr>
              <a:spLocks noChangeArrowheads="1"/>
            </p:cNvSpPr>
            <p:nvPr/>
          </p:nvSpPr>
          <p:spPr bwMode="auto">
            <a:xfrm rot="-2460000">
              <a:off x="3002" y="2443"/>
              <a:ext cx="25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等待</a:t>
              </a:r>
              <a:endParaRPr kumimoji="1" lang="zh-CN" altLang="en-US" sz="2000">
                <a:solidFill>
                  <a:schemeClr val="tx1"/>
                </a:solidFill>
                <a:ea typeface="黑体" panose="02010609060101010101" charset="-122"/>
              </a:endParaRPr>
            </a:p>
          </p:txBody>
        </p:sp>
        <p:sp>
          <p:nvSpPr>
            <p:cNvPr id="51237" name="Freeform 36"/>
            <p:cNvSpPr/>
            <p:nvPr/>
          </p:nvSpPr>
          <p:spPr bwMode="auto">
            <a:xfrm>
              <a:off x="2103" y="1948"/>
              <a:ext cx="54" cy="52"/>
            </a:xfrm>
            <a:custGeom>
              <a:avLst/>
              <a:gdLst>
                <a:gd name="T0" fmla="*/ 54 w 54"/>
                <a:gd name="T1" fmla="*/ 52 h 52"/>
                <a:gd name="T2" fmla="*/ 0 w 54"/>
                <a:gd name="T3" fmla="*/ 52 h 52"/>
                <a:gd name="T4" fmla="*/ 27 w 54"/>
                <a:gd name="T5" fmla="*/ 0 h 52"/>
                <a:gd name="T6" fmla="*/ 54 w 54"/>
                <a:gd name="T7" fmla="*/ 52 h 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 h="52">
                  <a:moveTo>
                    <a:pt x="54" y="52"/>
                  </a:moveTo>
                  <a:lnTo>
                    <a:pt x="0" y="52"/>
                  </a:lnTo>
                  <a:lnTo>
                    <a:pt x="27" y="0"/>
                  </a:lnTo>
                  <a:lnTo>
                    <a:pt x="54" y="5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1238" name="Freeform 37"/>
            <p:cNvSpPr/>
            <p:nvPr/>
          </p:nvSpPr>
          <p:spPr bwMode="auto">
            <a:xfrm>
              <a:off x="2103" y="1948"/>
              <a:ext cx="54" cy="52"/>
            </a:xfrm>
            <a:custGeom>
              <a:avLst/>
              <a:gdLst>
                <a:gd name="T0" fmla="*/ 54 w 54"/>
                <a:gd name="T1" fmla="*/ 52 h 52"/>
                <a:gd name="T2" fmla="*/ 0 w 54"/>
                <a:gd name="T3" fmla="*/ 52 h 52"/>
                <a:gd name="T4" fmla="*/ 27 w 54"/>
                <a:gd name="T5" fmla="*/ 0 h 52"/>
                <a:gd name="T6" fmla="*/ 54 w 54"/>
                <a:gd name="T7" fmla="*/ 52 h 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 h="52">
                  <a:moveTo>
                    <a:pt x="54" y="52"/>
                  </a:moveTo>
                  <a:lnTo>
                    <a:pt x="0" y="52"/>
                  </a:lnTo>
                  <a:lnTo>
                    <a:pt x="27" y="0"/>
                  </a:lnTo>
                  <a:lnTo>
                    <a:pt x="54" y="52"/>
                  </a:lnTo>
                </a:path>
              </a:pathLst>
            </a:custGeom>
            <a:noFill/>
            <a:ln w="12700">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39" name="Line 38"/>
            <p:cNvSpPr>
              <a:spLocks noChangeShapeType="1"/>
            </p:cNvSpPr>
            <p:nvPr/>
          </p:nvSpPr>
          <p:spPr bwMode="auto">
            <a:xfrm flipV="1">
              <a:off x="2130" y="2000"/>
              <a:ext cx="1" cy="7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40" name="Rectangle 39"/>
            <p:cNvSpPr>
              <a:spLocks noChangeArrowheads="1"/>
            </p:cNvSpPr>
            <p:nvPr/>
          </p:nvSpPr>
          <p:spPr bwMode="auto">
            <a:xfrm>
              <a:off x="1951" y="2122"/>
              <a:ext cx="352" cy="4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eaLnBrk="1" hangingPunct="1">
                <a:spcBef>
                  <a:spcPct val="0"/>
                </a:spcBef>
                <a:buClrTx/>
                <a:buFont typeface="Wingdings" panose="05000000000000000000" pitchFamily="2" charset="2"/>
                <a:buNone/>
              </a:pPr>
              <a:endParaRPr lang="zh-CN" altLang="en-US" sz="2000">
                <a:solidFill>
                  <a:schemeClr val="tx1"/>
                </a:solidFill>
              </a:endParaRPr>
            </a:p>
          </p:txBody>
        </p:sp>
        <p:sp>
          <p:nvSpPr>
            <p:cNvPr id="51241" name="Rectangle 40"/>
            <p:cNvSpPr>
              <a:spLocks noChangeArrowheads="1"/>
            </p:cNvSpPr>
            <p:nvPr/>
          </p:nvSpPr>
          <p:spPr bwMode="auto">
            <a:xfrm rot="-5400000">
              <a:off x="1916" y="2311"/>
              <a:ext cx="25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事件</a:t>
              </a:r>
              <a:endParaRPr kumimoji="1" lang="zh-CN" altLang="en-US" sz="2000">
                <a:solidFill>
                  <a:schemeClr val="tx1"/>
                </a:solidFill>
                <a:ea typeface="黑体" panose="02010609060101010101" charset="-122"/>
              </a:endParaRPr>
            </a:p>
          </p:txBody>
        </p:sp>
        <p:sp>
          <p:nvSpPr>
            <p:cNvPr id="51242" name="Rectangle 41"/>
            <p:cNvSpPr>
              <a:spLocks noChangeArrowheads="1"/>
            </p:cNvSpPr>
            <p:nvPr/>
          </p:nvSpPr>
          <p:spPr bwMode="auto">
            <a:xfrm rot="-5400000">
              <a:off x="2052" y="2315"/>
              <a:ext cx="32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 发生</a:t>
              </a:r>
              <a:endParaRPr kumimoji="1" lang="zh-CN" altLang="en-US" sz="2000">
                <a:solidFill>
                  <a:schemeClr val="tx1"/>
                </a:solidFill>
                <a:ea typeface="黑体" panose="02010609060101010101" charset="-122"/>
              </a:endParaRPr>
            </a:p>
          </p:txBody>
        </p:sp>
        <p:sp>
          <p:nvSpPr>
            <p:cNvPr id="51243" name="Freeform 42"/>
            <p:cNvSpPr/>
            <p:nvPr/>
          </p:nvSpPr>
          <p:spPr bwMode="auto">
            <a:xfrm>
              <a:off x="4802" y="1710"/>
              <a:ext cx="53" cy="54"/>
            </a:xfrm>
            <a:custGeom>
              <a:avLst/>
              <a:gdLst>
                <a:gd name="T0" fmla="*/ 0 w 53"/>
                <a:gd name="T1" fmla="*/ 0 h 54"/>
                <a:gd name="T2" fmla="*/ 0 w 53"/>
                <a:gd name="T3" fmla="*/ 54 h 54"/>
                <a:gd name="T4" fmla="*/ 53 w 53"/>
                <a:gd name="T5" fmla="*/ 27 h 54"/>
                <a:gd name="T6" fmla="*/ 0 w 53"/>
                <a:gd name="T7" fmla="*/ 0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 h="54">
                  <a:moveTo>
                    <a:pt x="0" y="0"/>
                  </a:moveTo>
                  <a:lnTo>
                    <a:pt x="0" y="54"/>
                  </a:lnTo>
                  <a:lnTo>
                    <a:pt x="53" y="2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1244" name="Freeform 43"/>
            <p:cNvSpPr/>
            <p:nvPr/>
          </p:nvSpPr>
          <p:spPr bwMode="auto">
            <a:xfrm>
              <a:off x="4802" y="1710"/>
              <a:ext cx="53" cy="54"/>
            </a:xfrm>
            <a:custGeom>
              <a:avLst/>
              <a:gdLst>
                <a:gd name="T0" fmla="*/ 0 w 53"/>
                <a:gd name="T1" fmla="*/ 0 h 54"/>
                <a:gd name="T2" fmla="*/ 0 w 53"/>
                <a:gd name="T3" fmla="*/ 54 h 54"/>
                <a:gd name="T4" fmla="*/ 53 w 53"/>
                <a:gd name="T5" fmla="*/ 27 h 54"/>
                <a:gd name="T6" fmla="*/ 0 w 53"/>
                <a:gd name="T7" fmla="*/ 0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 h="54">
                  <a:moveTo>
                    <a:pt x="0" y="0"/>
                  </a:moveTo>
                  <a:lnTo>
                    <a:pt x="0" y="54"/>
                  </a:lnTo>
                  <a:lnTo>
                    <a:pt x="53" y="27"/>
                  </a:lnTo>
                  <a:lnTo>
                    <a:pt x="0" y="0"/>
                  </a:lnTo>
                </a:path>
              </a:pathLst>
            </a:custGeom>
            <a:noFill/>
            <a:ln w="12700">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45" name="Line 44"/>
            <p:cNvSpPr>
              <a:spLocks noChangeShapeType="1"/>
            </p:cNvSpPr>
            <p:nvPr/>
          </p:nvSpPr>
          <p:spPr bwMode="auto">
            <a:xfrm>
              <a:off x="4047" y="1737"/>
              <a:ext cx="755"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46" name="Rectangle 45"/>
            <p:cNvSpPr>
              <a:spLocks noChangeArrowheads="1"/>
            </p:cNvSpPr>
            <p:nvPr/>
          </p:nvSpPr>
          <p:spPr bwMode="auto">
            <a:xfrm>
              <a:off x="4193" y="1642"/>
              <a:ext cx="515" cy="1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eaLnBrk="1" hangingPunct="1">
                <a:spcBef>
                  <a:spcPct val="0"/>
                </a:spcBef>
                <a:buClrTx/>
                <a:buFont typeface="Wingdings" panose="05000000000000000000" pitchFamily="2" charset="2"/>
                <a:buNone/>
              </a:pPr>
              <a:endParaRPr lang="zh-CN" altLang="en-US" sz="2000">
                <a:solidFill>
                  <a:schemeClr val="tx1"/>
                </a:solidFill>
              </a:endParaRPr>
            </a:p>
          </p:txBody>
        </p:sp>
        <p:sp>
          <p:nvSpPr>
            <p:cNvPr id="51247" name="Rectangle 46"/>
            <p:cNvSpPr>
              <a:spLocks noChangeArrowheads="1"/>
            </p:cNvSpPr>
            <p:nvPr/>
          </p:nvSpPr>
          <p:spPr bwMode="auto">
            <a:xfrm>
              <a:off x="4204" y="1658"/>
              <a:ext cx="25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释放</a:t>
              </a:r>
              <a:endParaRPr kumimoji="1" lang="zh-CN" altLang="en-US" sz="2000">
                <a:solidFill>
                  <a:schemeClr val="tx1"/>
                </a:solidFill>
                <a:ea typeface="黑体" panose="02010609060101010101" charset="-122"/>
              </a:endParaRPr>
            </a:p>
          </p:txBody>
        </p:sp>
        <p:sp>
          <p:nvSpPr>
            <p:cNvPr id="51248" name="Freeform 47"/>
            <p:cNvSpPr/>
            <p:nvPr/>
          </p:nvSpPr>
          <p:spPr bwMode="auto">
            <a:xfrm>
              <a:off x="213" y="2740"/>
              <a:ext cx="738" cy="423"/>
            </a:xfrm>
            <a:custGeom>
              <a:avLst/>
              <a:gdLst>
                <a:gd name="T0" fmla="*/ 0 w 738"/>
                <a:gd name="T1" fmla="*/ 212 h 423"/>
                <a:gd name="T2" fmla="*/ 3 w 738"/>
                <a:gd name="T3" fmla="*/ 186 h 423"/>
                <a:gd name="T4" fmla="*/ 11 w 738"/>
                <a:gd name="T5" fmla="*/ 161 h 423"/>
                <a:gd name="T6" fmla="*/ 24 w 738"/>
                <a:gd name="T7" fmla="*/ 137 h 423"/>
                <a:gd name="T8" fmla="*/ 42 w 738"/>
                <a:gd name="T9" fmla="*/ 114 h 423"/>
                <a:gd name="T10" fmla="*/ 66 w 738"/>
                <a:gd name="T11" fmla="*/ 92 h 423"/>
                <a:gd name="T12" fmla="*/ 93 w 738"/>
                <a:gd name="T13" fmla="*/ 72 h 423"/>
                <a:gd name="T14" fmla="*/ 125 w 738"/>
                <a:gd name="T15" fmla="*/ 54 h 423"/>
                <a:gd name="T16" fmla="*/ 160 w 738"/>
                <a:gd name="T17" fmla="*/ 38 h 423"/>
                <a:gd name="T18" fmla="*/ 198 w 738"/>
                <a:gd name="T19" fmla="*/ 24 h 423"/>
                <a:gd name="T20" fmla="*/ 239 w 738"/>
                <a:gd name="T21" fmla="*/ 14 h 423"/>
                <a:gd name="T22" fmla="*/ 281 w 738"/>
                <a:gd name="T23" fmla="*/ 7 h 423"/>
                <a:gd name="T24" fmla="*/ 325 w 738"/>
                <a:gd name="T25" fmla="*/ 2 h 423"/>
                <a:gd name="T26" fmla="*/ 370 w 738"/>
                <a:gd name="T27" fmla="*/ 0 h 423"/>
                <a:gd name="T28" fmla="*/ 415 w 738"/>
                <a:gd name="T29" fmla="*/ 2 h 423"/>
                <a:gd name="T30" fmla="*/ 459 w 738"/>
                <a:gd name="T31" fmla="*/ 7 h 423"/>
                <a:gd name="T32" fmla="*/ 501 w 738"/>
                <a:gd name="T33" fmla="*/ 14 h 423"/>
                <a:gd name="T34" fmla="*/ 542 w 738"/>
                <a:gd name="T35" fmla="*/ 24 h 423"/>
                <a:gd name="T36" fmla="*/ 579 w 738"/>
                <a:gd name="T37" fmla="*/ 38 h 423"/>
                <a:gd name="T38" fmla="*/ 615 w 738"/>
                <a:gd name="T39" fmla="*/ 54 h 423"/>
                <a:gd name="T40" fmla="*/ 646 w 738"/>
                <a:gd name="T41" fmla="*/ 72 h 423"/>
                <a:gd name="T42" fmla="*/ 674 w 738"/>
                <a:gd name="T43" fmla="*/ 92 h 423"/>
                <a:gd name="T44" fmla="*/ 696 w 738"/>
                <a:gd name="T45" fmla="*/ 114 h 423"/>
                <a:gd name="T46" fmla="*/ 714 w 738"/>
                <a:gd name="T47" fmla="*/ 137 h 423"/>
                <a:gd name="T48" fmla="*/ 729 w 738"/>
                <a:gd name="T49" fmla="*/ 161 h 423"/>
                <a:gd name="T50" fmla="*/ 736 w 738"/>
                <a:gd name="T51" fmla="*/ 186 h 423"/>
                <a:gd name="T52" fmla="*/ 738 w 738"/>
                <a:gd name="T53" fmla="*/ 212 h 423"/>
                <a:gd name="T54" fmla="*/ 736 w 738"/>
                <a:gd name="T55" fmla="*/ 237 h 423"/>
                <a:gd name="T56" fmla="*/ 729 w 738"/>
                <a:gd name="T57" fmla="*/ 262 h 423"/>
                <a:gd name="T58" fmla="*/ 714 w 738"/>
                <a:gd name="T59" fmla="*/ 288 h 423"/>
                <a:gd name="T60" fmla="*/ 696 w 738"/>
                <a:gd name="T61" fmla="*/ 310 h 423"/>
                <a:gd name="T62" fmla="*/ 674 w 738"/>
                <a:gd name="T63" fmla="*/ 333 h 423"/>
                <a:gd name="T64" fmla="*/ 646 w 738"/>
                <a:gd name="T65" fmla="*/ 353 h 423"/>
                <a:gd name="T66" fmla="*/ 615 w 738"/>
                <a:gd name="T67" fmla="*/ 371 h 423"/>
                <a:gd name="T68" fmla="*/ 579 w 738"/>
                <a:gd name="T69" fmla="*/ 386 h 423"/>
                <a:gd name="T70" fmla="*/ 542 w 738"/>
                <a:gd name="T71" fmla="*/ 399 h 423"/>
                <a:gd name="T72" fmla="*/ 501 w 738"/>
                <a:gd name="T73" fmla="*/ 410 h 423"/>
                <a:gd name="T74" fmla="*/ 459 w 738"/>
                <a:gd name="T75" fmla="*/ 417 h 423"/>
                <a:gd name="T76" fmla="*/ 415 w 738"/>
                <a:gd name="T77" fmla="*/ 422 h 423"/>
                <a:gd name="T78" fmla="*/ 370 w 738"/>
                <a:gd name="T79" fmla="*/ 423 h 423"/>
                <a:gd name="T80" fmla="*/ 325 w 738"/>
                <a:gd name="T81" fmla="*/ 422 h 423"/>
                <a:gd name="T82" fmla="*/ 281 w 738"/>
                <a:gd name="T83" fmla="*/ 417 h 423"/>
                <a:gd name="T84" fmla="*/ 239 w 738"/>
                <a:gd name="T85" fmla="*/ 410 h 423"/>
                <a:gd name="T86" fmla="*/ 198 w 738"/>
                <a:gd name="T87" fmla="*/ 399 h 423"/>
                <a:gd name="T88" fmla="*/ 160 w 738"/>
                <a:gd name="T89" fmla="*/ 386 h 423"/>
                <a:gd name="T90" fmla="*/ 125 w 738"/>
                <a:gd name="T91" fmla="*/ 371 h 423"/>
                <a:gd name="T92" fmla="*/ 93 w 738"/>
                <a:gd name="T93" fmla="*/ 353 h 423"/>
                <a:gd name="T94" fmla="*/ 66 w 738"/>
                <a:gd name="T95" fmla="*/ 333 h 423"/>
                <a:gd name="T96" fmla="*/ 42 w 738"/>
                <a:gd name="T97" fmla="*/ 310 h 423"/>
                <a:gd name="T98" fmla="*/ 24 w 738"/>
                <a:gd name="T99" fmla="*/ 288 h 423"/>
                <a:gd name="T100" fmla="*/ 11 w 738"/>
                <a:gd name="T101" fmla="*/ 262 h 423"/>
                <a:gd name="T102" fmla="*/ 3 w 738"/>
                <a:gd name="T103" fmla="*/ 237 h 423"/>
                <a:gd name="T104" fmla="*/ 0 w 738"/>
                <a:gd name="T105" fmla="*/ 212 h 42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738" h="423">
                  <a:moveTo>
                    <a:pt x="0" y="212"/>
                  </a:moveTo>
                  <a:lnTo>
                    <a:pt x="3" y="186"/>
                  </a:lnTo>
                  <a:lnTo>
                    <a:pt x="11" y="161"/>
                  </a:lnTo>
                  <a:lnTo>
                    <a:pt x="24" y="137"/>
                  </a:lnTo>
                  <a:lnTo>
                    <a:pt x="42" y="114"/>
                  </a:lnTo>
                  <a:lnTo>
                    <a:pt x="66" y="92"/>
                  </a:lnTo>
                  <a:lnTo>
                    <a:pt x="93" y="72"/>
                  </a:lnTo>
                  <a:lnTo>
                    <a:pt x="125" y="54"/>
                  </a:lnTo>
                  <a:lnTo>
                    <a:pt x="160" y="38"/>
                  </a:lnTo>
                  <a:lnTo>
                    <a:pt x="198" y="24"/>
                  </a:lnTo>
                  <a:lnTo>
                    <a:pt x="239" y="14"/>
                  </a:lnTo>
                  <a:lnTo>
                    <a:pt x="281" y="7"/>
                  </a:lnTo>
                  <a:lnTo>
                    <a:pt x="325" y="2"/>
                  </a:lnTo>
                  <a:lnTo>
                    <a:pt x="370" y="0"/>
                  </a:lnTo>
                  <a:lnTo>
                    <a:pt x="415" y="2"/>
                  </a:lnTo>
                  <a:lnTo>
                    <a:pt x="459" y="7"/>
                  </a:lnTo>
                  <a:lnTo>
                    <a:pt x="501" y="14"/>
                  </a:lnTo>
                  <a:lnTo>
                    <a:pt x="542" y="24"/>
                  </a:lnTo>
                  <a:lnTo>
                    <a:pt x="579" y="38"/>
                  </a:lnTo>
                  <a:lnTo>
                    <a:pt x="615" y="54"/>
                  </a:lnTo>
                  <a:lnTo>
                    <a:pt x="646" y="72"/>
                  </a:lnTo>
                  <a:lnTo>
                    <a:pt x="674" y="92"/>
                  </a:lnTo>
                  <a:lnTo>
                    <a:pt x="696" y="114"/>
                  </a:lnTo>
                  <a:lnTo>
                    <a:pt x="714" y="137"/>
                  </a:lnTo>
                  <a:lnTo>
                    <a:pt x="729" y="161"/>
                  </a:lnTo>
                  <a:lnTo>
                    <a:pt x="736" y="186"/>
                  </a:lnTo>
                  <a:lnTo>
                    <a:pt x="738" y="212"/>
                  </a:lnTo>
                  <a:lnTo>
                    <a:pt x="736" y="237"/>
                  </a:lnTo>
                  <a:lnTo>
                    <a:pt x="729" y="262"/>
                  </a:lnTo>
                  <a:lnTo>
                    <a:pt x="714" y="288"/>
                  </a:lnTo>
                  <a:lnTo>
                    <a:pt x="696" y="310"/>
                  </a:lnTo>
                  <a:lnTo>
                    <a:pt x="674" y="333"/>
                  </a:lnTo>
                  <a:lnTo>
                    <a:pt x="646" y="353"/>
                  </a:lnTo>
                  <a:lnTo>
                    <a:pt x="615" y="371"/>
                  </a:lnTo>
                  <a:lnTo>
                    <a:pt x="579" y="386"/>
                  </a:lnTo>
                  <a:lnTo>
                    <a:pt x="542" y="399"/>
                  </a:lnTo>
                  <a:lnTo>
                    <a:pt x="501" y="410"/>
                  </a:lnTo>
                  <a:lnTo>
                    <a:pt x="459" y="417"/>
                  </a:lnTo>
                  <a:lnTo>
                    <a:pt x="415" y="422"/>
                  </a:lnTo>
                  <a:lnTo>
                    <a:pt x="370" y="423"/>
                  </a:lnTo>
                  <a:lnTo>
                    <a:pt x="325" y="422"/>
                  </a:lnTo>
                  <a:lnTo>
                    <a:pt x="281" y="417"/>
                  </a:lnTo>
                  <a:lnTo>
                    <a:pt x="239" y="410"/>
                  </a:lnTo>
                  <a:lnTo>
                    <a:pt x="198" y="399"/>
                  </a:lnTo>
                  <a:lnTo>
                    <a:pt x="160" y="386"/>
                  </a:lnTo>
                  <a:lnTo>
                    <a:pt x="125" y="371"/>
                  </a:lnTo>
                  <a:lnTo>
                    <a:pt x="93" y="353"/>
                  </a:lnTo>
                  <a:lnTo>
                    <a:pt x="66" y="333"/>
                  </a:lnTo>
                  <a:lnTo>
                    <a:pt x="42" y="310"/>
                  </a:lnTo>
                  <a:lnTo>
                    <a:pt x="24" y="288"/>
                  </a:lnTo>
                  <a:lnTo>
                    <a:pt x="11" y="262"/>
                  </a:lnTo>
                  <a:lnTo>
                    <a:pt x="3" y="237"/>
                  </a:lnTo>
                  <a:lnTo>
                    <a:pt x="0" y="212"/>
                  </a:lnTo>
                  <a:close/>
                </a:path>
              </a:pathLst>
            </a:custGeom>
            <a:solidFill>
              <a:srgbClr val="FFFFFF"/>
            </a:solidFill>
            <a:ln w="12700">
              <a:solidFill>
                <a:srgbClr val="000000"/>
              </a:solidFill>
              <a:prstDash val="solid"/>
              <a:round/>
            </a:ln>
          </p:spPr>
          <p:txBody>
            <a:bodyPr/>
            <a:lstStyle/>
            <a:p>
              <a:endParaRPr lang="zh-CN" altLang="en-US"/>
            </a:p>
          </p:txBody>
        </p:sp>
        <p:sp>
          <p:nvSpPr>
            <p:cNvPr id="51249" name="Rectangle 48"/>
            <p:cNvSpPr>
              <a:spLocks noChangeArrowheads="1"/>
            </p:cNvSpPr>
            <p:nvPr/>
          </p:nvSpPr>
          <p:spPr bwMode="auto">
            <a:xfrm>
              <a:off x="432" y="2736"/>
              <a:ext cx="25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阻塞</a:t>
              </a:r>
              <a:endParaRPr kumimoji="1" lang="zh-CN" altLang="en-US" sz="2000">
                <a:solidFill>
                  <a:schemeClr val="tx1"/>
                </a:solidFill>
                <a:ea typeface="黑体" panose="02010609060101010101" charset="-122"/>
              </a:endParaRPr>
            </a:p>
          </p:txBody>
        </p:sp>
        <p:sp>
          <p:nvSpPr>
            <p:cNvPr id="51250" name="Rectangle 49"/>
            <p:cNvSpPr>
              <a:spLocks noChangeArrowheads="1"/>
            </p:cNvSpPr>
            <p:nvPr/>
          </p:nvSpPr>
          <p:spPr bwMode="auto">
            <a:xfrm>
              <a:off x="337" y="2958"/>
              <a:ext cx="3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  挂起</a:t>
              </a:r>
              <a:endParaRPr kumimoji="1" lang="zh-CN" altLang="en-US" sz="2000">
                <a:solidFill>
                  <a:schemeClr val="tx1"/>
                </a:solidFill>
                <a:ea typeface="黑体" panose="02010609060101010101" charset="-122"/>
              </a:endParaRPr>
            </a:p>
          </p:txBody>
        </p:sp>
        <p:sp>
          <p:nvSpPr>
            <p:cNvPr id="51251" name="Freeform 50"/>
            <p:cNvSpPr/>
            <p:nvPr/>
          </p:nvSpPr>
          <p:spPr bwMode="auto">
            <a:xfrm>
              <a:off x="878" y="3052"/>
              <a:ext cx="54" cy="53"/>
            </a:xfrm>
            <a:custGeom>
              <a:avLst/>
              <a:gdLst>
                <a:gd name="T0" fmla="*/ 54 w 54"/>
                <a:gd name="T1" fmla="*/ 0 h 53"/>
                <a:gd name="T2" fmla="*/ 54 w 54"/>
                <a:gd name="T3" fmla="*/ 53 h 53"/>
                <a:gd name="T4" fmla="*/ 0 w 54"/>
                <a:gd name="T5" fmla="*/ 27 h 53"/>
                <a:gd name="T6" fmla="*/ 54 w 54"/>
                <a:gd name="T7" fmla="*/ 0 h 5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 h="53">
                  <a:moveTo>
                    <a:pt x="54" y="0"/>
                  </a:moveTo>
                  <a:lnTo>
                    <a:pt x="54" y="53"/>
                  </a:lnTo>
                  <a:lnTo>
                    <a:pt x="0" y="27"/>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1252" name="Freeform 51"/>
            <p:cNvSpPr/>
            <p:nvPr/>
          </p:nvSpPr>
          <p:spPr bwMode="auto">
            <a:xfrm>
              <a:off x="878" y="3052"/>
              <a:ext cx="54" cy="53"/>
            </a:xfrm>
            <a:custGeom>
              <a:avLst/>
              <a:gdLst>
                <a:gd name="T0" fmla="*/ 54 w 54"/>
                <a:gd name="T1" fmla="*/ 0 h 53"/>
                <a:gd name="T2" fmla="*/ 54 w 54"/>
                <a:gd name="T3" fmla="*/ 53 h 53"/>
                <a:gd name="T4" fmla="*/ 0 w 54"/>
                <a:gd name="T5" fmla="*/ 27 h 53"/>
                <a:gd name="T6" fmla="*/ 54 w 54"/>
                <a:gd name="T7" fmla="*/ 0 h 5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 h="53">
                  <a:moveTo>
                    <a:pt x="54" y="0"/>
                  </a:moveTo>
                  <a:lnTo>
                    <a:pt x="54" y="53"/>
                  </a:lnTo>
                  <a:lnTo>
                    <a:pt x="0" y="27"/>
                  </a:lnTo>
                  <a:lnTo>
                    <a:pt x="54" y="0"/>
                  </a:lnTo>
                </a:path>
              </a:pathLst>
            </a:custGeom>
            <a:noFill/>
            <a:ln w="12700">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53" name="Line 52"/>
            <p:cNvSpPr>
              <a:spLocks noChangeShapeType="1"/>
            </p:cNvSpPr>
            <p:nvPr/>
          </p:nvSpPr>
          <p:spPr bwMode="auto">
            <a:xfrm flipV="1">
              <a:off x="932" y="3073"/>
              <a:ext cx="895" cy="6"/>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54" name="Freeform 53"/>
            <p:cNvSpPr/>
            <p:nvPr/>
          </p:nvSpPr>
          <p:spPr bwMode="auto">
            <a:xfrm>
              <a:off x="1095" y="2980"/>
              <a:ext cx="516" cy="186"/>
            </a:xfrm>
            <a:custGeom>
              <a:avLst/>
              <a:gdLst>
                <a:gd name="T0" fmla="*/ 0 w 516"/>
                <a:gd name="T1" fmla="*/ 186 h 186"/>
                <a:gd name="T2" fmla="*/ 516 w 516"/>
                <a:gd name="T3" fmla="*/ 183 h 186"/>
                <a:gd name="T4" fmla="*/ 515 w 516"/>
                <a:gd name="T5" fmla="*/ 0 h 186"/>
                <a:gd name="T6" fmla="*/ 0 w 516"/>
                <a:gd name="T7" fmla="*/ 3 h 186"/>
                <a:gd name="T8" fmla="*/ 0 w 516"/>
                <a:gd name="T9" fmla="*/ 186 h 1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6" h="186">
                  <a:moveTo>
                    <a:pt x="0" y="186"/>
                  </a:moveTo>
                  <a:lnTo>
                    <a:pt x="516" y="183"/>
                  </a:lnTo>
                  <a:lnTo>
                    <a:pt x="515" y="0"/>
                  </a:lnTo>
                  <a:lnTo>
                    <a:pt x="0" y="3"/>
                  </a:lnTo>
                  <a:lnTo>
                    <a:pt x="0" y="18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1255" name="Rectangle 54"/>
            <p:cNvSpPr>
              <a:spLocks noChangeArrowheads="1"/>
            </p:cNvSpPr>
            <p:nvPr/>
          </p:nvSpPr>
          <p:spPr bwMode="auto">
            <a:xfrm rot="-60000">
              <a:off x="1106" y="2995"/>
              <a:ext cx="25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挂起</a:t>
              </a:r>
              <a:endParaRPr kumimoji="1" lang="zh-CN" altLang="en-US" sz="2000">
                <a:solidFill>
                  <a:schemeClr val="tx1"/>
                </a:solidFill>
                <a:ea typeface="黑体" panose="02010609060101010101" charset="-122"/>
              </a:endParaRPr>
            </a:p>
          </p:txBody>
        </p:sp>
        <p:sp>
          <p:nvSpPr>
            <p:cNvPr id="51256" name="Freeform 55"/>
            <p:cNvSpPr/>
            <p:nvPr/>
          </p:nvSpPr>
          <p:spPr bwMode="auto">
            <a:xfrm>
              <a:off x="1756" y="263"/>
              <a:ext cx="738" cy="422"/>
            </a:xfrm>
            <a:custGeom>
              <a:avLst/>
              <a:gdLst>
                <a:gd name="T0" fmla="*/ 0 w 738"/>
                <a:gd name="T1" fmla="*/ 211 h 422"/>
                <a:gd name="T2" fmla="*/ 3 w 738"/>
                <a:gd name="T3" fmla="*/ 186 h 422"/>
                <a:gd name="T4" fmla="*/ 11 w 738"/>
                <a:gd name="T5" fmla="*/ 160 h 422"/>
                <a:gd name="T6" fmla="*/ 24 w 738"/>
                <a:gd name="T7" fmla="*/ 135 h 422"/>
                <a:gd name="T8" fmla="*/ 42 w 738"/>
                <a:gd name="T9" fmla="*/ 112 h 422"/>
                <a:gd name="T10" fmla="*/ 66 w 738"/>
                <a:gd name="T11" fmla="*/ 90 h 422"/>
                <a:gd name="T12" fmla="*/ 93 w 738"/>
                <a:gd name="T13" fmla="*/ 70 h 422"/>
                <a:gd name="T14" fmla="*/ 125 w 738"/>
                <a:gd name="T15" fmla="*/ 52 h 422"/>
                <a:gd name="T16" fmla="*/ 160 w 738"/>
                <a:gd name="T17" fmla="*/ 36 h 422"/>
                <a:gd name="T18" fmla="*/ 198 w 738"/>
                <a:gd name="T19" fmla="*/ 24 h 422"/>
                <a:gd name="T20" fmla="*/ 239 w 738"/>
                <a:gd name="T21" fmla="*/ 12 h 422"/>
                <a:gd name="T22" fmla="*/ 281 w 738"/>
                <a:gd name="T23" fmla="*/ 5 h 422"/>
                <a:gd name="T24" fmla="*/ 325 w 738"/>
                <a:gd name="T25" fmla="*/ 1 h 422"/>
                <a:gd name="T26" fmla="*/ 370 w 738"/>
                <a:gd name="T27" fmla="*/ 0 h 422"/>
                <a:gd name="T28" fmla="*/ 413 w 738"/>
                <a:gd name="T29" fmla="*/ 1 h 422"/>
                <a:gd name="T30" fmla="*/ 458 w 738"/>
                <a:gd name="T31" fmla="*/ 5 h 422"/>
                <a:gd name="T32" fmla="*/ 500 w 738"/>
                <a:gd name="T33" fmla="*/ 12 h 422"/>
                <a:gd name="T34" fmla="*/ 541 w 738"/>
                <a:gd name="T35" fmla="*/ 24 h 422"/>
                <a:gd name="T36" fmla="*/ 579 w 738"/>
                <a:gd name="T37" fmla="*/ 36 h 422"/>
                <a:gd name="T38" fmla="*/ 614 w 738"/>
                <a:gd name="T39" fmla="*/ 52 h 422"/>
                <a:gd name="T40" fmla="*/ 645 w 738"/>
                <a:gd name="T41" fmla="*/ 70 h 422"/>
                <a:gd name="T42" fmla="*/ 673 w 738"/>
                <a:gd name="T43" fmla="*/ 90 h 422"/>
                <a:gd name="T44" fmla="*/ 696 w 738"/>
                <a:gd name="T45" fmla="*/ 112 h 422"/>
                <a:gd name="T46" fmla="*/ 714 w 738"/>
                <a:gd name="T47" fmla="*/ 135 h 422"/>
                <a:gd name="T48" fmla="*/ 728 w 738"/>
                <a:gd name="T49" fmla="*/ 160 h 422"/>
                <a:gd name="T50" fmla="*/ 735 w 738"/>
                <a:gd name="T51" fmla="*/ 186 h 422"/>
                <a:gd name="T52" fmla="*/ 738 w 738"/>
                <a:gd name="T53" fmla="*/ 211 h 422"/>
                <a:gd name="T54" fmla="*/ 735 w 738"/>
                <a:gd name="T55" fmla="*/ 236 h 422"/>
                <a:gd name="T56" fmla="*/ 728 w 738"/>
                <a:gd name="T57" fmla="*/ 262 h 422"/>
                <a:gd name="T58" fmla="*/ 714 w 738"/>
                <a:gd name="T59" fmla="*/ 286 h 422"/>
                <a:gd name="T60" fmla="*/ 696 w 738"/>
                <a:gd name="T61" fmla="*/ 308 h 422"/>
                <a:gd name="T62" fmla="*/ 673 w 738"/>
                <a:gd name="T63" fmla="*/ 331 h 422"/>
                <a:gd name="T64" fmla="*/ 645 w 738"/>
                <a:gd name="T65" fmla="*/ 350 h 422"/>
                <a:gd name="T66" fmla="*/ 614 w 738"/>
                <a:gd name="T67" fmla="*/ 369 h 422"/>
                <a:gd name="T68" fmla="*/ 579 w 738"/>
                <a:gd name="T69" fmla="*/ 384 h 422"/>
                <a:gd name="T70" fmla="*/ 541 w 738"/>
                <a:gd name="T71" fmla="*/ 398 h 422"/>
                <a:gd name="T72" fmla="*/ 500 w 738"/>
                <a:gd name="T73" fmla="*/ 408 h 422"/>
                <a:gd name="T74" fmla="*/ 458 w 738"/>
                <a:gd name="T75" fmla="*/ 415 h 422"/>
                <a:gd name="T76" fmla="*/ 413 w 738"/>
                <a:gd name="T77" fmla="*/ 421 h 422"/>
                <a:gd name="T78" fmla="*/ 370 w 738"/>
                <a:gd name="T79" fmla="*/ 422 h 422"/>
                <a:gd name="T80" fmla="*/ 325 w 738"/>
                <a:gd name="T81" fmla="*/ 421 h 422"/>
                <a:gd name="T82" fmla="*/ 281 w 738"/>
                <a:gd name="T83" fmla="*/ 415 h 422"/>
                <a:gd name="T84" fmla="*/ 239 w 738"/>
                <a:gd name="T85" fmla="*/ 408 h 422"/>
                <a:gd name="T86" fmla="*/ 198 w 738"/>
                <a:gd name="T87" fmla="*/ 398 h 422"/>
                <a:gd name="T88" fmla="*/ 160 w 738"/>
                <a:gd name="T89" fmla="*/ 384 h 422"/>
                <a:gd name="T90" fmla="*/ 125 w 738"/>
                <a:gd name="T91" fmla="*/ 369 h 422"/>
                <a:gd name="T92" fmla="*/ 93 w 738"/>
                <a:gd name="T93" fmla="*/ 350 h 422"/>
                <a:gd name="T94" fmla="*/ 66 w 738"/>
                <a:gd name="T95" fmla="*/ 331 h 422"/>
                <a:gd name="T96" fmla="*/ 42 w 738"/>
                <a:gd name="T97" fmla="*/ 308 h 422"/>
                <a:gd name="T98" fmla="*/ 24 w 738"/>
                <a:gd name="T99" fmla="*/ 286 h 422"/>
                <a:gd name="T100" fmla="*/ 11 w 738"/>
                <a:gd name="T101" fmla="*/ 262 h 422"/>
                <a:gd name="T102" fmla="*/ 3 w 738"/>
                <a:gd name="T103" fmla="*/ 236 h 422"/>
                <a:gd name="T104" fmla="*/ 0 w 738"/>
                <a:gd name="T105" fmla="*/ 211 h 42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738" h="422">
                  <a:moveTo>
                    <a:pt x="0" y="211"/>
                  </a:moveTo>
                  <a:lnTo>
                    <a:pt x="3" y="186"/>
                  </a:lnTo>
                  <a:lnTo>
                    <a:pt x="11" y="160"/>
                  </a:lnTo>
                  <a:lnTo>
                    <a:pt x="24" y="135"/>
                  </a:lnTo>
                  <a:lnTo>
                    <a:pt x="42" y="112"/>
                  </a:lnTo>
                  <a:lnTo>
                    <a:pt x="66" y="90"/>
                  </a:lnTo>
                  <a:lnTo>
                    <a:pt x="93" y="70"/>
                  </a:lnTo>
                  <a:lnTo>
                    <a:pt x="125" y="52"/>
                  </a:lnTo>
                  <a:lnTo>
                    <a:pt x="160" y="36"/>
                  </a:lnTo>
                  <a:lnTo>
                    <a:pt x="198" y="24"/>
                  </a:lnTo>
                  <a:lnTo>
                    <a:pt x="239" y="12"/>
                  </a:lnTo>
                  <a:lnTo>
                    <a:pt x="281" y="5"/>
                  </a:lnTo>
                  <a:lnTo>
                    <a:pt x="325" y="1"/>
                  </a:lnTo>
                  <a:lnTo>
                    <a:pt x="370" y="0"/>
                  </a:lnTo>
                  <a:lnTo>
                    <a:pt x="413" y="1"/>
                  </a:lnTo>
                  <a:lnTo>
                    <a:pt x="458" y="5"/>
                  </a:lnTo>
                  <a:lnTo>
                    <a:pt x="500" y="12"/>
                  </a:lnTo>
                  <a:lnTo>
                    <a:pt x="541" y="24"/>
                  </a:lnTo>
                  <a:lnTo>
                    <a:pt x="579" y="36"/>
                  </a:lnTo>
                  <a:lnTo>
                    <a:pt x="614" y="52"/>
                  </a:lnTo>
                  <a:lnTo>
                    <a:pt x="645" y="70"/>
                  </a:lnTo>
                  <a:lnTo>
                    <a:pt x="673" y="90"/>
                  </a:lnTo>
                  <a:lnTo>
                    <a:pt x="696" y="112"/>
                  </a:lnTo>
                  <a:lnTo>
                    <a:pt x="714" y="135"/>
                  </a:lnTo>
                  <a:lnTo>
                    <a:pt x="728" y="160"/>
                  </a:lnTo>
                  <a:lnTo>
                    <a:pt x="735" y="186"/>
                  </a:lnTo>
                  <a:lnTo>
                    <a:pt x="738" y="211"/>
                  </a:lnTo>
                  <a:lnTo>
                    <a:pt x="735" y="236"/>
                  </a:lnTo>
                  <a:lnTo>
                    <a:pt x="728" y="262"/>
                  </a:lnTo>
                  <a:lnTo>
                    <a:pt x="714" y="286"/>
                  </a:lnTo>
                  <a:lnTo>
                    <a:pt x="696" y="308"/>
                  </a:lnTo>
                  <a:lnTo>
                    <a:pt x="673" y="331"/>
                  </a:lnTo>
                  <a:lnTo>
                    <a:pt x="645" y="350"/>
                  </a:lnTo>
                  <a:lnTo>
                    <a:pt x="614" y="369"/>
                  </a:lnTo>
                  <a:lnTo>
                    <a:pt x="579" y="384"/>
                  </a:lnTo>
                  <a:lnTo>
                    <a:pt x="541" y="398"/>
                  </a:lnTo>
                  <a:lnTo>
                    <a:pt x="500" y="408"/>
                  </a:lnTo>
                  <a:lnTo>
                    <a:pt x="458" y="415"/>
                  </a:lnTo>
                  <a:lnTo>
                    <a:pt x="413" y="421"/>
                  </a:lnTo>
                  <a:lnTo>
                    <a:pt x="370" y="422"/>
                  </a:lnTo>
                  <a:lnTo>
                    <a:pt x="325" y="421"/>
                  </a:lnTo>
                  <a:lnTo>
                    <a:pt x="281" y="415"/>
                  </a:lnTo>
                  <a:lnTo>
                    <a:pt x="239" y="408"/>
                  </a:lnTo>
                  <a:lnTo>
                    <a:pt x="198" y="398"/>
                  </a:lnTo>
                  <a:lnTo>
                    <a:pt x="160" y="384"/>
                  </a:lnTo>
                  <a:lnTo>
                    <a:pt x="125" y="369"/>
                  </a:lnTo>
                  <a:lnTo>
                    <a:pt x="93" y="350"/>
                  </a:lnTo>
                  <a:lnTo>
                    <a:pt x="66" y="331"/>
                  </a:lnTo>
                  <a:lnTo>
                    <a:pt x="42" y="308"/>
                  </a:lnTo>
                  <a:lnTo>
                    <a:pt x="24" y="286"/>
                  </a:lnTo>
                  <a:lnTo>
                    <a:pt x="11" y="262"/>
                  </a:lnTo>
                  <a:lnTo>
                    <a:pt x="3" y="236"/>
                  </a:lnTo>
                  <a:lnTo>
                    <a:pt x="0" y="211"/>
                  </a:lnTo>
                  <a:close/>
                </a:path>
              </a:pathLst>
            </a:custGeom>
            <a:solidFill>
              <a:srgbClr val="FFFFFF"/>
            </a:solidFill>
            <a:ln w="12700">
              <a:solidFill>
                <a:srgbClr val="000000"/>
              </a:solidFill>
              <a:prstDash val="solid"/>
              <a:round/>
            </a:ln>
          </p:spPr>
          <p:txBody>
            <a:bodyPr/>
            <a:lstStyle/>
            <a:p>
              <a:endParaRPr lang="zh-CN" altLang="en-US"/>
            </a:p>
          </p:txBody>
        </p:sp>
        <p:sp>
          <p:nvSpPr>
            <p:cNvPr id="51257" name="Rectangle 56"/>
            <p:cNvSpPr>
              <a:spLocks noChangeArrowheads="1"/>
            </p:cNvSpPr>
            <p:nvPr/>
          </p:nvSpPr>
          <p:spPr bwMode="auto">
            <a:xfrm>
              <a:off x="2020" y="395"/>
              <a:ext cx="25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新建</a:t>
              </a:r>
              <a:endParaRPr kumimoji="1" lang="zh-CN" altLang="en-US" sz="2000">
                <a:solidFill>
                  <a:schemeClr val="tx1"/>
                </a:solidFill>
                <a:ea typeface="黑体" panose="02010609060101010101" charset="-122"/>
              </a:endParaRPr>
            </a:p>
          </p:txBody>
        </p:sp>
        <p:sp>
          <p:nvSpPr>
            <p:cNvPr id="51258" name="Freeform 57"/>
            <p:cNvSpPr/>
            <p:nvPr/>
          </p:nvSpPr>
          <p:spPr bwMode="auto">
            <a:xfrm>
              <a:off x="556" y="1948"/>
              <a:ext cx="54" cy="52"/>
            </a:xfrm>
            <a:custGeom>
              <a:avLst/>
              <a:gdLst>
                <a:gd name="T0" fmla="*/ 54 w 54"/>
                <a:gd name="T1" fmla="*/ 52 h 52"/>
                <a:gd name="T2" fmla="*/ 0 w 54"/>
                <a:gd name="T3" fmla="*/ 52 h 52"/>
                <a:gd name="T4" fmla="*/ 27 w 54"/>
                <a:gd name="T5" fmla="*/ 0 h 52"/>
                <a:gd name="T6" fmla="*/ 54 w 54"/>
                <a:gd name="T7" fmla="*/ 52 h 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 h="52">
                  <a:moveTo>
                    <a:pt x="54" y="52"/>
                  </a:moveTo>
                  <a:lnTo>
                    <a:pt x="0" y="52"/>
                  </a:lnTo>
                  <a:lnTo>
                    <a:pt x="27" y="0"/>
                  </a:lnTo>
                  <a:lnTo>
                    <a:pt x="54" y="5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1259" name="Freeform 58"/>
            <p:cNvSpPr/>
            <p:nvPr/>
          </p:nvSpPr>
          <p:spPr bwMode="auto">
            <a:xfrm>
              <a:off x="556" y="1948"/>
              <a:ext cx="54" cy="52"/>
            </a:xfrm>
            <a:custGeom>
              <a:avLst/>
              <a:gdLst>
                <a:gd name="T0" fmla="*/ 54 w 54"/>
                <a:gd name="T1" fmla="*/ 52 h 52"/>
                <a:gd name="T2" fmla="*/ 0 w 54"/>
                <a:gd name="T3" fmla="*/ 52 h 52"/>
                <a:gd name="T4" fmla="*/ 27 w 54"/>
                <a:gd name="T5" fmla="*/ 0 h 52"/>
                <a:gd name="T6" fmla="*/ 54 w 54"/>
                <a:gd name="T7" fmla="*/ 52 h 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 h="52">
                  <a:moveTo>
                    <a:pt x="54" y="52"/>
                  </a:moveTo>
                  <a:lnTo>
                    <a:pt x="0" y="52"/>
                  </a:lnTo>
                  <a:lnTo>
                    <a:pt x="27" y="0"/>
                  </a:lnTo>
                  <a:lnTo>
                    <a:pt x="54" y="52"/>
                  </a:lnTo>
                </a:path>
              </a:pathLst>
            </a:custGeom>
            <a:noFill/>
            <a:ln w="12700">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60" name="Line 59"/>
            <p:cNvSpPr>
              <a:spLocks noChangeShapeType="1"/>
            </p:cNvSpPr>
            <p:nvPr/>
          </p:nvSpPr>
          <p:spPr bwMode="auto">
            <a:xfrm flipV="1">
              <a:off x="583" y="2000"/>
              <a:ext cx="1" cy="74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61" name="Rectangle 60"/>
            <p:cNvSpPr>
              <a:spLocks noChangeArrowheads="1"/>
            </p:cNvSpPr>
            <p:nvPr/>
          </p:nvSpPr>
          <p:spPr bwMode="auto">
            <a:xfrm>
              <a:off x="404" y="2122"/>
              <a:ext cx="352" cy="4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eaLnBrk="1" hangingPunct="1">
                <a:spcBef>
                  <a:spcPct val="0"/>
                </a:spcBef>
                <a:buClrTx/>
                <a:buFont typeface="Wingdings" panose="05000000000000000000" pitchFamily="2" charset="2"/>
                <a:buNone/>
              </a:pPr>
              <a:endParaRPr lang="zh-CN" altLang="en-US" sz="2000">
                <a:solidFill>
                  <a:schemeClr val="tx1"/>
                </a:solidFill>
              </a:endParaRPr>
            </a:p>
          </p:txBody>
        </p:sp>
        <p:sp>
          <p:nvSpPr>
            <p:cNvPr id="51262" name="Rectangle 61"/>
            <p:cNvSpPr>
              <a:spLocks noChangeArrowheads="1"/>
            </p:cNvSpPr>
            <p:nvPr/>
          </p:nvSpPr>
          <p:spPr bwMode="auto">
            <a:xfrm rot="-5400000">
              <a:off x="368" y="2312"/>
              <a:ext cx="25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事件</a:t>
              </a:r>
              <a:endParaRPr kumimoji="1" lang="zh-CN" altLang="en-US" sz="2000">
                <a:solidFill>
                  <a:schemeClr val="tx1"/>
                </a:solidFill>
                <a:ea typeface="黑体" panose="02010609060101010101" charset="-122"/>
              </a:endParaRPr>
            </a:p>
          </p:txBody>
        </p:sp>
        <p:sp>
          <p:nvSpPr>
            <p:cNvPr id="51263" name="Rectangle 62"/>
            <p:cNvSpPr>
              <a:spLocks noChangeArrowheads="1"/>
            </p:cNvSpPr>
            <p:nvPr/>
          </p:nvSpPr>
          <p:spPr bwMode="auto">
            <a:xfrm rot="-5400000">
              <a:off x="505" y="2316"/>
              <a:ext cx="32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 发生</a:t>
              </a:r>
              <a:endParaRPr kumimoji="1" lang="zh-CN" altLang="en-US" sz="2000">
                <a:solidFill>
                  <a:schemeClr val="tx1"/>
                </a:solidFill>
                <a:ea typeface="黑体" panose="02010609060101010101" charset="-122"/>
              </a:endParaRPr>
            </a:p>
          </p:txBody>
        </p:sp>
        <p:sp>
          <p:nvSpPr>
            <p:cNvPr id="51264" name="Freeform 63"/>
            <p:cNvSpPr/>
            <p:nvPr/>
          </p:nvSpPr>
          <p:spPr bwMode="auto">
            <a:xfrm>
              <a:off x="1745" y="2833"/>
              <a:ext cx="53" cy="52"/>
            </a:xfrm>
            <a:custGeom>
              <a:avLst/>
              <a:gdLst>
                <a:gd name="T0" fmla="*/ 0 w 53"/>
                <a:gd name="T1" fmla="*/ 52 h 52"/>
                <a:gd name="T2" fmla="*/ 0 w 53"/>
                <a:gd name="T3" fmla="*/ 0 h 52"/>
                <a:gd name="T4" fmla="*/ 53 w 53"/>
                <a:gd name="T5" fmla="*/ 27 h 52"/>
                <a:gd name="T6" fmla="*/ 0 w 53"/>
                <a:gd name="T7" fmla="*/ 52 h 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 h="52">
                  <a:moveTo>
                    <a:pt x="0" y="52"/>
                  </a:moveTo>
                  <a:lnTo>
                    <a:pt x="0" y="0"/>
                  </a:lnTo>
                  <a:lnTo>
                    <a:pt x="53" y="27"/>
                  </a:lnTo>
                  <a:lnTo>
                    <a:pt x="0" y="5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1265" name="Freeform 64"/>
            <p:cNvSpPr/>
            <p:nvPr/>
          </p:nvSpPr>
          <p:spPr bwMode="auto">
            <a:xfrm>
              <a:off x="1745" y="2833"/>
              <a:ext cx="53" cy="52"/>
            </a:xfrm>
            <a:custGeom>
              <a:avLst/>
              <a:gdLst>
                <a:gd name="T0" fmla="*/ 0 w 53"/>
                <a:gd name="T1" fmla="*/ 52 h 52"/>
                <a:gd name="T2" fmla="*/ 0 w 53"/>
                <a:gd name="T3" fmla="*/ 0 h 52"/>
                <a:gd name="T4" fmla="*/ 53 w 53"/>
                <a:gd name="T5" fmla="*/ 27 h 52"/>
                <a:gd name="T6" fmla="*/ 0 w 53"/>
                <a:gd name="T7" fmla="*/ 52 h 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 h="52">
                  <a:moveTo>
                    <a:pt x="0" y="52"/>
                  </a:moveTo>
                  <a:lnTo>
                    <a:pt x="0" y="0"/>
                  </a:lnTo>
                  <a:lnTo>
                    <a:pt x="53" y="27"/>
                  </a:lnTo>
                  <a:lnTo>
                    <a:pt x="0" y="52"/>
                  </a:lnTo>
                </a:path>
              </a:pathLst>
            </a:custGeom>
            <a:noFill/>
            <a:ln w="12700">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66" name="Line 65"/>
            <p:cNvSpPr>
              <a:spLocks noChangeShapeType="1"/>
            </p:cNvSpPr>
            <p:nvPr/>
          </p:nvSpPr>
          <p:spPr bwMode="auto">
            <a:xfrm>
              <a:off x="905" y="2849"/>
              <a:ext cx="840" cy="1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67" name="Freeform 66"/>
            <p:cNvSpPr/>
            <p:nvPr/>
          </p:nvSpPr>
          <p:spPr bwMode="auto">
            <a:xfrm>
              <a:off x="1057" y="2757"/>
              <a:ext cx="588" cy="190"/>
            </a:xfrm>
            <a:custGeom>
              <a:avLst/>
              <a:gdLst>
                <a:gd name="T0" fmla="*/ 0 w 588"/>
                <a:gd name="T1" fmla="*/ 183 h 190"/>
                <a:gd name="T2" fmla="*/ 586 w 588"/>
                <a:gd name="T3" fmla="*/ 190 h 190"/>
                <a:gd name="T4" fmla="*/ 588 w 588"/>
                <a:gd name="T5" fmla="*/ 7 h 190"/>
                <a:gd name="T6" fmla="*/ 3 w 588"/>
                <a:gd name="T7" fmla="*/ 0 h 190"/>
                <a:gd name="T8" fmla="*/ 0 w 588"/>
                <a:gd name="T9" fmla="*/ 183 h 1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8" h="190">
                  <a:moveTo>
                    <a:pt x="0" y="183"/>
                  </a:moveTo>
                  <a:lnTo>
                    <a:pt x="586" y="190"/>
                  </a:lnTo>
                  <a:lnTo>
                    <a:pt x="588" y="7"/>
                  </a:lnTo>
                  <a:lnTo>
                    <a:pt x="3" y="0"/>
                  </a:lnTo>
                  <a:lnTo>
                    <a:pt x="0" y="18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1268" name="Rectangle 67"/>
            <p:cNvSpPr>
              <a:spLocks noChangeArrowheads="1"/>
            </p:cNvSpPr>
            <p:nvPr/>
          </p:nvSpPr>
          <p:spPr bwMode="auto">
            <a:xfrm>
              <a:off x="1070" y="2773"/>
              <a:ext cx="32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 激活</a:t>
              </a:r>
              <a:endParaRPr kumimoji="1" lang="zh-CN" altLang="en-US" sz="2000">
                <a:solidFill>
                  <a:schemeClr val="tx1"/>
                </a:solidFill>
                <a:ea typeface="黑体" panose="02010609060101010101" charset="-122"/>
              </a:endParaRPr>
            </a:p>
          </p:txBody>
        </p:sp>
        <p:sp>
          <p:nvSpPr>
            <p:cNvPr id="51269" name="Freeform 68"/>
            <p:cNvSpPr/>
            <p:nvPr/>
          </p:nvSpPr>
          <p:spPr bwMode="auto">
            <a:xfrm>
              <a:off x="866" y="1827"/>
              <a:ext cx="53" cy="54"/>
            </a:xfrm>
            <a:custGeom>
              <a:avLst/>
              <a:gdLst>
                <a:gd name="T0" fmla="*/ 52 w 53"/>
                <a:gd name="T1" fmla="*/ 0 h 54"/>
                <a:gd name="T2" fmla="*/ 53 w 53"/>
                <a:gd name="T3" fmla="*/ 54 h 54"/>
                <a:gd name="T4" fmla="*/ 0 w 53"/>
                <a:gd name="T5" fmla="*/ 27 h 54"/>
                <a:gd name="T6" fmla="*/ 52 w 53"/>
                <a:gd name="T7" fmla="*/ 0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 h="54">
                  <a:moveTo>
                    <a:pt x="52" y="0"/>
                  </a:moveTo>
                  <a:lnTo>
                    <a:pt x="53" y="54"/>
                  </a:lnTo>
                  <a:lnTo>
                    <a:pt x="0" y="27"/>
                  </a:ln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1270" name="Freeform 69"/>
            <p:cNvSpPr/>
            <p:nvPr/>
          </p:nvSpPr>
          <p:spPr bwMode="auto">
            <a:xfrm>
              <a:off x="866" y="1827"/>
              <a:ext cx="53" cy="54"/>
            </a:xfrm>
            <a:custGeom>
              <a:avLst/>
              <a:gdLst>
                <a:gd name="T0" fmla="*/ 52 w 53"/>
                <a:gd name="T1" fmla="*/ 0 h 54"/>
                <a:gd name="T2" fmla="*/ 53 w 53"/>
                <a:gd name="T3" fmla="*/ 54 h 54"/>
                <a:gd name="T4" fmla="*/ 0 w 53"/>
                <a:gd name="T5" fmla="*/ 27 h 54"/>
                <a:gd name="T6" fmla="*/ 52 w 53"/>
                <a:gd name="T7" fmla="*/ 0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 h="54">
                  <a:moveTo>
                    <a:pt x="52" y="0"/>
                  </a:moveTo>
                  <a:lnTo>
                    <a:pt x="53" y="54"/>
                  </a:lnTo>
                  <a:lnTo>
                    <a:pt x="0" y="27"/>
                  </a:lnTo>
                  <a:lnTo>
                    <a:pt x="52" y="0"/>
                  </a:lnTo>
                </a:path>
              </a:pathLst>
            </a:custGeom>
            <a:noFill/>
            <a:ln w="12700">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71" name="Line 70"/>
            <p:cNvSpPr>
              <a:spLocks noChangeShapeType="1"/>
            </p:cNvSpPr>
            <p:nvPr/>
          </p:nvSpPr>
          <p:spPr bwMode="auto">
            <a:xfrm flipV="1">
              <a:off x="918" y="1850"/>
              <a:ext cx="895" cy="4"/>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72" name="Freeform 71"/>
            <p:cNvSpPr/>
            <p:nvPr/>
          </p:nvSpPr>
          <p:spPr bwMode="auto">
            <a:xfrm>
              <a:off x="1081" y="1757"/>
              <a:ext cx="517" cy="186"/>
            </a:xfrm>
            <a:custGeom>
              <a:avLst/>
              <a:gdLst>
                <a:gd name="T0" fmla="*/ 1 w 517"/>
                <a:gd name="T1" fmla="*/ 186 h 186"/>
                <a:gd name="T2" fmla="*/ 517 w 517"/>
                <a:gd name="T3" fmla="*/ 183 h 186"/>
                <a:gd name="T4" fmla="*/ 516 w 517"/>
                <a:gd name="T5" fmla="*/ 0 h 186"/>
                <a:gd name="T6" fmla="*/ 0 w 517"/>
                <a:gd name="T7" fmla="*/ 2 h 186"/>
                <a:gd name="T8" fmla="*/ 1 w 517"/>
                <a:gd name="T9" fmla="*/ 186 h 1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7" h="186">
                  <a:moveTo>
                    <a:pt x="1" y="186"/>
                  </a:moveTo>
                  <a:lnTo>
                    <a:pt x="517" y="183"/>
                  </a:lnTo>
                  <a:lnTo>
                    <a:pt x="516" y="0"/>
                  </a:lnTo>
                  <a:lnTo>
                    <a:pt x="0" y="2"/>
                  </a:lnTo>
                  <a:lnTo>
                    <a:pt x="1" y="18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1273" name="Rectangle 72"/>
            <p:cNvSpPr>
              <a:spLocks noChangeArrowheads="1"/>
            </p:cNvSpPr>
            <p:nvPr/>
          </p:nvSpPr>
          <p:spPr bwMode="auto">
            <a:xfrm rot="-60000">
              <a:off x="1092" y="1771"/>
              <a:ext cx="25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挂起</a:t>
              </a:r>
              <a:endParaRPr kumimoji="1" lang="zh-CN" altLang="en-US" sz="2000">
                <a:solidFill>
                  <a:schemeClr val="tx1"/>
                </a:solidFill>
                <a:ea typeface="黑体" panose="02010609060101010101" charset="-122"/>
              </a:endParaRPr>
            </a:p>
          </p:txBody>
        </p:sp>
        <p:sp>
          <p:nvSpPr>
            <p:cNvPr id="51274" name="Freeform 73"/>
            <p:cNvSpPr/>
            <p:nvPr/>
          </p:nvSpPr>
          <p:spPr bwMode="auto">
            <a:xfrm>
              <a:off x="1757" y="1604"/>
              <a:ext cx="52" cy="54"/>
            </a:xfrm>
            <a:custGeom>
              <a:avLst/>
              <a:gdLst>
                <a:gd name="T0" fmla="*/ 0 w 52"/>
                <a:gd name="T1" fmla="*/ 54 h 54"/>
                <a:gd name="T2" fmla="*/ 0 w 52"/>
                <a:gd name="T3" fmla="*/ 0 h 54"/>
                <a:gd name="T4" fmla="*/ 52 w 52"/>
                <a:gd name="T5" fmla="*/ 27 h 54"/>
                <a:gd name="T6" fmla="*/ 0 w 52"/>
                <a:gd name="T7" fmla="*/ 54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54">
                  <a:moveTo>
                    <a:pt x="0" y="54"/>
                  </a:moveTo>
                  <a:lnTo>
                    <a:pt x="0" y="0"/>
                  </a:lnTo>
                  <a:lnTo>
                    <a:pt x="52" y="27"/>
                  </a:lnTo>
                  <a:lnTo>
                    <a:pt x="0" y="5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1275" name="Freeform 74"/>
            <p:cNvSpPr/>
            <p:nvPr/>
          </p:nvSpPr>
          <p:spPr bwMode="auto">
            <a:xfrm>
              <a:off x="1757" y="1604"/>
              <a:ext cx="52" cy="54"/>
            </a:xfrm>
            <a:custGeom>
              <a:avLst/>
              <a:gdLst>
                <a:gd name="T0" fmla="*/ 0 w 52"/>
                <a:gd name="T1" fmla="*/ 54 h 54"/>
                <a:gd name="T2" fmla="*/ 0 w 52"/>
                <a:gd name="T3" fmla="*/ 0 h 54"/>
                <a:gd name="T4" fmla="*/ 52 w 52"/>
                <a:gd name="T5" fmla="*/ 27 h 54"/>
                <a:gd name="T6" fmla="*/ 0 w 52"/>
                <a:gd name="T7" fmla="*/ 54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54">
                  <a:moveTo>
                    <a:pt x="0" y="54"/>
                  </a:moveTo>
                  <a:lnTo>
                    <a:pt x="0" y="0"/>
                  </a:lnTo>
                  <a:lnTo>
                    <a:pt x="52" y="27"/>
                  </a:lnTo>
                  <a:lnTo>
                    <a:pt x="0" y="54"/>
                  </a:lnTo>
                </a:path>
              </a:pathLst>
            </a:custGeom>
            <a:noFill/>
            <a:ln w="12700">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76" name="Line 75"/>
            <p:cNvSpPr>
              <a:spLocks noChangeShapeType="1"/>
            </p:cNvSpPr>
            <p:nvPr/>
          </p:nvSpPr>
          <p:spPr bwMode="auto">
            <a:xfrm>
              <a:off x="904" y="1628"/>
              <a:ext cx="853" cy="3"/>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77" name="Freeform 76"/>
            <p:cNvSpPr/>
            <p:nvPr/>
          </p:nvSpPr>
          <p:spPr bwMode="auto">
            <a:xfrm>
              <a:off x="1062" y="1534"/>
              <a:ext cx="588" cy="186"/>
            </a:xfrm>
            <a:custGeom>
              <a:avLst/>
              <a:gdLst>
                <a:gd name="T0" fmla="*/ 0 w 588"/>
                <a:gd name="T1" fmla="*/ 183 h 186"/>
                <a:gd name="T2" fmla="*/ 587 w 588"/>
                <a:gd name="T3" fmla="*/ 186 h 186"/>
                <a:gd name="T4" fmla="*/ 588 w 588"/>
                <a:gd name="T5" fmla="*/ 3 h 186"/>
                <a:gd name="T6" fmla="*/ 2 w 588"/>
                <a:gd name="T7" fmla="*/ 0 h 186"/>
                <a:gd name="T8" fmla="*/ 0 w 588"/>
                <a:gd name="T9" fmla="*/ 183 h 1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8" h="186">
                  <a:moveTo>
                    <a:pt x="0" y="183"/>
                  </a:moveTo>
                  <a:lnTo>
                    <a:pt x="587" y="186"/>
                  </a:lnTo>
                  <a:lnTo>
                    <a:pt x="588" y="3"/>
                  </a:lnTo>
                  <a:lnTo>
                    <a:pt x="2" y="0"/>
                  </a:lnTo>
                  <a:lnTo>
                    <a:pt x="0" y="18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1278" name="Rectangle 77"/>
            <p:cNvSpPr>
              <a:spLocks noChangeArrowheads="1"/>
            </p:cNvSpPr>
            <p:nvPr/>
          </p:nvSpPr>
          <p:spPr bwMode="auto">
            <a:xfrm>
              <a:off x="1075" y="1550"/>
              <a:ext cx="32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600">
                  <a:solidFill>
                    <a:srgbClr val="000000"/>
                  </a:solidFill>
                  <a:latin typeface="黑体" panose="02010609060101010101" charset="-122"/>
                  <a:ea typeface="黑体" panose="02010609060101010101" charset="-122"/>
                </a:rPr>
                <a:t> 激活</a:t>
              </a:r>
              <a:endParaRPr kumimoji="1" lang="zh-CN" altLang="en-US" sz="2000">
                <a:solidFill>
                  <a:schemeClr val="tx1"/>
                </a:solidFill>
                <a:ea typeface="黑体" panose="02010609060101010101" charset="-122"/>
              </a:endParaRPr>
            </a:p>
          </p:txBody>
        </p:sp>
        <p:sp>
          <p:nvSpPr>
            <p:cNvPr id="51279" name="Freeform 78"/>
            <p:cNvSpPr/>
            <p:nvPr/>
          </p:nvSpPr>
          <p:spPr bwMode="auto">
            <a:xfrm>
              <a:off x="2103" y="1472"/>
              <a:ext cx="54" cy="53"/>
            </a:xfrm>
            <a:custGeom>
              <a:avLst/>
              <a:gdLst>
                <a:gd name="T0" fmla="*/ 54 w 54"/>
                <a:gd name="T1" fmla="*/ 0 h 53"/>
                <a:gd name="T2" fmla="*/ 0 w 54"/>
                <a:gd name="T3" fmla="*/ 0 h 53"/>
                <a:gd name="T4" fmla="*/ 27 w 54"/>
                <a:gd name="T5" fmla="*/ 53 h 53"/>
                <a:gd name="T6" fmla="*/ 54 w 54"/>
                <a:gd name="T7" fmla="*/ 0 h 5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 h="53">
                  <a:moveTo>
                    <a:pt x="54" y="0"/>
                  </a:moveTo>
                  <a:lnTo>
                    <a:pt x="0" y="0"/>
                  </a:lnTo>
                  <a:lnTo>
                    <a:pt x="27" y="53"/>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1280" name="Line 79"/>
            <p:cNvSpPr>
              <a:spLocks noChangeShapeType="1"/>
            </p:cNvSpPr>
            <p:nvPr/>
          </p:nvSpPr>
          <p:spPr bwMode="auto">
            <a:xfrm flipH="1">
              <a:off x="2134" y="1472"/>
              <a:ext cx="23" cy="1"/>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81" name="Freeform 80"/>
            <p:cNvSpPr/>
            <p:nvPr/>
          </p:nvSpPr>
          <p:spPr bwMode="auto">
            <a:xfrm>
              <a:off x="2103" y="1472"/>
              <a:ext cx="17" cy="5"/>
            </a:xfrm>
            <a:custGeom>
              <a:avLst/>
              <a:gdLst>
                <a:gd name="T0" fmla="*/ 776 w 12"/>
                <a:gd name="T1" fmla="*/ 0 h 4"/>
                <a:gd name="T2" fmla="*/ 0 w 12"/>
                <a:gd name="T3" fmla="*/ 0 h 4"/>
                <a:gd name="T4" fmla="*/ 149 w 12"/>
                <a:gd name="T5" fmla="*/ 61 h 4"/>
                <a:gd name="T6" fmla="*/ 0 60000 65536"/>
                <a:gd name="T7" fmla="*/ 0 60000 65536"/>
                <a:gd name="T8" fmla="*/ 0 60000 65536"/>
              </a:gdLst>
              <a:ahLst/>
              <a:cxnLst>
                <a:cxn ang="T6">
                  <a:pos x="T0" y="T1"/>
                </a:cxn>
                <a:cxn ang="T7">
                  <a:pos x="T2" y="T3"/>
                </a:cxn>
                <a:cxn ang="T8">
                  <a:pos x="T4" y="T5"/>
                </a:cxn>
              </a:cxnLst>
              <a:rect l="0" t="0" r="r" b="b"/>
              <a:pathLst>
                <a:path w="12" h="4">
                  <a:moveTo>
                    <a:pt x="12" y="0"/>
                  </a:moveTo>
                  <a:lnTo>
                    <a:pt x="0" y="0"/>
                  </a:lnTo>
                  <a:lnTo>
                    <a:pt x="2" y="4"/>
                  </a:lnTo>
                </a:path>
              </a:pathLst>
            </a:custGeom>
            <a:noFill/>
            <a:ln w="47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2" name="Line 81"/>
            <p:cNvSpPr>
              <a:spLocks noChangeShapeType="1"/>
            </p:cNvSpPr>
            <p:nvPr/>
          </p:nvSpPr>
          <p:spPr bwMode="auto">
            <a:xfrm>
              <a:off x="2112" y="1490"/>
              <a:ext cx="11" cy="20"/>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83" name="Freeform 82"/>
            <p:cNvSpPr/>
            <p:nvPr/>
          </p:nvSpPr>
          <p:spPr bwMode="auto">
            <a:xfrm>
              <a:off x="2128" y="1508"/>
              <a:ext cx="10" cy="17"/>
            </a:xfrm>
            <a:custGeom>
              <a:avLst/>
              <a:gdLst>
                <a:gd name="T0" fmla="*/ 0 w 7"/>
                <a:gd name="T1" fmla="*/ 656 h 12"/>
                <a:gd name="T2" fmla="*/ 1 w 7"/>
                <a:gd name="T3" fmla="*/ 776 h 12"/>
                <a:gd name="T4" fmla="*/ 499 w 7"/>
                <a:gd name="T5" fmla="*/ 0 h 12"/>
                <a:gd name="T6" fmla="*/ 0 60000 65536"/>
                <a:gd name="T7" fmla="*/ 0 60000 65536"/>
                <a:gd name="T8" fmla="*/ 0 60000 65536"/>
              </a:gdLst>
              <a:ahLst/>
              <a:cxnLst>
                <a:cxn ang="T6">
                  <a:pos x="T0" y="T1"/>
                </a:cxn>
                <a:cxn ang="T7">
                  <a:pos x="T2" y="T3"/>
                </a:cxn>
                <a:cxn ang="T8">
                  <a:pos x="T4" y="T5"/>
                </a:cxn>
              </a:cxnLst>
              <a:rect l="0" t="0" r="r" b="b"/>
              <a:pathLst>
                <a:path w="7" h="12">
                  <a:moveTo>
                    <a:pt x="0" y="10"/>
                  </a:moveTo>
                  <a:lnTo>
                    <a:pt x="1" y="12"/>
                  </a:lnTo>
                  <a:lnTo>
                    <a:pt x="7" y="0"/>
                  </a:lnTo>
                </a:path>
              </a:pathLst>
            </a:custGeom>
            <a:noFill/>
            <a:ln w="47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4" name="Line 83"/>
            <p:cNvSpPr>
              <a:spLocks noChangeShapeType="1"/>
            </p:cNvSpPr>
            <p:nvPr/>
          </p:nvSpPr>
          <p:spPr bwMode="auto">
            <a:xfrm flipV="1">
              <a:off x="2144" y="1476"/>
              <a:ext cx="11" cy="20"/>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85" name="Line 84"/>
            <p:cNvSpPr>
              <a:spLocks noChangeShapeType="1"/>
            </p:cNvSpPr>
            <p:nvPr/>
          </p:nvSpPr>
          <p:spPr bwMode="auto">
            <a:xfrm>
              <a:off x="2126" y="685"/>
              <a:ext cx="1" cy="23"/>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86" name="Line 85"/>
            <p:cNvSpPr>
              <a:spLocks noChangeShapeType="1"/>
            </p:cNvSpPr>
            <p:nvPr/>
          </p:nvSpPr>
          <p:spPr bwMode="auto">
            <a:xfrm>
              <a:off x="2126" y="722"/>
              <a:ext cx="1" cy="23"/>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87" name="Line 86"/>
            <p:cNvSpPr>
              <a:spLocks noChangeShapeType="1"/>
            </p:cNvSpPr>
            <p:nvPr/>
          </p:nvSpPr>
          <p:spPr bwMode="auto">
            <a:xfrm>
              <a:off x="2126" y="759"/>
              <a:ext cx="1" cy="22"/>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88" name="Line 87"/>
            <p:cNvSpPr>
              <a:spLocks noChangeShapeType="1"/>
            </p:cNvSpPr>
            <p:nvPr/>
          </p:nvSpPr>
          <p:spPr bwMode="auto">
            <a:xfrm>
              <a:off x="2126" y="795"/>
              <a:ext cx="1" cy="23"/>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89" name="Line 88"/>
            <p:cNvSpPr>
              <a:spLocks noChangeShapeType="1"/>
            </p:cNvSpPr>
            <p:nvPr/>
          </p:nvSpPr>
          <p:spPr bwMode="auto">
            <a:xfrm>
              <a:off x="2127" y="832"/>
              <a:ext cx="1" cy="22"/>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90" name="Line 89"/>
            <p:cNvSpPr>
              <a:spLocks noChangeShapeType="1"/>
            </p:cNvSpPr>
            <p:nvPr/>
          </p:nvSpPr>
          <p:spPr bwMode="auto">
            <a:xfrm>
              <a:off x="2127" y="869"/>
              <a:ext cx="1" cy="22"/>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91" name="Line 90"/>
            <p:cNvSpPr>
              <a:spLocks noChangeShapeType="1"/>
            </p:cNvSpPr>
            <p:nvPr/>
          </p:nvSpPr>
          <p:spPr bwMode="auto">
            <a:xfrm>
              <a:off x="2127" y="905"/>
              <a:ext cx="1" cy="23"/>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92" name="Line 91"/>
            <p:cNvSpPr>
              <a:spLocks noChangeShapeType="1"/>
            </p:cNvSpPr>
            <p:nvPr/>
          </p:nvSpPr>
          <p:spPr bwMode="auto">
            <a:xfrm>
              <a:off x="2127" y="942"/>
              <a:ext cx="1" cy="22"/>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93" name="Line 92"/>
            <p:cNvSpPr>
              <a:spLocks noChangeShapeType="1"/>
            </p:cNvSpPr>
            <p:nvPr/>
          </p:nvSpPr>
          <p:spPr bwMode="auto">
            <a:xfrm>
              <a:off x="2127" y="979"/>
              <a:ext cx="1" cy="22"/>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94" name="Line 93"/>
            <p:cNvSpPr>
              <a:spLocks noChangeShapeType="1"/>
            </p:cNvSpPr>
            <p:nvPr/>
          </p:nvSpPr>
          <p:spPr bwMode="auto">
            <a:xfrm>
              <a:off x="2127" y="1015"/>
              <a:ext cx="1" cy="23"/>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95" name="Line 94"/>
            <p:cNvSpPr>
              <a:spLocks noChangeShapeType="1"/>
            </p:cNvSpPr>
            <p:nvPr/>
          </p:nvSpPr>
          <p:spPr bwMode="auto">
            <a:xfrm>
              <a:off x="2127" y="1052"/>
              <a:ext cx="1" cy="22"/>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96" name="Line 95"/>
            <p:cNvSpPr>
              <a:spLocks noChangeShapeType="1"/>
            </p:cNvSpPr>
            <p:nvPr/>
          </p:nvSpPr>
          <p:spPr bwMode="auto">
            <a:xfrm>
              <a:off x="2128" y="1088"/>
              <a:ext cx="1" cy="23"/>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97" name="Line 96"/>
            <p:cNvSpPr>
              <a:spLocks noChangeShapeType="1"/>
            </p:cNvSpPr>
            <p:nvPr/>
          </p:nvSpPr>
          <p:spPr bwMode="auto">
            <a:xfrm>
              <a:off x="2128" y="1125"/>
              <a:ext cx="1" cy="23"/>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98" name="Line 97"/>
            <p:cNvSpPr>
              <a:spLocks noChangeShapeType="1"/>
            </p:cNvSpPr>
            <p:nvPr/>
          </p:nvSpPr>
          <p:spPr bwMode="auto">
            <a:xfrm>
              <a:off x="2128" y="1162"/>
              <a:ext cx="1" cy="22"/>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99" name="Line 98"/>
            <p:cNvSpPr>
              <a:spLocks noChangeShapeType="1"/>
            </p:cNvSpPr>
            <p:nvPr/>
          </p:nvSpPr>
          <p:spPr bwMode="auto">
            <a:xfrm>
              <a:off x="2128" y="1198"/>
              <a:ext cx="1" cy="23"/>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00" name="Line 99"/>
            <p:cNvSpPr>
              <a:spLocks noChangeShapeType="1"/>
            </p:cNvSpPr>
            <p:nvPr/>
          </p:nvSpPr>
          <p:spPr bwMode="auto">
            <a:xfrm>
              <a:off x="2128" y="1235"/>
              <a:ext cx="1" cy="23"/>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01" name="Line 100"/>
            <p:cNvSpPr>
              <a:spLocks noChangeShapeType="1"/>
            </p:cNvSpPr>
            <p:nvPr/>
          </p:nvSpPr>
          <p:spPr bwMode="auto">
            <a:xfrm>
              <a:off x="2128" y="1272"/>
              <a:ext cx="1" cy="22"/>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02" name="Line 101"/>
            <p:cNvSpPr>
              <a:spLocks noChangeShapeType="1"/>
            </p:cNvSpPr>
            <p:nvPr/>
          </p:nvSpPr>
          <p:spPr bwMode="auto">
            <a:xfrm>
              <a:off x="2128" y="1308"/>
              <a:ext cx="1" cy="23"/>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03" name="Line 102"/>
            <p:cNvSpPr>
              <a:spLocks noChangeShapeType="1"/>
            </p:cNvSpPr>
            <p:nvPr/>
          </p:nvSpPr>
          <p:spPr bwMode="auto">
            <a:xfrm>
              <a:off x="2130" y="1345"/>
              <a:ext cx="1" cy="23"/>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04" name="Line 103"/>
            <p:cNvSpPr>
              <a:spLocks noChangeShapeType="1"/>
            </p:cNvSpPr>
            <p:nvPr/>
          </p:nvSpPr>
          <p:spPr bwMode="auto">
            <a:xfrm>
              <a:off x="2130" y="1382"/>
              <a:ext cx="1" cy="22"/>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05" name="Line 104"/>
            <p:cNvSpPr>
              <a:spLocks noChangeShapeType="1"/>
            </p:cNvSpPr>
            <p:nvPr/>
          </p:nvSpPr>
          <p:spPr bwMode="auto">
            <a:xfrm>
              <a:off x="2130" y="1418"/>
              <a:ext cx="1" cy="23"/>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06" name="Line 105"/>
            <p:cNvSpPr>
              <a:spLocks noChangeShapeType="1"/>
            </p:cNvSpPr>
            <p:nvPr/>
          </p:nvSpPr>
          <p:spPr bwMode="auto">
            <a:xfrm>
              <a:off x="2130" y="1455"/>
              <a:ext cx="1" cy="17"/>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07" name="Freeform 106"/>
            <p:cNvSpPr/>
            <p:nvPr/>
          </p:nvSpPr>
          <p:spPr bwMode="auto">
            <a:xfrm>
              <a:off x="2044" y="945"/>
              <a:ext cx="160" cy="321"/>
            </a:xfrm>
            <a:custGeom>
              <a:avLst/>
              <a:gdLst>
                <a:gd name="T0" fmla="*/ 160 w 160"/>
                <a:gd name="T1" fmla="*/ 320 h 321"/>
                <a:gd name="T2" fmla="*/ 159 w 160"/>
                <a:gd name="T3" fmla="*/ 0 h 321"/>
                <a:gd name="T4" fmla="*/ 0 w 160"/>
                <a:gd name="T5" fmla="*/ 1 h 321"/>
                <a:gd name="T6" fmla="*/ 3 w 160"/>
                <a:gd name="T7" fmla="*/ 321 h 321"/>
                <a:gd name="T8" fmla="*/ 160 w 160"/>
                <a:gd name="T9" fmla="*/ 320 h 3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0" h="321">
                  <a:moveTo>
                    <a:pt x="160" y="320"/>
                  </a:moveTo>
                  <a:lnTo>
                    <a:pt x="159" y="0"/>
                  </a:lnTo>
                  <a:lnTo>
                    <a:pt x="0" y="1"/>
                  </a:lnTo>
                  <a:lnTo>
                    <a:pt x="3" y="321"/>
                  </a:lnTo>
                  <a:lnTo>
                    <a:pt x="160" y="32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1308" name="Rectangle 107"/>
            <p:cNvSpPr>
              <a:spLocks noChangeArrowheads="1"/>
            </p:cNvSpPr>
            <p:nvPr/>
          </p:nvSpPr>
          <p:spPr bwMode="auto">
            <a:xfrm rot="-5460000">
              <a:off x="1949" y="1043"/>
              <a:ext cx="320"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000">
                  <a:solidFill>
                    <a:schemeClr val="tx1"/>
                  </a:solidFill>
                  <a:ea typeface="黑体" panose="02010609060101010101" charset="-122"/>
                </a:rPr>
                <a:t>允许进入</a:t>
              </a:r>
            </a:p>
          </p:txBody>
        </p:sp>
        <p:sp>
          <p:nvSpPr>
            <p:cNvPr id="51309" name="Freeform 108"/>
            <p:cNvSpPr/>
            <p:nvPr/>
          </p:nvSpPr>
          <p:spPr bwMode="auto">
            <a:xfrm>
              <a:off x="764" y="1514"/>
              <a:ext cx="58" cy="51"/>
            </a:xfrm>
            <a:custGeom>
              <a:avLst/>
              <a:gdLst>
                <a:gd name="T0" fmla="*/ 52 w 58"/>
                <a:gd name="T1" fmla="*/ 25 h 51"/>
                <a:gd name="T2" fmla="*/ 58 w 58"/>
                <a:gd name="T3" fmla="*/ 51 h 51"/>
                <a:gd name="T4" fmla="*/ 0 w 58"/>
                <a:gd name="T5" fmla="*/ 38 h 51"/>
                <a:gd name="T6" fmla="*/ 45 w 58"/>
                <a:gd name="T7" fmla="*/ 0 h 51"/>
                <a:gd name="T8" fmla="*/ 52 w 58"/>
                <a:gd name="T9" fmla="*/ 25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 h="51">
                  <a:moveTo>
                    <a:pt x="52" y="25"/>
                  </a:moveTo>
                  <a:lnTo>
                    <a:pt x="58" y="51"/>
                  </a:lnTo>
                  <a:lnTo>
                    <a:pt x="0" y="38"/>
                  </a:lnTo>
                  <a:lnTo>
                    <a:pt x="45" y="0"/>
                  </a:lnTo>
                  <a:lnTo>
                    <a:pt x="52" y="2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1310" name="Line 109"/>
            <p:cNvSpPr>
              <a:spLocks noChangeShapeType="1"/>
            </p:cNvSpPr>
            <p:nvPr/>
          </p:nvSpPr>
          <p:spPr bwMode="auto">
            <a:xfrm flipV="1">
              <a:off x="816" y="1534"/>
              <a:ext cx="23" cy="5"/>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11" name="Line 110"/>
            <p:cNvSpPr>
              <a:spLocks noChangeShapeType="1"/>
            </p:cNvSpPr>
            <p:nvPr/>
          </p:nvSpPr>
          <p:spPr bwMode="auto">
            <a:xfrm flipV="1">
              <a:off x="853" y="1525"/>
              <a:ext cx="21" cy="6"/>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12" name="Line 111"/>
            <p:cNvSpPr>
              <a:spLocks noChangeShapeType="1"/>
            </p:cNvSpPr>
            <p:nvPr/>
          </p:nvSpPr>
          <p:spPr bwMode="auto">
            <a:xfrm flipV="1">
              <a:off x="888" y="1517"/>
              <a:ext cx="21" cy="6"/>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13" name="Line 112"/>
            <p:cNvSpPr>
              <a:spLocks noChangeShapeType="1"/>
            </p:cNvSpPr>
            <p:nvPr/>
          </p:nvSpPr>
          <p:spPr bwMode="auto">
            <a:xfrm flipV="1">
              <a:off x="923" y="1508"/>
              <a:ext cx="21" cy="6"/>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14" name="Freeform 113"/>
            <p:cNvSpPr/>
            <p:nvPr/>
          </p:nvSpPr>
          <p:spPr bwMode="auto">
            <a:xfrm>
              <a:off x="958" y="1500"/>
              <a:ext cx="23" cy="4"/>
            </a:xfrm>
            <a:custGeom>
              <a:avLst/>
              <a:gdLst>
                <a:gd name="T0" fmla="*/ 0 w 16"/>
                <a:gd name="T1" fmla="*/ 87 h 3"/>
                <a:gd name="T2" fmla="*/ 1093 w 16"/>
                <a:gd name="T3" fmla="*/ 0 h 3"/>
                <a:gd name="T4" fmla="*/ 1248 w 16"/>
                <a:gd name="T5" fmla="*/ 0 h 3"/>
                <a:gd name="T6" fmla="*/ 0 60000 65536"/>
                <a:gd name="T7" fmla="*/ 0 60000 65536"/>
                <a:gd name="T8" fmla="*/ 0 60000 65536"/>
              </a:gdLst>
              <a:ahLst/>
              <a:cxnLst>
                <a:cxn ang="T6">
                  <a:pos x="T0" y="T1"/>
                </a:cxn>
                <a:cxn ang="T7">
                  <a:pos x="T2" y="T3"/>
                </a:cxn>
                <a:cxn ang="T8">
                  <a:pos x="T4" y="T5"/>
                </a:cxn>
              </a:cxnLst>
              <a:rect l="0" t="0" r="r" b="b"/>
              <a:pathLst>
                <a:path w="16" h="3">
                  <a:moveTo>
                    <a:pt x="0" y="3"/>
                  </a:moveTo>
                  <a:lnTo>
                    <a:pt x="14" y="0"/>
                  </a:lnTo>
                  <a:lnTo>
                    <a:pt x="16" y="0"/>
                  </a:lnTo>
                </a:path>
              </a:pathLst>
            </a:custGeom>
            <a:noFill/>
            <a:ln w="47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15" name="Line 114"/>
            <p:cNvSpPr>
              <a:spLocks noChangeShapeType="1"/>
            </p:cNvSpPr>
            <p:nvPr/>
          </p:nvSpPr>
          <p:spPr bwMode="auto">
            <a:xfrm flipV="1">
              <a:off x="995" y="1492"/>
              <a:ext cx="22" cy="5"/>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16" name="Line 115"/>
            <p:cNvSpPr>
              <a:spLocks noChangeShapeType="1"/>
            </p:cNvSpPr>
            <p:nvPr/>
          </p:nvSpPr>
          <p:spPr bwMode="auto">
            <a:xfrm flipV="1">
              <a:off x="1032" y="1484"/>
              <a:ext cx="22" cy="5"/>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17" name="Line 116"/>
            <p:cNvSpPr>
              <a:spLocks noChangeShapeType="1"/>
            </p:cNvSpPr>
            <p:nvPr/>
          </p:nvSpPr>
          <p:spPr bwMode="auto">
            <a:xfrm flipV="1">
              <a:off x="1068" y="1477"/>
              <a:ext cx="23" cy="5"/>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18" name="Line 117"/>
            <p:cNvSpPr>
              <a:spLocks noChangeShapeType="1"/>
            </p:cNvSpPr>
            <p:nvPr/>
          </p:nvSpPr>
          <p:spPr bwMode="auto">
            <a:xfrm flipV="1">
              <a:off x="1105" y="1469"/>
              <a:ext cx="22" cy="4"/>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19" name="Line 118"/>
            <p:cNvSpPr>
              <a:spLocks noChangeShapeType="1"/>
            </p:cNvSpPr>
            <p:nvPr/>
          </p:nvSpPr>
          <p:spPr bwMode="auto">
            <a:xfrm flipV="1">
              <a:off x="1141" y="1462"/>
              <a:ext cx="23" cy="4"/>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20" name="Line 119"/>
            <p:cNvSpPr>
              <a:spLocks noChangeShapeType="1"/>
            </p:cNvSpPr>
            <p:nvPr/>
          </p:nvSpPr>
          <p:spPr bwMode="auto">
            <a:xfrm flipV="1">
              <a:off x="1178" y="1456"/>
              <a:ext cx="22" cy="5"/>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21" name="Line 120"/>
            <p:cNvSpPr>
              <a:spLocks noChangeShapeType="1"/>
            </p:cNvSpPr>
            <p:nvPr/>
          </p:nvSpPr>
          <p:spPr bwMode="auto">
            <a:xfrm flipV="1">
              <a:off x="1214" y="1449"/>
              <a:ext cx="23" cy="4"/>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22" name="Line 121"/>
            <p:cNvSpPr>
              <a:spLocks noChangeShapeType="1"/>
            </p:cNvSpPr>
            <p:nvPr/>
          </p:nvSpPr>
          <p:spPr bwMode="auto">
            <a:xfrm flipV="1">
              <a:off x="1251" y="1444"/>
              <a:ext cx="22" cy="4"/>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23" name="Freeform 122"/>
            <p:cNvSpPr/>
            <p:nvPr/>
          </p:nvSpPr>
          <p:spPr bwMode="auto">
            <a:xfrm>
              <a:off x="1287" y="1437"/>
              <a:ext cx="23" cy="4"/>
            </a:xfrm>
            <a:custGeom>
              <a:avLst/>
              <a:gdLst>
                <a:gd name="T0" fmla="*/ 0 w 16"/>
                <a:gd name="T1" fmla="*/ 87 h 3"/>
                <a:gd name="T2" fmla="*/ 924 w 16"/>
                <a:gd name="T3" fmla="*/ 1 h 3"/>
                <a:gd name="T4" fmla="*/ 1248 w 16"/>
                <a:gd name="T5" fmla="*/ 0 h 3"/>
                <a:gd name="T6" fmla="*/ 0 60000 65536"/>
                <a:gd name="T7" fmla="*/ 0 60000 65536"/>
                <a:gd name="T8" fmla="*/ 0 60000 65536"/>
              </a:gdLst>
              <a:ahLst/>
              <a:cxnLst>
                <a:cxn ang="T6">
                  <a:pos x="T0" y="T1"/>
                </a:cxn>
                <a:cxn ang="T7">
                  <a:pos x="T2" y="T3"/>
                </a:cxn>
                <a:cxn ang="T8">
                  <a:pos x="T4" y="T5"/>
                </a:cxn>
              </a:cxnLst>
              <a:rect l="0" t="0" r="r" b="b"/>
              <a:pathLst>
                <a:path w="16" h="3">
                  <a:moveTo>
                    <a:pt x="0" y="3"/>
                  </a:moveTo>
                  <a:lnTo>
                    <a:pt x="12" y="1"/>
                  </a:lnTo>
                  <a:lnTo>
                    <a:pt x="16" y="0"/>
                  </a:lnTo>
                </a:path>
              </a:pathLst>
            </a:custGeom>
            <a:noFill/>
            <a:ln w="47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24" name="Line 123"/>
            <p:cNvSpPr>
              <a:spLocks noChangeShapeType="1"/>
            </p:cNvSpPr>
            <p:nvPr/>
          </p:nvSpPr>
          <p:spPr bwMode="auto">
            <a:xfrm flipV="1">
              <a:off x="1324" y="1432"/>
              <a:ext cx="23" cy="3"/>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25" name="Line 124"/>
            <p:cNvSpPr>
              <a:spLocks noChangeShapeType="1"/>
            </p:cNvSpPr>
            <p:nvPr/>
          </p:nvSpPr>
          <p:spPr bwMode="auto">
            <a:xfrm flipV="1">
              <a:off x="1361" y="1427"/>
              <a:ext cx="22" cy="3"/>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26" name="Line 125"/>
            <p:cNvSpPr>
              <a:spLocks noChangeShapeType="1"/>
            </p:cNvSpPr>
            <p:nvPr/>
          </p:nvSpPr>
          <p:spPr bwMode="auto">
            <a:xfrm flipV="1">
              <a:off x="1397" y="1421"/>
              <a:ext cx="23" cy="3"/>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27" name="Line 126"/>
            <p:cNvSpPr>
              <a:spLocks noChangeShapeType="1"/>
            </p:cNvSpPr>
            <p:nvPr/>
          </p:nvSpPr>
          <p:spPr bwMode="auto">
            <a:xfrm flipV="1">
              <a:off x="1434" y="1415"/>
              <a:ext cx="22" cy="5"/>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28" name="Line 127"/>
            <p:cNvSpPr>
              <a:spLocks noChangeShapeType="1"/>
            </p:cNvSpPr>
            <p:nvPr/>
          </p:nvSpPr>
          <p:spPr bwMode="auto">
            <a:xfrm flipV="1">
              <a:off x="1470" y="1411"/>
              <a:ext cx="23" cy="3"/>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29" name="Line 128"/>
            <p:cNvSpPr>
              <a:spLocks noChangeShapeType="1"/>
            </p:cNvSpPr>
            <p:nvPr/>
          </p:nvSpPr>
          <p:spPr bwMode="auto">
            <a:xfrm flipV="1">
              <a:off x="1507" y="1407"/>
              <a:ext cx="22" cy="3"/>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30" name="Line 129"/>
            <p:cNvSpPr>
              <a:spLocks noChangeShapeType="1"/>
            </p:cNvSpPr>
            <p:nvPr/>
          </p:nvSpPr>
          <p:spPr bwMode="auto">
            <a:xfrm flipV="1">
              <a:off x="1543" y="1403"/>
              <a:ext cx="23" cy="3"/>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31" name="Line 130"/>
            <p:cNvSpPr>
              <a:spLocks noChangeShapeType="1"/>
            </p:cNvSpPr>
            <p:nvPr/>
          </p:nvSpPr>
          <p:spPr bwMode="auto">
            <a:xfrm flipV="1">
              <a:off x="1580" y="1400"/>
              <a:ext cx="22" cy="1"/>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32" name="Freeform 131"/>
            <p:cNvSpPr/>
            <p:nvPr/>
          </p:nvSpPr>
          <p:spPr bwMode="auto">
            <a:xfrm>
              <a:off x="1617" y="1396"/>
              <a:ext cx="22" cy="1"/>
            </a:xfrm>
            <a:custGeom>
              <a:avLst/>
              <a:gdLst>
                <a:gd name="T0" fmla="*/ 0 w 16"/>
                <a:gd name="T1" fmla="*/ 1 h 1"/>
                <a:gd name="T2" fmla="*/ 601 w 16"/>
                <a:gd name="T3" fmla="*/ 0 h 1"/>
                <a:gd name="T4" fmla="*/ 719 w 16"/>
                <a:gd name="T5" fmla="*/ 0 h 1"/>
                <a:gd name="T6" fmla="*/ 0 60000 65536"/>
                <a:gd name="T7" fmla="*/ 0 60000 65536"/>
                <a:gd name="T8" fmla="*/ 0 60000 65536"/>
              </a:gdLst>
              <a:ahLst/>
              <a:cxnLst>
                <a:cxn ang="T6">
                  <a:pos x="T0" y="T1"/>
                </a:cxn>
                <a:cxn ang="T7">
                  <a:pos x="T2" y="T3"/>
                </a:cxn>
                <a:cxn ang="T8">
                  <a:pos x="T4" y="T5"/>
                </a:cxn>
              </a:cxnLst>
              <a:rect l="0" t="0" r="r" b="b"/>
              <a:pathLst>
                <a:path w="16" h="1">
                  <a:moveTo>
                    <a:pt x="0" y="1"/>
                  </a:moveTo>
                  <a:lnTo>
                    <a:pt x="13" y="0"/>
                  </a:lnTo>
                  <a:lnTo>
                    <a:pt x="16" y="0"/>
                  </a:lnTo>
                </a:path>
              </a:pathLst>
            </a:custGeom>
            <a:noFill/>
            <a:ln w="47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33" name="Line 132"/>
            <p:cNvSpPr>
              <a:spLocks noChangeShapeType="1"/>
            </p:cNvSpPr>
            <p:nvPr/>
          </p:nvSpPr>
          <p:spPr bwMode="auto">
            <a:xfrm flipV="1">
              <a:off x="1653" y="1393"/>
              <a:ext cx="23" cy="1"/>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34" name="Line 133"/>
            <p:cNvSpPr>
              <a:spLocks noChangeShapeType="1"/>
            </p:cNvSpPr>
            <p:nvPr/>
          </p:nvSpPr>
          <p:spPr bwMode="auto">
            <a:xfrm flipV="1">
              <a:off x="1690" y="1390"/>
              <a:ext cx="22" cy="1"/>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35" name="Line 134"/>
            <p:cNvSpPr>
              <a:spLocks noChangeShapeType="1"/>
            </p:cNvSpPr>
            <p:nvPr/>
          </p:nvSpPr>
          <p:spPr bwMode="auto">
            <a:xfrm flipV="1">
              <a:off x="1726" y="1387"/>
              <a:ext cx="23" cy="2"/>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36" name="Line 135"/>
            <p:cNvSpPr>
              <a:spLocks noChangeShapeType="1"/>
            </p:cNvSpPr>
            <p:nvPr/>
          </p:nvSpPr>
          <p:spPr bwMode="auto">
            <a:xfrm flipV="1">
              <a:off x="1763" y="1384"/>
              <a:ext cx="22" cy="2"/>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37" name="Freeform 136"/>
            <p:cNvSpPr/>
            <p:nvPr/>
          </p:nvSpPr>
          <p:spPr bwMode="auto">
            <a:xfrm>
              <a:off x="1799" y="1382"/>
              <a:ext cx="23" cy="1"/>
            </a:xfrm>
            <a:custGeom>
              <a:avLst/>
              <a:gdLst>
                <a:gd name="T0" fmla="*/ 0 w 16"/>
                <a:gd name="T1" fmla="*/ 1 h 1"/>
                <a:gd name="T2" fmla="*/ 1 w 16"/>
                <a:gd name="T3" fmla="*/ 1 h 1"/>
                <a:gd name="T4" fmla="*/ 1248 w 16"/>
                <a:gd name="T5" fmla="*/ 0 h 1"/>
                <a:gd name="T6" fmla="*/ 0 60000 65536"/>
                <a:gd name="T7" fmla="*/ 0 60000 65536"/>
                <a:gd name="T8" fmla="*/ 0 60000 65536"/>
              </a:gdLst>
              <a:ahLst/>
              <a:cxnLst>
                <a:cxn ang="T6">
                  <a:pos x="T0" y="T1"/>
                </a:cxn>
                <a:cxn ang="T7">
                  <a:pos x="T2" y="T3"/>
                </a:cxn>
                <a:cxn ang="T8">
                  <a:pos x="T4" y="T5"/>
                </a:cxn>
              </a:cxnLst>
              <a:rect l="0" t="0" r="r" b="b"/>
              <a:pathLst>
                <a:path w="16" h="1">
                  <a:moveTo>
                    <a:pt x="0" y="1"/>
                  </a:moveTo>
                  <a:lnTo>
                    <a:pt x="1" y="1"/>
                  </a:lnTo>
                  <a:lnTo>
                    <a:pt x="16" y="0"/>
                  </a:lnTo>
                </a:path>
              </a:pathLst>
            </a:custGeom>
            <a:noFill/>
            <a:ln w="47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38" name="Line 137"/>
            <p:cNvSpPr>
              <a:spLocks noChangeShapeType="1"/>
            </p:cNvSpPr>
            <p:nvPr/>
          </p:nvSpPr>
          <p:spPr bwMode="auto">
            <a:xfrm flipV="1">
              <a:off x="1836" y="1380"/>
              <a:ext cx="22" cy="2"/>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39" name="Line 138"/>
            <p:cNvSpPr>
              <a:spLocks noChangeShapeType="1"/>
            </p:cNvSpPr>
            <p:nvPr/>
          </p:nvSpPr>
          <p:spPr bwMode="auto">
            <a:xfrm>
              <a:off x="1872" y="1379"/>
              <a:ext cx="23" cy="1"/>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40" name="Line 139"/>
            <p:cNvSpPr>
              <a:spLocks noChangeShapeType="1"/>
            </p:cNvSpPr>
            <p:nvPr/>
          </p:nvSpPr>
          <p:spPr bwMode="auto">
            <a:xfrm flipV="1">
              <a:off x="2208" y="1344"/>
              <a:ext cx="23" cy="1"/>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41" name="Freeform 140"/>
            <p:cNvSpPr/>
            <p:nvPr/>
          </p:nvSpPr>
          <p:spPr bwMode="auto">
            <a:xfrm>
              <a:off x="1946" y="1375"/>
              <a:ext cx="22" cy="1"/>
            </a:xfrm>
            <a:custGeom>
              <a:avLst/>
              <a:gdLst>
                <a:gd name="T0" fmla="*/ 0 w 16"/>
                <a:gd name="T1" fmla="*/ 1 h 1"/>
                <a:gd name="T2" fmla="*/ 707 w 16"/>
                <a:gd name="T3" fmla="*/ 0 h 1"/>
                <a:gd name="T4" fmla="*/ 719 w 16"/>
                <a:gd name="T5" fmla="*/ 0 h 1"/>
                <a:gd name="T6" fmla="*/ 0 60000 65536"/>
                <a:gd name="T7" fmla="*/ 0 60000 65536"/>
                <a:gd name="T8" fmla="*/ 0 60000 65536"/>
              </a:gdLst>
              <a:ahLst/>
              <a:cxnLst>
                <a:cxn ang="T6">
                  <a:pos x="T0" y="T1"/>
                </a:cxn>
                <a:cxn ang="T7">
                  <a:pos x="T2" y="T3"/>
                </a:cxn>
                <a:cxn ang="T8">
                  <a:pos x="T4" y="T5"/>
                </a:cxn>
              </a:cxnLst>
              <a:rect l="0" t="0" r="r" b="b"/>
              <a:pathLst>
                <a:path w="16" h="1">
                  <a:moveTo>
                    <a:pt x="0" y="1"/>
                  </a:moveTo>
                  <a:lnTo>
                    <a:pt x="15" y="0"/>
                  </a:lnTo>
                  <a:lnTo>
                    <a:pt x="16" y="0"/>
                  </a:lnTo>
                </a:path>
              </a:pathLst>
            </a:custGeom>
            <a:noFill/>
            <a:ln w="47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42" name="Line 141"/>
            <p:cNvSpPr>
              <a:spLocks noChangeShapeType="1"/>
            </p:cNvSpPr>
            <p:nvPr/>
          </p:nvSpPr>
          <p:spPr bwMode="auto">
            <a:xfrm>
              <a:off x="1982" y="1375"/>
              <a:ext cx="23" cy="1"/>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43" name="Line 142"/>
            <p:cNvSpPr>
              <a:spLocks noChangeShapeType="1"/>
            </p:cNvSpPr>
            <p:nvPr/>
          </p:nvSpPr>
          <p:spPr bwMode="auto">
            <a:xfrm>
              <a:off x="2019" y="1373"/>
              <a:ext cx="22" cy="1"/>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44" name="Line 143"/>
            <p:cNvSpPr>
              <a:spLocks noChangeShapeType="1"/>
            </p:cNvSpPr>
            <p:nvPr/>
          </p:nvSpPr>
          <p:spPr bwMode="auto">
            <a:xfrm>
              <a:off x="2055" y="1373"/>
              <a:ext cx="23" cy="1"/>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45" name="Line 144"/>
            <p:cNvSpPr>
              <a:spLocks noChangeShapeType="1"/>
            </p:cNvSpPr>
            <p:nvPr/>
          </p:nvSpPr>
          <p:spPr bwMode="auto">
            <a:xfrm>
              <a:off x="2092" y="1372"/>
              <a:ext cx="22" cy="1"/>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46" name="Freeform 145"/>
            <p:cNvSpPr/>
            <p:nvPr/>
          </p:nvSpPr>
          <p:spPr bwMode="auto">
            <a:xfrm>
              <a:off x="2128" y="1372"/>
              <a:ext cx="23" cy="1"/>
            </a:xfrm>
            <a:custGeom>
              <a:avLst/>
              <a:gdLst>
                <a:gd name="T0" fmla="*/ 0 w 16"/>
                <a:gd name="T1" fmla="*/ 0 h 1"/>
                <a:gd name="T2" fmla="*/ 240 w 16"/>
                <a:gd name="T3" fmla="*/ 0 h 1"/>
                <a:gd name="T4" fmla="*/ 1248 w 16"/>
                <a:gd name="T5" fmla="*/ 0 h 1"/>
                <a:gd name="T6" fmla="*/ 0 60000 65536"/>
                <a:gd name="T7" fmla="*/ 0 60000 65536"/>
                <a:gd name="T8" fmla="*/ 0 60000 65536"/>
              </a:gdLst>
              <a:ahLst/>
              <a:cxnLst>
                <a:cxn ang="T6">
                  <a:pos x="T0" y="T1"/>
                </a:cxn>
                <a:cxn ang="T7">
                  <a:pos x="T2" y="T3"/>
                </a:cxn>
                <a:cxn ang="T8">
                  <a:pos x="T4" y="T5"/>
                </a:cxn>
              </a:cxnLst>
              <a:rect l="0" t="0" r="r" b="b"/>
              <a:pathLst>
                <a:path w="16" h="1">
                  <a:moveTo>
                    <a:pt x="0" y="0"/>
                  </a:moveTo>
                  <a:lnTo>
                    <a:pt x="3" y="0"/>
                  </a:lnTo>
                  <a:lnTo>
                    <a:pt x="16" y="0"/>
                  </a:lnTo>
                </a:path>
              </a:pathLst>
            </a:custGeom>
            <a:noFill/>
            <a:ln w="47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47" name="Line 146"/>
            <p:cNvSpPr>
              <a:spLocks noChangeShapeType="1"/>
            </p:cNvSpPr>
            <p:nvPr/>
          </p:nvSpPr>
          <p:spPr bwMode="auto">
            <a:xfrm>
              <a:off x="2165" y="1372"/>
              <a:ext cx="23" cy="1"/>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48" name="Line 147"/>
            <p:cNvSpPr>
              <a:spLocks noChangeShapeType="1"/>
            </p:cNvSpPr>
            <p:nvPr/>
          </p:nvSpPr>
          <p:spPr bwMode="auto">
            <a:xfrm>
              <a:off x="2202" y="1373"/>
              <a:ext cx="22" cy="1"/>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49" name="Line 148"/>
            <p:cNvSpPr>
              <a:spLocks noChangeShapeType="1"/>
            </p:cNvSpPr>
            <p:nvPr/>
          </p:nvSpPr>
          <p:spPr bwMode="auto">
            <a:xfrm>
              <a:off x="2238" y="1373"/>
              <a:ext cx="23" cy="2"/>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50" name="Line 149"/>
            <p:cNvSpPr>
              <a:spLocks noChangeShapeType="1"/>
            </p:cNvSpPr>
            <p:nvPr/>
          </p:nvSpPr>
          <p:spPr bwMode="auto">
            <a:xfrm>
              <a:off x="2275" y="1375"/>
              <a:ext cx="22" cy="1"/>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51" name="Line 150"/>
            <p:cNvSpPr>
              <a:spLocks noChangeShapeType="1"/>
            </p:cNvSpPr>
            <p:nvPr/>
          </p:nvSpPr>
          <p:spPr bwMode="auto">
            <a:xfrm>
              <a:off x="2311" y="1375"/>
              <a:ext cx="23" cy="1"/>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52" name="Line 151"/>
            <p:cNvSpPr>
              <a:spLocks noChangeShapeType="1"/>
            </p:cNvSpPr>
            <p:nvPr/>
          </p:nvSpPr>
          <p:spPr bwMode="auto">
            <a:xfrm>
              <a:off x="2348" y="1376"/>
              <a:ext cx="22" cy="1"/>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53" name="Line 152"/>
            <p:cNvSpPr>
              <a:spLocks noChangeShapeType="1"/>
            </p:cNvSpPr>
            <p:nvPr/>
          </p:nvSpPr>
          <p:spPr bwMode="auto">
            <a:xfrm>
              <a:off x="2384" y="1379"/>
              <a:ext cx="23" cy="1"/>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54" name="Line 153"/>
            <p:cNvSpPr>
              <a:spLocks noChangeShapeType="1"/>
            </p:cNvSpPr>
            <p:nvPr/>
          </p:nvSpPr>
          <p:spPr bwMode="auto">
            <a:xfrm>
              <a:off x="2421" y="1380"/>
              <a:ext cx="22" cy="1"/>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55" name="Freeform 154"/>
            <p:cNvSpPr/>
            <p:nvPr/>
          </p:nvSpPr>
          <p:spPr bwMode="auto">
            <a:xfrm>
              <a:off x="2458" y="1382"/>
              <a:ext cx="22" cy="1"/>
            </a:xfrm>
            <a:custGeom>
              <a:avLst/>
              <a:gdLst>
                <a:gd name="T0" fmla="*/ 0 w 16"/>
                <a:gd name="T1" fmla="*/ 0 h 1"/>
                <a:gd name="T2" fmla="*/ 272 w 16"/>
                <a:gd name="T3" fmla="*/ 0 h 1"/>
                <a:gd name="T4" fmla="*/ 719 w 16"/>
                <a:gd name="T5" fmla="*/ 1 h 1"/>
                <a:gd name="T6" fmla="*/ 0 60000 65536"/>
                <a:gd name="T7" fmla="*/ 0 60000 65536"/>
                <a:gd name="T8" fmla="*/ 0 60000 65536"/>
              </a:gdLst>
              <a:ahLst/>
              <a:cxnLst>
                <a:cxn ang="T6">
                  <a:pos x="T0" y="T1"/>
                </a:cxn>
                <a:cxn ang="T7">
                  <a:pos x="T2" y="T3"/>
                </a:cxn>
                <a:cxn ang="T8">
                  <a:pos x="T4" y="T5"/>
                </a:cxn>
              </a:cxnLst>
              <a:rect l="0" t="0" r="r" b="b"/>
              <a:pathLst>
                <a:path w="16" h="1">
                  <a:moveTo>
                    <a:pt x="0" y="0"/>
                  </a:moveTo>
                  <a:lnTo>
                    <a:pt x="6" y="0"/>
                  </a:lnTo>
                  <a:lnTo>
                    <a:pt x="16" y="1"/>
                  </a:lnTo>
                </a:path>
              </a:pathLst>
            </a:custGeom>
            <a:noFill/>
            <a:ln w="47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56" name="Line 155"/>
            <p:cNvSpPr>
              <a:spLocks noChangeShapeType="1"/>
            </p:cNvSpPr>
            <p:nvPr/>
          </p:nvSpPr>
          <p:spPr bwMode="auto">
            <a:xfrm>
              <a:off x="2494" y="1384"/>
              <a:ext cx="23" cy="2"/>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57" name="Line 156"/>
            <p:cNvSpPr>
              <a:spLocks noChangeShapeType="1"/>
            </p:cNvSpPr>
            <p:nvPr/>
          </p:nvSpPr>
          <p:spPr bwMode="auto">
            <a:xfrm>
              <a:off x="2531" y="1387"/>
              <a:ext cx="22" cy="2"/>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58" name="Line 157"/>
            <p:cNvSpPr>
              <a:spLocks noChangeShapeType="1"/>
            </p:cNvSpPr>
            <p:nvPr/>
          </p:nvSpPr>
          <p:spPr bwMode="auto">
            <a:xfrm>
              <a:off x="2567" y="1389"/>
              <a:ext cx="23" cy="2"/>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59" name="Line 158"/>
            <p:cNvSpPr>
              <a:spLocks noChangeShapeType="1"/>
            </p:cNvSpPr>
            <p:nvPr/>
          </p:nvSpPr>
          <p:spPr bwMode="auto">
            <a:xfrm>
              <a:off x="2604" y="1391"/>
              <a:ext cx="22" cy="3"/>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60" name="Line 159"/>
            <p:cNvSpPr>
              <a:spLocks noChangeShapeType="1"/>
            </p:cNvSpPr>
            <p:nvPr/>
          </p:nvSpPr>
          <p:spPr bwMode="auto">
            <a:xfrm>
              <a:off x="2640" y="1396"/>
              <a:ext cx="23" cy="1"/>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61" name="Line 160"/>
            <p:cNvSpPr>
              <a:spLocks noChangeShapeType="1"/>
            </p:cNvSpPr>
            <p:nvPr/>
          </p:nvSpPr>
          <p:spPr bwMode="auto">
            <a:xfrm>
              <a:off x="2677" y="1400"/>
              <a:ext cx="22" cy="1"/>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62" name="Line 161"/>
            <p:cNvSpPr>
              <a:spLocks noChangeShapeType="1"/>
            </p:cNvSpPr>
            <p:nvPr/>
          </p:nvSpPr>
          <p:spPr bwMode="auto">
            <a:xfrm>
              <a:off x="2713" y="1403"/>
              <a:ext cx="23" cy="3"/>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63" name="Line 162"/>
            <p:cNvSpPr>
              <a:spLocks noChangeShapeType="1"/>
            </p:cNvSpPr>
            <p:nvPr/>
          </p:nvSpPr>
          <p:spPr bwMode="auto">
            <a:xfrm>
              <a:off x="2750" y="1407"/>
              <a:ext cx="23" cy="3"/>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64" name="Freeform 163"/>
            <p:cNvSpPr/>
            <p:nvPr/>
          </p:nvSpPr>
          <p:spPr bwMode="auto">
            <a:xfrm>
              <a:off x="2787" y="1411"/>
              <a:ext cx="22" cy="3"/>
            </a:xfrm>
            <a:custGeom>
              <a:avLst/>
              <a:gdLst>
                <a:gd name="T0" fmla="*/ 0 w 16"/>
                <a:gd name="T1" fmla="*/ 0 h 2"/>
                <a:gd name="T2" fmla="*/ 374 w 16"/>
                <a:gd name="T3" fmla="*/ 210 h 2"/>
                <a:gd name="T4" fmla="*/ 719 w 16"/>
                <a:gd name="T5" fmla="*/ 315 h 2"/>
                <a:gd name="T6" fmla="*/ 0 60000 65536"/>
                <a:gd name="T7" fmla="*/ 0 60000 65536"/>
                <a:gd name="T8" fmla="*/ 0 60000 65536"/>
              </a:gdLst>
              <a:ahLst/>
              <a:cxnLst>
                <a:cxn ang="T6">
                  <a:pos x="T0" y="T1"/>
                </a:cxn>
                <a:cxn ang="T7">
                  <a:pos x="T2" y="T3"/>
                </a:cxn>
                <a:cxn ang="T8">
                  <a:pos x="T4" y="T5"/>
                </a:cxn>
              </a:cxnLst>
              <a:rect l="0" t="0" r="r" b="b"/>
              <a:pathLst>
                <a:path w="16" h="2">
                  <a:moveTo>
                    <a:pt x="0" y="0"/>
                  </a:moveTo>
                  <a:lnTo>
                    <a:pt x="8" y="1"/>
                  </a:lnTo>
                  <a:lnTo>
                    <a:pt x="16" y="2"/>
                  </a:lnTo>
                </a:path>
              </a:pathLst>
            </a:custGeom>
            <a:noFill/>
            <a:ln w="47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65" name="Line 164"/>
            <p:cNvSpPr>
              <a:spLocks noChangeShapeType="1"/>
            </p:cNvSpPr>
            <p:nvPr/>
          </p:nvSpPr>
          <p:spPr bwMode="auto">
            <a:xfrm>
              <a:off x="2823" y="1417"/>
              <a:ext cx="23" cy="3"/>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66" name="Line 165"/>
            <p:cNvSpPr>
              <a:spLocks noChangeShapeType="1"/>
            </p:cNvSpPr>
            <p:nvPr/>
          </p:nvSpPr>
          <p:spPr bwMode="auto">
            <a:xfrm>
              <a:off x="2860" y="1421"/>
              <a:ext cx="22" cy="4"/>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67" name="Line 166"/>
            <p:cNvSpPr>
              <a:spLocks noChangeShapeType="1"/>
            </p:cNvSpPr>
            <p:nvPr/>
          </p:nvSpPr>
          <p:spPr bwMode="auto">
            <a:xfrm>
              <a:off x="2896" y="1427"/>
              <a:ext cx="23" cy="3"/>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68" name="Line 167"/>
            <p:cNvSpPr>
              <a:spLocks noChangeShapeType="1"/>
            </p:cNvSpPr>
            <p:nvPr/>
          </p:nvSpPr>
          <p:spPr bwMode="auto">
            <a:xfrm>
              <a:off x="2933" y="1432"/>
              <a:ext cx="22" cy="3"/>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69" name="Line 168"/>
            <p:cNvSpPr>
              <a:spLocks noChangeShapeType="1"/>
            </p:cNvSpPr>
            <p:nvPr/>
          </p:nvSpPr>
          <p:spPr bwMode="auto">
            <a:xfrm>
              <a:off x="2969" y="1438"/>
              <a:ext cx="23" cy="4"/>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70" name="Line 169"/>
            <p:cNvSpPr>
              <a:spLocks noChangeShapeType="1"/>
            </p:cNvSpPr>
            <p:nvPr/>
          </p:nvSpPr>
          <p:spPr bwMode="auto">
            <a:xfrm>
              <a:off x="3006" y="1444"/>
              <a:ext cx="22" cy="4"/>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71" name="Line 170"/>
            <p:cNvSpPr>
              <a:spLocks noChangeShapeType="1"/>
            </p:cNvSpPr>
            <p:nvPr/>
          </p:nvSpPr>
          <p:spPr bwMode="auto">
            <a:xfrm>
              <a:off x="3043" y="1451"/>
              <a:ext cx="22" cy="4"/>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72" name="Line 171"/>
            <p:cNvSpPr>
              <a:spLocks noChangeShapeType="1"/>
            </p:cNvSpPr>
            <p:nvPr/>
          </p:nvSpPr>
          <p:spPr bwMode="auto">
            <a:xfrm>
              <a:off x="3079" y="1456"/>
              <a:ext cx="23" cy="5"/>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73" name="Freeform 172"/>
            <p:cNvSpPr/>
            <p:nvPr/>
          </p:nvSpPr>
          <p:spPr bwMode="auto">
            <a:xfrm>
              <a:off x="3116" y="1463"/>
              <a:ext cx="22" cy="5"/>
            </a:xfrm>
            <a:custGeom>
              <a:avLst/>
              <a:gdLst>
                <a:gd name="T0" fmla="*/ 0 w 16"/>
                <a:gd name="T1" fmla="*/ 0 h 3"/>
                <a:gd name="T2" fmla="*/ 341 w 16"/>
                <a:gd name="T3" fmla="*/ 478 h 3"/>
                <a:gd name="T4" fmla="*/ 719 w 16"/>
                <a:gd name="T5" fmla="*/ 1328 h 3"/>
                <a:gd name="T6" fmla="*/ 0 60000 65536"/>
                <a:gd name="T7" fmla="*/ 0 60000 65536"/>
                <a:gd name="T8" fmla="*/ 0 60000 65536"/>
              </a:gdLst>
              <a:ahLst/>
              <a:cxnLst>
                <a:cxn ang="T6">
                  <a:pos x="T0" y="T1"/>
                </a:cxn>
                <a:cxn ang="T7">
                  <a:pos x="T2" y="T3"/>
                </a:cxn>
                <a:cxn ang="T8">
                  <a:pos x="T4" y="T5"/>
                </a:cxn>
              </a:cxnLst>
              <a:rect l="0" t="0" r="r" b="b"/>
              <a:pathLst>
                <a:path w="16" h="3">
                  <a:moveTo>
                    <a:pt x="0" y="0"/>
                  </a:moveTo>
                  <a:lnTo>
                    <a:pt x="7" y="1"/>
                  </a:lnTo>
                  <a:lnTo>
                    <a:pt x="16" y="3"/>
                  </a:lnTo>
                </a:path>
              </a:pathLst>
            </a:custGeom>
            <a:noFill/>
            <a:ln w="47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74" name="Line 173"/>
            <p:cNvSpPr>
              <a:spLocks noChangeShapeType="1"/>
            </p:cNvSpPr>
            <p:nvPr/>
          </p:nvSpPr>
          <p:spPr bwMode="auto">
            <a:xfrm>
              <a:off x="3152" y="1470"/>
              <a:ext cx="23" cy="5"/>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75" name="Line 174"/>
            <p:cNvSpPr>
              <a:spLocks noChangeShapeType="1"/>
            </p:cNvSpPr>
            <p:nvPr/>
          </p:nvSpPr>
          <p:spPr bwMode="auto">
            <a:xfrm>
              <a:off x="3189" y="1477"/>
              <a:ext cx="22" cy="6"/>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76" name="Line 175"/>
            <p:cNvSpPr>
              <a:spLocks noChangeShapeType="1"/>
            </p:cNvSpPr>
            <p:nvPr/>
          </p:nvSpPr>
          <p:spPr bwMode="auto">
            <a:xfrm>
              <a:off x="3225" y="1486"/>
              <a:ext cx="23" cy="4"/>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77" name="Line 176"/>
            <p:cNvSpPr>
              <a:spLocks noChangeShapeType="1"/>
            </p:cNvSpPr>
            <p:nvPr/>
          </p:nvSpPr>
          <p:spPr bwMode="auto">
            <a:xfrm>
              <a:off x="3262" y="1493"/>
              <a:ext cx="22" cy="4"/>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78" name="Line 177"/>
            <p:cNvSpPr>
              <a:spLocks noChangeShapeType="1"/>
            </p:cNvSpPr>
            <p:nvPr/>
          </p:nvSpPr>
          <p:spPr bwMode="auto">
            <a:xfrm>
              <a:off x="3298" y="1501"/>
              <a:ext cx="23" cy="5"/>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79" name="Line 178"/>
            <p:cNvSpPr>
              <a:spLocks noChangeShapeType="1"/>
            </p:cNvSpPr>
            <p:nvPr/>
          </p:nvSpPr>
          <p:spPr bwMode="auto">
            <a:xfrm>
              <a:off x="3335" y="1510"/>
              <a:ext cx="23" cy="4"/>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80" name="Line 179"/>
            <p:cNvSpPr>
              <a:spLocks noChangeShapeType="1"/>
            </p:cNvSpPr>
            <p:nvPr/>
          </p:nvSpPr>
          <p:spPr bwMode="auto">
            <a:xfrm>
              <a:off x="3372" y="1518"/>
              <a:ext cx="22" cy="6"/>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81" name="Line 180"/>
            <p:cNvSpPr>
              <a:spLocks noChangeShapeType="1"/>
            </p:cNvSpPr>
            <p:nvPr/>
          </p:nvSpPr>
          <p:spPr bwMode="auto">
            <a:xfrm>
              <a:off x="3408" y="1527"/>
              <a:ext cx="23" cy="5"/>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82" name="Line 181"/>
            <p:cNvSpPr>
              <a:spLocks noChangeShapeType="1"/>
            </p:cNvSpPr>
            <p:nvPr/>
          </p:nvSpPr>
          <p:spPr bwMode="auto">
            <a:xfrm>
              <a:off x="3445" y="1535"/>
              <a:ext cx="5" cy="2"/>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83" name="Line 182"/>
            <p:cNvSpPr>
              <a:spLocks noChangeShapeType="1"/>
            </p:cNvSpPr>
            <p:nvPr/>
          </p:nvSpPr>
          <p:spPr bwMode="auto">
            <a:xfrm>
              <a:off x="816" y="1539"/>
              <a:ext cx="5" cy="23"/>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84" name="Line 183"/>
            <p:cNvSpPr>
              <a:spLocks noChangeShapeType="1"/>
            </p:cNvSpPr>
            <p:nvPr/>
          </p:nvSpPr>
          <p:spPr bwMode="auto">
            <a:xfrm flipH="1" flipV="1">
              <a:off x="788" y="1558"/>
              <a:ext cx="23" cy="4"/>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85" name="Freeform 184"/>
            <p:cNvSpPr/>
            <p:nvPr/>
          </p:nvSpPr>
          <p:spPr bwMode="auto">
            <a:xfrm>
              <a:off x="764" y="1544"/>
              <a:ext cx="10" cy="11"/>
            </a:xfrm>
            <a:custGeom>
              <a:avLst/>
              <a:gdLst>
                <a:gd name="T0" fmla="*/ 499 w 7"/>
                <a:gd name="T1" fmla="*/ 374 h 8"/>
                <a:gd name="T2" fmla="*/ 0 w 7"/>
                <a:gd name="T3" fmla="*/ 272 h 8"/>
                <a:gd name="T4" fmla="*/ 499 w 7"/>
                <a:gd name="T5" fmla="*/ 0 h 8"/>
                <a:gd name="T6" fmla="*/ 0 60000 65536"/>
                <a:gd name="T7" fmla="*/ 0 60000 65536"/>
                <a:gd name="T8" fmla="*/ 0 60000 65536"/>
              </a:gdLst>
              <a:ahLst/>
              <a:cxnLst>
                <a:cxn ang="T6">
                  <a:pos x="T0" y="T1"/>
                </a:cxn>
                <a:cxn ang="T7">
                  <a:pos x="T2" y="T3"/>
                </a:cxn>
                <a:cxn ang="T8">
                  <a:pos x="T4" y="T5"/>
                </a:cxn>
              </a:cxnLst>
              <a:rect l="0" t="0" r="r" b="b"/>
              <a:pathLst>
                <a:path w="7" h="8">
                  <a:moveTo>
                    <a:pt x="7" y="8"/>
                  </a:moveTo>
                  <a:lnTo>
                    <a:pt x="0" y="6"/>
                  </a:lnTo>
                  <a:lnTo>
                    <a:pt x="7" y="0"/>
                  </a:lnTo>
                </a:path>
              </a:pathLst>
            </a:custGeom>
            <a:noFill/>
            <a:ln w="47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86" name="Line 185"/>
            <p:cNvSpPr>
              <a:spLocks noChangeShapeType="1"/>
            </p:cNvSpPr>
            <p:nvPr/>
          </p:nvSpPr>
          <p:spPr bwMode="auto">
            <a:xfrm flipV="1">
              <a:off x="785" y="1520"/>
              <a:ext cx="17" cy="15"/>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87" name="Line 186"/>
            <p:cNvSpPr>
              <a:spLocks noChangeShapeType="1"/>
            </p:cNvSpPr>
            <p:nvPr/>
          </p:nvSpPr>
          <p:spPr bwMode="auto">
            <a:xfrm>
              <a:off x="811" y="1518"/>
              <a:ext cx="5" cy="21"/>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88" name="Rectangle 187"/>
            <p:cNvSpPr>
              <a:spLocks noChangeArrowheads="1"/>
            </p:cNvSpPr>
            <p:nvPr/>
          </p:nvSpPr>
          <p:spPr bwMode="auto">
            <a:xfrm>
              <a:off x="2304" y="1296"/>
              <a:ext cx="437" cy="1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eaLnBrk="1" hangingPunct="1">
                <a:spcBef>
                  <a:spcPct val="0"/>
                </a:spcBef>
                <a:buClrTx/>
                <a:buFont typeface="Wingdings" panose="05000000000000000000" pitchFamily="2" charset="2"/>
                <a:buNone/>
              </a:pPr>
              <a:endParaRPr lang="zh-CN" altLang="en-US" sz="2000">
                <a:solidFill>
                  <a:schemeClr val="tx1"/>
                </a:solidFill>
              </a:endParaRPr>
            </a:p>
          </p:txBody>
        </p:sp>
        <p:sp>
          <p:nvSpPr>
            <p:cNvPr id="51389" name="Rectangle 188"/>
            <p:cNvSpPr>
              <a:spLocks noChangeArrowheads="1"/>
            </p:cNvSpPr>
            <p:nvPr/>
          </p:nvSpPr>
          <p:spPr bwMode="auto">
            <a:xfrm>
              <a:off x="2352" y="1307"/>
              <a:ext cx="35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spcBef>
                  <a:spcPct val="0"/>
                </a:spcBef>
                <a:buClrTx/>
                <a:buFont typeface="Wingdings" panose="05000000000000000000" pitchFamily="2" charset="2"/>
                <a:buNone/>
              </a:pPr>
              <a:r>
                <a:rPr kumimoji="1" lang="zh-CN" altLang="en-US" sz="1300" i="1">
                  <a:solidFill>
                    <a:srgbClr val="000000"/>
                  </a:solidFill>
                  <a:latin typeface="黑体" panose="02010609060101010101" charset="-122"/>
                  <a:ea typeface="黑体" panose="02010609060101010101" charset="-122"/>
                </a:rPr>
                <a:t>挂起</a:t>
              </a:r>
              <a:endParaRPr kumimoji="1" lang="zh-CN" altLang="en-US" sz="2000">
                <a:solidFill>
                  <a:schemeClr val="tx1"/>
                </a:solidFill>
                <a:ea typeface="黑体" panose="02010609060101010101"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挂起模型中进程的状态</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53252" name="Rectangle 3"/>
          <p:cNvSpPr>
            <a:spLocks noChangeArrowheads="1"/>
          </p:cNvSpPr>
          <p:nvPr/>
        </p:nvSpPr>
        <p:spPr bwMode="auto">
          <a:xfrm>
            <a:off x="827405" y="2133600"/>
            <a:ext cx="10526395" cy="3606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lvl="1">
              <a:lnSpc>
                <a:spcPct val="130000"/>
              </a:lnSpc>
              <a:spcBef>
                <a:spcPct val="0"/>
              </a:spcBef>
              <a:buClrTx/>
              <a:buFontTx/>
              <a:buChar char="•"/>
            </a:pPr>
            <a:r>
              <a:rPr kumimoji="1" lang="zh-CN" altLang="en-US" sz="2800" dirty="0">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2800" b="1" dirty="0">
                <a:latin typeface="微软雅黑" panose="020B0503020204020204" pitchFamily="34" charset="-122"/>
                <a:ea typeface="微软雅黑" panose="020B0503020204020204" pitchFamily="34" charset="-122"/>
                <a:cs typeface="微软雅黑" panose="020B0503020204020204" pitchFamily="34" charset="-122"/>
              </a:rPr>
              <a:t>就绪状态</a:t>
            </a:r>
            <a:r>
              <a:rPr kumimoji="1" lang="en-US" altLang="zh-CN" sz="2800" b="1" dirty="0">
                <a:latin typeface="微软雅黑" panose="020B0503020204020204" pitchFamily="34" charset="-122"/>
                <a:ea typeface="微软雅黑" panose="020B0503020204020204" pitchFamily="34" charset="-122"/>
                <a:cs typeface="微软雅黑" panose="020B0503020204020204" pitchFamily="34" charset="-122"/>
              </a:rPr>
              <a:t>(Ready)</a:t>
            </a:r>
            <a:r>
              <a:rPr kumimoji="1" lang="zh-CN" altLang="en-US" sz="2800" dirty="0">
                <a:latin typeface="微软雅黑" panose="020B0503020204020204" pitchFamily="34" charset="-122"/>
                <a:ea typeface="微软雅黑" panose="020B0503020204020204" pitchFamily="34" charset="-122"/>
                <a:cs typeface="微软雅黑" panose="020B0503020204020204" pitchFamily="34" charset="-122"/>
              </a:rPr>
              <a:t>：进程在内存且可立即进入运行状态；</a:t>
            </a:r>
          </a:p>
          <a:p>
            <a:pPr lvl="1">
              <a:lnSpc>
                <a:spcPct val="130000"/>
              </a:lnSpc>
              <a:spcBef>
                <a:spcPct val="0"/>
              </a:spcBef>
              <a:buClrTx/>
              <a:buFontTx/>
              <a:buChar char="•"/>
            </a:pPr>
            <a:r>
              <a:rPr kumimoji="1" lang="zh-CN" altLang="en-US" sz="2800" dirty="0">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2800" b="1" dirty="0">
                <a:latin typeface="微软雅黑" panose="020B0503020204020204" pitchFamily="34" charset="-122"/>
                <a:ea typeface="微软雅黑" panose="020B0503020204020204" pitchFamily="34" charset="-122"/>
                <a:cs typeface="微软雅黑" panose="020B0503020204020204" pitchFamily="34" charset="-122"/>
              </a:rPr>
              <a:t>阻塞状态</a:t>
            </a:r>
            <a:r>
              <a:rPr kumimoji="1" lang="en-US" altLang="zh-CN" sz="2800" b="1" dirty="0">
                <a:latin typeface="微软雅黑" panose="020B0503020204020204" pitchFamily="34" charset="-122"/>
                <a:ea typeface="微软雅黑" panose="020B0503020204020204" pitchFamily="34" charset="-122"/>
                <a:cs typeface="微软雅黑" panose="020B0503020204020204" pitchFamily="34" charset="-122"/>
              </a:rPr>
              <a:t>(Blocked)</a:t>
            </a:r>
            <a:r>
              <a:rPr kumimoji="1" lang="zh-CN" altLang="en-US" sz="2800" dirty="0">
                <a:latin typeface="微软雅黑" panose="020B0503020204020204" pitchFamily="34" charset="-122"/>
                <a:ea typeface="微软雅黑" panose="020B0503020204020204" pitchFamily="34" charset="-122"/>
                <a:cs typeface="微软雅黑" panose="020B0503020204020204" pitchFamily="34" charset="-122"/>
              </a:rPr>
              <a:t>：进程在内存并等待某事件的出现；</a:t>
            </a:r>
          </a:p>
          <a:p>
            <a:pPr lvl="1">
              <a:lnSpc>
                <a:spcPct val="130000"/>
              </a:lnSpc>
              <a:spcBef>
                <a:spcPct val="0"/>
              </a:spcBef>
              <a:buClrTx/>
              <a:buFontTx/>
              <a:buChar char="•"/>
            </a:pPr>
            <a:r>
              <a:rPr kumimoji="1" lang="zh-CN" altLang="en-US" sz="2800" dirty="0">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2800" b="1" dirty="0">
                <a:latin typeface="微软雅黑" panose="020B0503020204020204" pitchFamily="34" charset="-122"/>
                <a:ea typeface="微软雅黑" panose="020B0503020204020204" pitchFamily="34" charset="-122"/>
                <a:cs typeface="微软雅黑" panose="020B0503020204020204" pitchFamily="34" charset="-122"/>
              </a:rPr>
              <a:t>阻塞挂起状态（</a:t>
            </a:r>
            <a:r>
              <a:rPr kumimoji="1" lang="en-US" altLang="zh-CN" sz="2800" b="1" dirty="0">
                <a:latin typeface="微软雅黑" panose="020B0503020204020204" pitchFamily="34" charset="-122"/>
                <a:ea typeface="微软雅黑" panose="020B0503020204020204" pitchFamily="34" charset="-122"/>
                <a:cs typeface="微软雅黑" panose="020B0503020204020204" pitchFamily="34" charset="-122"/>
              </a:rPr>
              <a:t>Blocked, suspend</a:t>
            </a:r>
            <a:r>
              <a:rPr kumimoji="1" lang="zh-CN" altLang="en-US" sz="2800" b="1" dirty="0">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2800" dirty="0">
                <a:latin typeface="微软雅黑" panose="020B0503020204020204" pitchFamily="34" charset="-122"/>
                <a:ea typeface="微软雅黑" panose="020B0503020204020204" pitchFamily="34" charset="-122"/>
                <a:cs typeface="微软雅黑" panose="020B0503020204020204" pitchFamily="34" charset="-122"/>
              </a:rPr>
              <a:t>：进程在外存并等待某事件的出现；</a:t>
            </a:r>
          </a:p>
          <a:p>
            <a:pPr lvl="1">
              <a:lnSpc>
                <a:spcPct val="130000"/>
              </a:lnSpc>
              <a:spcBef>
                <a:spcPct val="0"/>
              </a:spcBef>
              <a:buClrTx/>
              <a:buFontTx/>
              <a:buChar char="•"/>
            </a:pPr>
            <a:r>
              <a:rPr kumimoji="1" lang="zh-CN" altLang="en-US" sz="2800" dirty="0">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2800" b="1" dirty="0">
                <a:latin typeface="微软雅黑" panose="020B0503020204020204" pitchFamily="34" charset="-122"/>
                <a:ea typeface="微软雅黑" panose="020B0503020204020204" pitchFamily="34" charset="-122"/>
                <a:cs typeface="微软雅黑" panose="020B0503020204020204" pitchFamily="34" charset="-122"/>
              </a:rPr>
              <a:t>就绪挂起状态（</a:t>
            </a:r>
            <a:r>
              <a:rPr kumimoji="1" lang="en-US" altLang="zh-CN" sz="2800" b="1" dirty="0">
                <a:latin typeface="微软雅黑" panose="020B0503020204020204" pitchFamily="34" charset="-122"/>
                <a:ea typeface="微软雅黑" panose="020B0503020204020204" pitchFamily="34" charset="-122"/>
                <a:cs typeface="微软雅黑" panose="020B0503020204020204" pitchFamily="34" charset="-122"/>
              </a:rPr>
              <a:t>Ready, suspend</a:t>
            </a:r>
            <a:r>
              <a:rPr kumimoji="1" lang="zh-CN" altLang="en-US" sz="2800" b="1" dirty="0">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2800" dirty="0">
                <a:latin typeface="微软雅黑" panose="020B0503020204020204" pitchFamily="34" charset="-122"/>
                <a:ea typeface="微软雅黑" panose="020B0503020204020204" pitchFamily="34" charset="-122"/>
                <a:cs typeface="微软雅黑" panose="020B0503020204020204" pitchFamily="34" charset="-122"/>
              </a:rPr>
              <a:t>：进程在外存，但只要进入内存，即可运行；</a:t>
            </a:r>
          </a:p>
          <a:p>
            <a:pPr lvl="1">
              <a:lnSpc>
                <a:spcPct val="130000"/>
              </a:lnSpc>
              <a:spcBef>
                <a:spcPct val="0"/>
              </a:spcBef>
              <a:buClrTx/>
              <a:buFontTx/>
              <a:buNone/>
            </a:pPr>
            <a:endParaRPr kumimoji="1"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30000"/>
              </a:lnSpc>
              <a:spcBef>
                <a:spcPct val="0"/>
              </a:spcBef>
              <a:buClrTx/>
              <a:buFontTx/>
              <a:buNone/>
            </a:pPr>
            <a:endParaRPr kumimoji="1"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1403350" y="1654175"/>
            <a:ext cx="6096000" cy="398780"/>
          </a:xfrm>
          <a:prstGeom prst="rect">
            <a:avLst/>
          </a:prstGeom>
          <a:noFill/>
        </p:spPr>
        <p:txBody>
          <a:bodyPr wrap="square" rtlCol="0" anchor="t">
            <a:spAutoFit/>
          </a:bodyPr>
          <a:lstStyle/>
          <a:p>
            <a:pPr>
              <a:spcBef>
                <a:spcPct val="0"/>
              </a:spcBef>
              <a:buClrTx/>
              <a:buFont typeface="Wingdings" panose="05000000000000000000" pitchFamily="2" charset="2"/>
              <a:buNone/>
            </a:pPr>
            <a:r>
              <a:rPr kumimoji="1" lang="zh-CN" altLang="en-US" sz="2000">
                <a:latin typeface="微软雅黑" panose="020B0503020204020204" pitchFamily="34" charset="-122"/>
                <a:ea typeface="微软雅黑" panose="020B0503020204020204" pitchFamily="34" charset="-122"/>
                <a:sym typeface="+mn-ea"/>
              </a:rPr>
              <a:t>注：只列出意义有变化或新的状态：</a:t>
            </a:r>
          </a:p>
        </p:txBody>
      </p:sp>
      <p:sp>
        <p:nvSpPr>
          <p:cNvPr id="6" name="文本框 5"/>
          <p:cNvSpPr txBox="1"/>
          <p:nvPr/>
        </p:nvSpPr>
        <p:spPr>
          <a:xfrm>
            <a:off x="1724660" y="5777072"/>
            <a:ext cx="8742680" cy="460375"/>
          </a:xfrm>
          <a:prstGeom prst="rect">
            <a:avLst/>
          </a:prstGeom>
          <a:noFill/>
        </p:spPr>
        <p:txBody>
          <a:bodyPr wrap="square" rtlCol="0" anchor="t">
            <a:spAutoFit/>
          </a:bodyPr>
          <a:lstStyle/>
          <a:p>
            <a:pPr eaLnBrk="1" hangingPunct="1">
              <a:spcBef>
                <a:spcPct val="50000"/>
              </a:spcBef>
              <a:buClrTx/>
              <a:buFont typeface="Wingdings" panose="05000000000000000000" pitchFamily="2" charset="2"/>
              <a:buNone/>
            </a:pPr>
            <a:r>
              <a:rPr lang="zh-CN" altLang="en-US" sz="2400" b="1" dirty="0">
                <a:solidFill>
                  <a:schemeClr val="accent1">
                    <a:lumMod val="75000"/>
                  </a:schemeClr>
                </a:solidFill>
                <a:latin typeface="微软雅黑" panose="020B0503020204020204" pitchFamily="34" charset="-122"/>
                <a:ea typeface="微软雅黑" panose="020B0503020204020204" pitchFamily="34" charset="-122"/>
                <a:sym typeface="+mn-ea"/>
              </a:rPr>
              <a:t>注意：不同操作系统中进程状态设置有非常大的差异！</a:t>
            </a:r>
          </a:p>
        </p:txBody>
      </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挂起状态</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5" name="组合 4"/>
          <p:cNvGrpSpPr/>
          <p:nvPr/>
        </p:nvGrpSpPr>
        <p:grpSpPr>
          <a:xfrm>
            <a:off x="5819162" y="2044272"/>
            <a:ext cx="5539440" cy="779687"/>
            <a:chOff x="4514078" y="1187021"/>
            <a:chExt cx="5539440" cy="779687"/>
          </a:xfrm>
        </p:grpSpPr>
        <p:sp>
          <p:nvSpPr>
            <p:cNvPr id="158" name="Rectangle 3"/>
            <p:cNvSpPr txBox="1">
              <a:spLocks noChangeArrowheads="1"/>
            </p:cNvSpPr>
            <p:nvPr/>
          </p:nvSpPr>
          <p:spPr>
            <a:xfrm>
              <a:off x="4838637" y="1252328"/>
              <a:ext cx="5214881" cy="714380"/>
            </a:xfrm>
            <a:prstGeom prst="rect">
              <a:avLst/>
            </a:prstGeom>
          </p:spPr>
          <p:txBody>
            <a:bodyPr/>
            <a:lstStyle/>
            <a:p>
              <a:pPr>
                <a:lnSpc>
                  <a:spcPts val="1800"/>
                </a:lnSpc>
                <a:spcBef>
                  <a:spcPct val="20000"/>
                </a:spcBef>
              </a:pPr>
              <a:r>
                <a:rPr lang="zh-CN" altLang="en-US" sz="2000" b="1" dirty="0">
                  <a:solidFill>
                    <a:srgbClr val="C00000"/>
                  </a:solidFill>
                  <a:latin typeface="微软雅黑" panose="020B0503020204020204" pitchFamily="34" charset="-122"/>
                  <a:ea typeface="微软雅黑" panose="020B0503020204020204" pitchFamily="34" charset="-122"/>
                </a:rPr>
                <a:t>等待挂起状态</a:t>
              </a:r>
              <a:endParaRPr lang="en-US" altLang="zh-CN" sz="2000" b="1" dirty="0">
                <a:solidFill>
                  <a:srgbClr val="C00000"/>
                </a:solidFill>
                <a:latin typeface="微软雅黑" panose="020B0503020204020204" pitchFamily="34" charset="-122"/>
                <a:ea typeface="微软雅黑" panose="020B0503020204020204" pitchFamily="34" charset="-122"/>
              </a:endParaRPr>
            </a:p>
            <a:p>
              <a:pPr>
                <a:lnSpc>
                  <a:spcPts val="1800"/>
                </a:lnSpc>
                <a:spcBef>
                  <a:spcPct val="20000"/>
                </a:spcBef>
              </a:pPr>
              <a:r>
                <a:rPr lang="zh-CN" altLang="en-US" sz="2000" b="1" dirty="0">
                  <a:solidFill>
                    <a:srgbClr val="C00000"/>
                  </a:solidFill>
                  <a:latin typeface="微软雅黑" panose="020B0503020204020204" pitchFamily="34" charset="-122"/>
                  <a:ea typeface="微软雅黑" panose="020B0503020204020204" pitchFamily="34" charset="-122"/>
                </a:rPr>
                <a:t>（Blocked-suspend）</a:t>
              </a:r>
              <a:endParaRPr lang="en-US" altLang="zh-CN" sz="2000" b="1" dirty="0">
                <a:solidFill>
                  <a:srgbClr val="C00000"/>
                </a:solidFill>
                <a:latin typeface="微软雅黑" panose="020B0503020204020204" pitchFamily="34" charset="-122"/>
                <a:ea typeface="微软雅黑" panose="020B0503020204020204" pitchFamily="34" charset="-122"/>
              </a:endParaRPr>
            </a:p>
          </p:txBody>
        </p:sp>
        <p:sp>
          <p:nvSpPr>
            <p:cNvPr id="160" name="TextBox 4"/>
            <p:cNvSpPr txBox="1"/>
            <p:nvPr/>
          </p:nvSpPr>
          <p:spPr>
            <a:xfrm>
              <a:off x="4514078" y="1187021"/>
              <a:ext cx="379704" cy="400110"/>
            </a:xfrm>
            <a:prstGeom prst="rect">
              <a:avLst/>
            </a:prstGeom>
            <a:noFill/>
            <a:effectLst/>
          </p:spPr>
          <p:txBody>
            <a:bodyPr wrap="square" rtlCol="0">
              <a:spAutoFit/>
            </a:bodyPr>
            <a:lstStyle/>
            <a:p>
              <a:pPr marL="342900" indent="-342900">
                <a:spcBef>
                  <a:spcPct val="20000"/>
                </a:spcBef>
              </a:pPr>
              <a:r>
                <a:rPr lang="zh-CN" altLang="en-US" sz="2000" b="1">
                  <a:solidFill>
                    <a:srgbClr val="11576A"/>
                  </a:solidFill>
                  <a:latin typeface="张海山锐谐体2.0-授权联系：Samtype@QQ.com" pitchFamily="2" charset="-122"/>
                  <a:ea typeface="张海山锐谐体2.0-授权联系：Samtype@QQ.com" pitchFamily="2" charset="-122"/>
                </a:rPr>
                <a:t>■</a:t>
              </a:r>
              <a:endParaRPr lang="zh-CN" altLang="en-US" sz="2000" b="1">
                <a:solidFill>
                  <a:srgbClr val="11576A"/>
                </a:solidFill>
                <a:latin typeface="微软雅黑" panose="020B0503020204020204" pitchFamily="34" charset="-122"/>
                <a:ea typeface="微软雅黑" panose="020B0503020204020204" pitchFamily="34" charset="-122"/>
              </a:endParaRPr>
            </a:p>
          </p:txBody>
        </p:sp>
      </p:grpSp>
      <p:sp>
        <p:nvSpPr>
          <p:cNvPr id="162" name="Rectangle 3"/>
          <p:cNvSpPr txBox="1">
            <a:spLocks noChangeArrowheads="1"/>
          </p:cNvSpPr>
          <p:nvPr/>
        </p:nvSpPr>
        <p:spPr>
          <a:xfrm>
            <a:off x="6141835" y="2666447"/>
            <a:ext cx="5557821" cy="714380"/>
          </a:xfrm>
          <a:prstGeom prst="rect">
            <a:avLst/>
          </a:prstGeom>
        </p:spPr>
        <p:txBody>
          <a:bodyPr/>
          <a:lstStyle/>
          <a:p>
            <a:pPr lvl="0">
              <a:spcBef>
                <a:spcPct val="20000"/>
              </a:spcBef>
            </a:pPr>
            <a:r>
              <a:rPr lang="zh-CN" altLang="en-US" b="1" dirty="0">
                <a:solidFill>
                  <a:srgbClr val="11576A"/>
                </a:solidFill>
                <a:latin typeface="微软雅黑" panose="020B0503020204020204" pitchFamily="34" charset="-122"/>
                <a:ea typeface="微软雅黑" panose="020B0503020204020204" pitchFamily="34" charset="-122"/>
              </a:rPr>
              <a:t>进程在外存并等待某事件的出现</a:t>
            </a:r>
          </a:p>
        </p:txBody>
      </p:sp>
      <p:grpSp>
        <p:nvGrpSpPr>
          <p:cNvPr id="155" name="组合 154"/>
          <p:cNvGrpSpPr/>
          <p:nvPr/>
        </p:nvGrpSpPr>
        <p:grpSpPr>
          <a:xfrm>
            <a:off x="154012" y="2161711"/>
            <a:ext cx="5694524" cy="3964854"/>
            <a:chOff x="-1151072" y="1304461"/>
            <a:chExt cx="5694524" cy="3964854"/>
          </a:xfrm>
        </p:grpSpPr>
        <p:sp>
          <p:nvSpPr>
            <p:cNvPr id="156" name="弧形 155"/>
            <p:cNvSpPr/>
            <p:nvPr/>
          </p:nvSpPr>
          <p:spPr>
            <a:xfrm>
              <a:off x="3470839" y="2066897"/>
              <a:ext cx="457865" cy="1795962"/>
            </a:xfrm>
            <a:prstGeom prst="arc">
              <a:avLst>
                <a:gd name="adj1" fmla="val 7874"/>
                <a:gd name="adj2" fmla="val 5034457"/>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7" name="弧形 156"/>
            <p:cNvSpPr/>
            <p:nvPr/>
          </p:nvSpPr>
          <p:spPr>
            <a:xfrm rot="18840000">
              <a:off x="2148852" y="2703081"/>
              <a:ext cx="1523237" cy="1573007"/>
            </a:xfrm>
            <a:prstGeom prst="arc">
              <a:avLst>
                <a:gd name="adj1" fmla="val 16058350"/>
                <a:gd name="adj2" fmla="val 21556070"/>
              </a:avLst>
            </a:prstGeom>
            <a:ln w="38100">
              <a:solidFill>
                <a:srgbClr val="11576A"/>
              </a:solidFill>
              <a:headEnd type="none"/>
              <a:tailEnd type="triangle"/>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64" name="组合 163"/>
            <p:cNvGrpSpPr/>
            <p:nvPr/>
          </p:nvGrpSpPr>
          <p:grpSpPr>
            <a:xfrm>
              <a:off x="1529739" y="1334507"/>
              <a:ext cx="1280211" cy="640662"/>
              <a:chOff x="5004048" y="1347614"/>
              <a:chExt cx="1280211" cy="640662"/>
            </a:xfrm>
          </p:grpSpPr>
          <p:sp>
            <p:nvSpPr>
              <p:cNvPr id="234" name="椭圆 233"/>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5"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创 建</a:t>
                </a:r>
              </a:p>
            </p:txBody>
          </p:sp>
        </p:grpSp>
        <p:grpSp>
          <p:nvGrpSpPr>
            <p:cNvPr id="165" name="组合 164"/>
            <p:cNvGrpSpPr/>
            <p:nvPr/>
          </p:nvGrpSpPr>
          <p:grpSpPr>
            <a:xfrm>
              <a:off x="1529739" y="2333166"/>
              <a:ext cx="1280211" cy="640662"/>
              <a:chOff x="5004048" y="1347614"/>
              <a:chExt cx="1280211" cy="640662"/>
            </a:xfrm>
          </p:grpSpPr>
          <p:sp>
            <p:nvSpPr>
              <p:cNvPr id="232" name="椭圆 231"/>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3"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就 绪</a:t>
                </a:r>
              </a:p>
            </p:txBody>
          </p:sp>
        </p:grpSp>
        <p:grpSp>
          <p:nvGrpSpPr>
            <p:cNvPr id="166" name="组合 165"/>
            <p:cNvGrpSpPr/>
            <p:nvPr/>
          </p:nvGrpSpPr>
          <p:grpSpPr>
            <a:xfrm>
              <a:off x="3257931" y="2311755"/>
              <a:ext cx="1280211" cy="640662"/>
              <a:chOff x="5004048" y="1347614"/>
              <a:chExt cx="1280211" cy="640662"/>
            </a:xfrm>
          </p:grpSpPr>
          <p:sp>
            <p:nvSpPr>
              <p:cNvPr id="230" name="椭圆 229"/>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1" name="TextBox 61"/>
              <p:cNvSpPr txBox="1"/>
              <p:nvPr/>
            </p:nvSpPr>
            <p:spPr>
              <a:xfrm>
                <a:off x="5214966" y="1447863"/>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运 行</a:t>
                </a:r>
              </a:p>
            </p:txBody>
          </p:sp>
        </p:grpSp>
        <p:sp>
          <p:nvSpPr>
            <p:cNvPr id="167" name="弧形 166"/>
            <p:cNvSpPr/>
            <p:nvPr/>
          </p:nvSpPr>
          <p:spPr>
            <a:xfrm rot="18840000">
              <a:off x="2257954" y="2113376"/>
              <a:ext cx="1484437" cy="1532939"/>
            </a:xfrm>
            <a:prstGeom prst="arc">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68" name="直接箭头连接符 167"/>
            <p:cNvCxnSpPr/>
            <p:nvPr/>
          </p:nvCxnSpPr>
          <p:spPr>
            <a:xfrm flipV="1">
              <a:off x="2169843" y="1974261"/>
              <a:ext cx="0" cy="357997"/>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9" name="组合 168"/>
            <p:cNvGrpSpPr/>
            <p:nvPr/>
          </p:nvGrpSpPr>
          <p:grpSpPr>
            <a:xfrm>
              <a:off x="2642926" y="3666654"/>
              <a:ext cx="1280211" cy="640662"/>
              <a:chOff x="5004048" y="1347614"/>
              <a:chExt cx="1280211" cy="640662"/>
            </a:xfrm>
          </p:grpSpPr>
          <p:sp>
            <p:nvSpPr>
              <p:cNvPr id="228" name="椭圆 227"/>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9"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等 待</a:t>
                </a:r>
              </a:p>
            </p:txBody>
          </p:sp>
        </p:grpSp>
        <p:sp>
          <p:nvSpPr>
            <p:cNvPr id="170" name="弧形 169"/>
            <p:cNvSpPr/>
            <p:nvPr/>
          </p:nvSpPr>
          <p:spPr>
            <a:xfrm>
              <a:off x="-1151072" y="2243503"/>
              <a:ext cx="4926578" cy="1512649"/>
            </a:xfrm>
            <a:prstGeom prst="arc">
              <a:avLst>
                <a:gd name="adj1" fmla="val 21537555"/>
                <a:gd name="adj2" fmla="val 5036811"/>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71" name="组合 170"/>
            <p:cNvGrpSpPr/>
            <p:nvPr/>
          </p:nvGrpSpPr>
          <p:grpSpPr>
            <a:xfrm>
              <a:off x="3263241" y="1304461"/>
              <a:ext cx="1280211" cy="989694"/>
              <a:chOff x="6305502" y="1245560"/>
              <a:chExt cx="1280211" cy="989694"/>
            </a:xfrm>
          </p:grpSpPr>
          <p:grpSp>
            <p:nvGrpSpPr>
              <p:cNvPr id="224" name="组合 223"/>
              <p:cNvGrpSpPr/>
              <p:nvPr/>
            </p:nvGrpSpPr>
            <p:grpSpPr>
              <a:xfrm>
                <a:off x="6305502" y="1245560"/>
                <a:ext cx="1280211" cy="640662"/>
                <a:chOff x="5004048" y="1347614"/>
                <a:chExt cx="1280211" cy="640662"/>
              </a:xfrm>
            </p:grpSpPr>
            <p:sp>
              <p:nvSpPr>
                <p:cNvPr id="226" name="椭圆 225"/>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7"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退 出</a:t>
                  </a:r>
                </a:p>
              </p:txBody>
            </p:sp>
          </p:grpSp>
          <p:cxnSp>
            <p:nvCxnSpPr>
              <p:cNvPr id="225" name="直接箭头连接符 224"/>
              <p:cNvCxnSpPr/>
              <p:nvPr/>
            </p:nvCxnSpPr>
            <p:spPr>
              <a:xfrm flipV="1">
                <a:off x="6945608" y="1877257"/>
                <a:ext cx="0" cy="357997"/>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grpSp>
        <p:sp>
          <p:nvSpPr>
            <p:cNvPr id="172" name="弧形 171"/>
            <p:cNvSpPr/>
            <p:nvPr/>
          </p:nvSpPr>
          <p:spPr>
            <a:xfrm flipH="1">
              <a:off x="2030953" y="2322714"/>
              <a:ext cx="1151229" cy="1608516"/>
            </a:xfrm>
            <a:prstGeom prst="arc">
              <a:avLst>
                <a:gd name="adj1" fmla="val 20714117"/>
                <a:gd name="adj2" fmla="val 5400000"/>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73" name="组合 172"/>
            <p:cNvGrpSpPr/>
            <p:nvPr/>
          </p:nvGrpSpPr>
          <p:grpSpPr>
            <a:xfrm>
              <a:off x="98622" y="3410656"/>
              <a:ext cx="1280211" cy="640662"/>
              <a:chOff x="5004048" y="1347614"/>
              <a:chExt cx="1280211" cy="640662"/>
            </a:xfrm>
          </p:grpSpPr>
          <p:sp>
            <p:nvSpPr>
              <p:cNvPr id="222" name="椭圆 221"/>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3" name="TextBox 61"/>
              <p:cNvSpPr txBox="1"/>
              <p:nvPr/>
            </p:nvSpPr>
            <p:spPr>
              <a:xfrm>
                <a:off x="5041111" y="1440649"/>
                <a:ext cx="1210588"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就绪挂起</a:t>
                </a:r>
              </a:p>
            </p:txBody>
          </p:sp>
        </p:grpSp>
        <p:grpSp>
          <p:nvGrpSpPr>
            <p:cNvPr id="174" name="组合 173"/>
            <p:cNvGrpSpPr/>
            <p:nvPr/>
          </p:nvGrpSpPr>
          <p:grpSpPr>
            <a:xfrm>
              <a:off x="1355474" y="4476574"/>
              <a:ext cx="1280211" cy="640662"/>
              <a:chOff x="5004048" y="1347614"/>
              <a:chExt cx="1280211" cy="640662"/>
            </a:xfrm>
          </p:grpSpPr>
          <p:sp>
            <p:nvSpPr>
              <p:cNvPr id="220" name="椭圆 219"/>
              <p:cNvSpPr/>
              <p:nvPr/>
            </p:nvSpPr>
            <p:spPr>
              <a:xfrm>
                <a:off x="5004048" y="1347614"/>
                <a:ext cx="1280211" cy="640662"/>
              </a:xfrm>
              <a:prstGeom prst="ellipse">
                <a:avLst/>
              </a:prstGeom>
              <a:gradFill>
                <a:gsLst>
                  <a:gs pos="0">
                    <a:schemeClr val="accent6">
                      <a:lumMod val="75000"/>
                    </a:schemeClr>
                  </a:gs>
                  <a:gs pos="100000">
                    <a:srgbClr val="FFFF00"/>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1" name="TextBox 61"/>
              <p:cNvSpPr txBox="1"/>
              <p:nvPr/>
            </p:nvSpPr>
            <p:spPr>
              <a:xfrm>
                <a:off x="5038859" y="1448830"/>
                <a:ext cx="1210588" cy="400110"/>
              </a:xfrm>
              <a:prstGeom prst="rect">
                <a:avLst/>
              </a:prstGeom>
              <a:noFill/>
            </p:spPr>
            <p:txBody>
              <a:bodyPr wrap="none" rtlCol="0">
                <a:spAutoFit/>
              </a:bodyPr>
              <a:lstStyle/>
              <a:p>
                <a:r>
                  <a:rPr lang="zh-CN" altLang="en-US" sz="2000" b="1" dirty="0">
                    <a:solidFill>
                      <a:srgbClr val="C00000"/>
                    </a:solidFill>
                    <a:latin typeface="微软雅黑" panose="020B0503020204020204" pitchFamily="34" charset="-122"/>
                    <a:ea typeface="微软雅黑" panose="020B0503020204020204" pitchFamily="34" charset="-122"/>
                  </a:rPr>
                  <a:t>等待挂起</a:t>
                </a:r>
              </a:p>
            </p:txBody>
          </p:sp>
        </p:grpSp>
        <p:cxnSp>
          <p:nvCxnSpPr>
            <p:cNvPr id="175" name="直接箭头连接符 174"/>
            <p:cNvCxnSpPr/>
            <p:nvPr/>
          </p:nvCxnSpPr>
          <p:spPr>
            <a:xfrm flipV="1">
              <a:off x="2530336" y="4293733"/>
              <a:ext cx="454962" cy="315592"/>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6" name="直接箭头连接符 175"/>
            <p:cNvCxnSpPr>
              <a:endCxn id="228" idx="3"/>
            </p:cNvCxnSpPr>
            <p:nvPr/>
          </p:nvCxnSpPr>
          <p:spPr>
            <a:xfrm flipV="1">
              <a:off x="2423054" y="4213493"/>
              <a:ext cx="407355" cy="282804"/>
            </a:xfrm>
            <a:prstGeom prst="straightConnector1">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7" name="直接箭头连接符 176"/>
            <p:cNvCxnSpPr/>
            <p:nvPr/>
          </p:nvCxnSpPr>
          <p:spPr>
            <a:xfrm flipV="1">
              <a:off x="1001546" y="2774035"/>
              <a:ext cx="599420" cy="618382"/>
            </a:xfrm>
            <a:prstGeom prst="straightConnector1">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8" name="直接箭头连接符 177"/>
            <p:cNvCxnSpPr>
              <a:stCxn id="222" idx="7"/>
            </p:cNvCxnSpPr>
            <p:nvPr/>
          </p:nvCxnSpPr>
          <p:spPr>
            <a:xfrm flipV="1">
              <a:off x="1191350" y="2912210"/>
              <a:ext cx="535976" cy="592269"/>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79" name="弧形 178"/>
            <p:cNvSpPr/>
            <p:nvPr/>
          </p:nvSpPr>
          <p:spPr>
            <a:xfrm flipH="1">
              <a:off x="683759" y="2728165"/>
              <a:ext cx="1311162" cy="2058040"/>
            </a:xfrm>
            <a:prstGeom prst="arc">
              <a:avLst>
                <a:gd name="adj1" fmla="val 1567498"/>
                <a:gd name="adj2" fmla="val 5377775"/>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0" name="弧形 179"/>
            <p:cNvSpPr/>
            <p:nvPr/>
          </p:nvSpPr>
          <p:spPr>
            <a:xfrm flipH="1" flipV="1">
              <a:off x="718415" y="1658390"/>
              <a:ext cx="1620565" cy="3610925"/>
            </a:xfrm>
            <a:prstGeom prst="arc">
              <a:avLst>
                <a:gd name="adj1" fmla="val 53704"/>
                <a:gd name="adj2" fmla="val 5353570"/>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1" name="组合 180"/>
            <p:cNvGrpSpPr/>
            <p:nvPr/>
          </p:nvGrpSpPr>
          <p:grpSpPr>
            <a:xfrm>
              <a:off x="2582667" y="3373350"/>
              <a:ext cx="500066" cy="261610"/>
              <a:chOff x="2285984" y="1643056"/>
              <a:chExt cx="500066" cy="261610"/>
            </a:xfrm>
          </p:grpSpPr>
          <p:sp>
            <p:nvSpPr>
              <p:cNvPr id="218" name="圆角矩形 217"/>
              <p:cNvSpPr/>
              <p:nvPr/>
            </p:nvSpPr>
            <p:spPr>
              <a:xfrm>
                <a:off x="2357422" y="167639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9" name="TextBox 56"/>
              <p:cNvSpPr txBox="1"/>
              <p:nvPr/>
            </p:nvSpPr>
            <p:spPr>
              <a:xfrm>
                <a:off x="2285984" y="1643056"/>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挂起</a:t>
                </a:r>
              </a:p>
            </p:txBody>
          </p:sp>
        </p:grpSp>
        <p:grpSp>
          <p:nvGrpSpPr>
            <p:cNvPr id="182" name="组合 181"/>
            <p:cNvGrpSpPr/>
            <p:nvPr/>
          </p:nvGrpSpPr>
          <p:grpSpPr>
            <a:xfrm>
              <a:off x="735034" y="2046753"/>
              <a:ext cx="500066" cy="261610"/>
              <a:chOff x="1132353" y="2301556"/>
              <a:chExt cx="500066" cy="261610"/>
            </a:xfrm>
          </p:grpSpPr>
          <p:sp>
            <p:nvSpPr>
              <p:cNvPr id="216" name="圆角矩形 215"/>
              <p:cNvSpPr/>
              <p:nvPr/>
            </p:nvSpPr>
            <p:spPr>
              <a:xfrm>
                <a:off x="1203791" y="232219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7" name="TextBox 31"/>
              <p:cNvSpPr txBox="1"/>
              <p:nvPr/>
            </p:nvSpPr>
            <p:spPr>
              <a:xfrm>
                <a:off x="1132353" y="2301556"/>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接收</a:t>
                </a:r>
              </a:p>
            </p:txBody>
          </p:sp>
        </p:grpSp>
        <p:grpSp>
          <p:nvGrpSpPr>
            <p:cNvPr id="183" name="组合 182"/>
            <p:cNvGrpSpPr/>
            <p:nvPr/>
          </p:nvGrpSpPr>
          <p:grpSpPr>
            <a:xfrm>
              <a:off x="513794" y="4424843"/>
              <a:ext cx="857256" cy="261610"/>
              <a:chOff x="960828" y="3459439"/>
              <a:chExt cx="857256" cy="261610"/>
            </a:xfrm>
          </p:grpSpPr>
          <p:sp>
            <p:nvSpPr>
              <p:cNvPr id="214" name="圆角矩形 213"/>
              <p:cNvSpPr/>
              <p:nvPr/>
            </p:nvSpPr>
            <p:spPr>
              <a:xfrm>
                <a:off x="1024646" y="3481166"/>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5" name="TextBox 34"/>
              <p:cNvSpPr txBox="1"/>
              <p:nvPr/>
            </p:nvSpPr>
            <p:spPr>
              <a:xfrm>
                <a:off x="960828" y="3459439"/>
                <a:ext cx="85725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事件发生</a:t>
                </a:r>
              </a:p>
            </p:txBody>
          </p:sp>
        </p:grpSp>
        <p:grpSp>
          <p:nvGrpSpPr>
            <p:cNvPr id="184" name="组合 183"/>
            <p:cNvGrpSpPr/>
            <p:nvPr/>
          </p:nvGrpSpPr>
          <p:grpSpPr>
            <a:xfrm>
              <a:off x="1661007" y="1973119"/>
              <a:ext cx="500066" cy="261610"/>
              <a:chOff x="2098658" y="2305048"/>
              <a:chExt cx="500066" cy="261610"/>
            </a:xfrm>
          </p:grpSpPr>
          <p:sp>
            <p:nvSpPr>
              <p:cNvPr id="212" name="圆角矩形 211"/>
              <p:cNvSpPr/>
              <p:nvPr/>
            </p:nvSpPr>
            <p:spPr>
              <a:xfrm>
                <a:off x="2170096" y="2338386"/>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3" name="TextBox 40"/>
              <p:cNvSpPr txBox="1"/>
              <p:nvPr/>
            </p:nvSpPr>
            <p:spPr>
              <a:xfrm>
                <a:off x="2098658" y="2305048"/>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接收</a:t>
                </a:r>
              </a:p>
            </p:txBody>
          </p:sp>
        </p:grpSp>
        <p:grpSp>
          <p:nvGrpSpPr>
            <p:cNvPr id="185" name="组合 184"/>
            <p:cNvGrpSpPr/>
            <p:nvPr/>
          </p:nvGrpSpPr>
          <p:grpSpPr>
            <a:xfrm>
              <a:off x="924214" y="2884074"/>
              <a:ext cx="500066" cy="261610"/>
              <a:chOff x="2061047" y="2895602"/>
              <a:chExt cx="500066" cy="261610"/>
            </a:xfrm>
          </p:grpSpPr>
          <p:sp>
            <p:nvSpPr>
              <p:cNvPr id="210" name="圆角矩形 209"/>
              <p:cNvSpPr/>
              <p:nvPr/>
            </p:nvSpPr>
            <p:spPr>
              <a:xfrm>
                <a:off x="2132485" y="2928940"/>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1" name="TextBox 42"/>
              <p:cNvSpPr txBox="1"/>
              <p:nvPr/>
            </p:nvSpPr>
            <p:spPr>
              <a:xfrm>
                <a:off x="2061047" y="2895602"/>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激活</a:t>
                </a:r>
              </a:p>
            </p:txBody>
          </p:sp>
        </p:grpSp>
        <p:grpSp>
          <p:nvGrpSpPr>
            <p:cNvPr id="186" name="组合 185"/>
            <p:cNvGrpSpPr/>
            <p:nvPr/>
          </p:nvGrpSpPr>
          <p:grpSpPr>
            <a:xfrm>
              <a:off x="1353390" y="3083544"/>
              <a:ext cx="500066" cy="261610"/>
              <a:chOff x="2063905" y="3166114"/>
              <a:chExt cx="500066" cy="261610"/>
            </a:xfrm>
          </p:grpSpPr>
          <p:sp>
            <p:nvSpPr>
              <p:cNvPr id="208" name="圆角矩形 207"/>
              <p:cNvSpPr/>
              <p:nvPr/>
            </p:nvSpPr>
            <p:spPr>
              <a:xfrm>
                <a:off x="2135343" y="3199452"/>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9" name="TextBox 44"/>
              <p:cNvSpPr txBox="1"/>
              <p:nvPr/>
            </p:nvSpPr>
            <p:spPr>
              <a:xfrm>
                <a:off x="2063905" y="3166114"/>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挂起</a:t>
                </a:r>
              </a:p>
            </p:txBody>
          </p:sp>
        </p:grpSp>
        <p:grpSp>
          <p:nvGrpSpPr>
            <p:cNvPr id="187" name="组合 186"/>
            <p:cNvGrpSpPr/>
            <p:nvPr/>
          </p:nvGrpSpPr>
          <p:grpSpPr>
            <a:xfrm>
              <a:off x="1760225" y="3155902"/>
              <a:ext cx="857256" cy="261610"/>
              <a:chOff x="2783047" y="3458217"/>
              <a:chExt cx="857256" cy="261610"/>
            </a:xfrm>
          </p:grpSpPr>
          <p:sp>
            <p:nvSpPr>
              <p:cNvPr id="206" name="圆角矩形 205"/>
              <p:cNvSpPr/>
              <p:nvPr/>
            </p:nvSpPr>
            <p:spPr>
              <a:xfrm>
                <a:off x="2846865" y="3479944"/>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7" name="TextBox 36"/>
              <p:cNvSpPr txBox="1"/>
              <p:nvPr/>
            </p:nvSpPr>
            <p:spPr>
              <a:xfrm>
                <a:off x="2783047" y="3458217"/>
                <a:ext cx="85725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事件发生</a:t>
                </a:r>
              </a:p>
            </p:txBody>
          </p:sp>
        </p:grpSp>
        <p:grpSp>
          <p:nvGrpSpPr>
            <p:cNvPr id="188" name="组合 187"/>
            <p:cNvGrpSpPr/>
            <p:nvPr/>
          </p:nvGrpSpPr>
          <p:grpSpPr>
            <a:xfrm>
              <a:off x="2221271" y="4171513"/>
              <a:ext cx="500066" cy="261610"/>
              <a:chOff x="2061047" y="3824296"/>
              <a:chExt cx="500066" cy="261610"/>
            </a:xfrm>
          </p:grpSpPr>
          <p:sp>
            <p:nvSpPr>
              <p:cNvPr id="204" name="圆角矩形 203"/>
              <p:cNvSpPr/>
              <p:nvPr/>
            </p:nvSpPr>
            <p:spPr>
              <a:xfrm>
                <a:off x="2132485" y="385763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5" name="TextBox 46"/>
              <p:cNvSpPr txBox="1"/>
              <p:nvPr/>
            </p:nvSpPr>
            <p:spPr>
              <a:xfrm>
                <a:off x="2061047" y="3824296"/>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激活</a:t>
                </a:r>
              </a:p>
            </p:txBody>
          </p:sp>
        </p:grpSp>
        <p:grpSp>
          <p:nvGrpSpPr>
            <p:cNvPr id="189" name="组合 188"/>
            <p:cNvGrpSpPr/>
            <p:nvPr/>
          </p:nvGrpSpPr>
          <p:grpSpPr>
            <a:xfrm>
              <a:off x="2659033" y="4369386"/>
              <a:ext cx="500066" cy="261610"/>
              <a:chOff x="2071525" y="4098936"/>
              <a:chExt cx="500066" cy="261610"/>
            </a:xfrm>
          </p:grpSpPr>
          <p:sp>
            <p:nvSpPr>
              <p:cNvPr id="202" name="圆角矩形 201"/>
              <p:cNvSpPr/>
              <p:nvPr/>
            </p:nvSpPr>
            <p:spPr>
              <a:xfrm>
                <a:off x="2142963" y="413227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3" name="TextBox 48"/>
              <p:cNvSpPr txBox="1"/>
              <p:nvPr/>
            </p:nvSpPr>
            <p:spPr>
              <a:xfrm>
                <a:off x="2071525" y="4098936"/>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挂起</a:t>
                </a:r>
              </a:p>
            </p:txBody>
          </p:sp>
        </p:grpSp>
        <p:grpSp>
          <p:nvGrpSpPr>
            <p:cNvPr id="190" name="组合 189"/>
            <p:cNvGrpSpPr/>
            <p:nvPr/>
          </p:nvGrpSpPr>
          <p:grpSpPr>
            <a:xfrm>
              <a:off x="3617101" y="3293718"/>
              <a:ext cx="861259" cy="261610"/>
              <a:chOff x="4244768" y="3171332"/>
              <a:chExt cx="861259" cy="261610"/>
            </a:xfrm>
          </p:grpSpPr>
          <p:sp>
            <p:nvSpPr>
              <p:cNvPr id="200" name="圆角矩形 199"/>
              <p:cNvSpPr/>
              <p:nvPr/>
            </p:nvSpPr>
            <p:spPr>
              <a:xfrm>
                <a:off x="4300536" y="3200734"/>
                <a:ext cx="729372" cy="21251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1" name="TextBox 54"/>
              <p:cNvSpPr txBox="1"/>
              <p:nvPr/>
            </p:nvSpPr>
            <p:spPr>
              <a:xfrm>
                <a:off x="4244768" y="3171332"/>
                <a:ext cx="861259"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等待事件</a:t>
                </a:r>
              </a:p>
            </p:txBody>
          </p:sp>
        </p:grpSp>
        <p:grpSp>
          <p:nvGrpSpPr>
            <p:cNvPr id="191" name="组合 190"/>
            <p:cNvGrpSpPr/>
            <p:nvPr/>
          </p:nvGrpSpPr>
          <p:grpSpPr>
            <a:xfrm>
              <a:off x="2644466" y="2941043"/>
              <a:ext cx="857256" cy="261610"/>
              <a:chOff x="3695694" y="2738768"/>
              <a:chExt cx="857256" cy="261610"/>
            </a:xfrm>
          </p:grpSpPr>
          <p:sp>
            <p:nvSpPr>
              <p:cNvPr id="198" name="圆角矩形 197"/>
              <p:cNvSpPr/>
              <p:nvPr/>
            </p:nvSpPr>
            <p:spPr>
              <a:xfrm>
                <a:off x="3759512" y="2760495"/>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9" name="TextBox 38"/>
              <p:cNvSpPr txBox="1"/>
              <p:nvPr/>
            </p:nvSpPr>
            <p:spPr>
              <a:xfrm>
                <a:off x="3695694" y="2738768"/>
                <a:ext cx="85725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时间片完</a:t>
                </a:r>
              </a:p>
            </p:txBody>
          </p:sp>
        </p:grpSp>
        <p:grpSp>
          <p:nvGrpSpPr>
            <p:cNvPr id="192" name="组合 191"/>
            <p:cNvGrpSpPr/>
            <p:nvPr/>
          </p:nvGrpSpPr>
          <p:grpSpPr>
            <a:xfrm>
              <a:off x="2754404" y="2011986"/>
              <a:ext cx="500066" cy="261610"/>
              <a:chOff x="3200879" y="1985958"/>
              <a:chExt cx="500066" cy="261610"/>
            </a:xfrm>
          </p:grpSpPr>
          <p:sp>
            <p:nvSpPr>
              <p:cNvPr id="196" name="圆角矩形 195"/>
              <p:cNvSpPr/>
              <p:nvPr/>
            </p:nvSpPr>
            <p:spPr>
              <a:xfrm>
                <a:off x="3272317" y="2019296"/>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7" name="TextBox 50"/>
              <p:cNvSpPr txBox="1"/>
              <p:nvPr/>
            </p:nvSpPr>
            <p:spPr>
              <a:xfrm>
                <a:off x="3200879" y="1985958"/>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调度</a:t>
                </a:r>
              </a:p>
            </p:txBody>
          </p:sp>
        </p:grpSp>
        <p:grpSp>
          <p:nvGrpSpPr>
            <p:cNvPr id="193" name="组合 192"/>
            <p:cNvGrpSpPr/>
            <p:nvPr/>
          </p:nvGrpSpPr>
          <p:grpSpPr>
            <a:xfrm>
              <a:off x="3893029" y="1994482"/>
              <a:ext cx="500066" cy="261610"/>
              <a:chOff x="5118104" y="1728464"/>
              <a:chExt cx="500066" cy="261610"/>
            </a:xfrm>
          </p:grpSpPr>
          <p:sp>
            <p:nvSpPr>
              <p:cNvPr id="194" name="圆角矩形 193"/>
              <p:cNvSpPr/>
              <p:nvPr/>
            </p:nvSpPr>
            <p:spPr>
              <a:xfrm>
                <a:off x="5189542" y="1761802"/>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5" name="TextBox 52"/>
              <p:cNvSpPr txBox="1"/>
              <p:nvPr/>
            </p:nvSpPr>
            <p:spPr>
              <a:xfrm>
                <a:off x="5118104" y="1728464"/>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结束</a:t>
                </a:r>
              </a:p>
            </p:txBody>
          </p:sp>
        </p:grpSp>
      </p:gr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62"/>
                                        </p:tgtEl>
                                        <p:attrNameLst>
                                          <p:attrName>style.visibility</p:attrName>
                                        </p:attrNameLst>
                                      </p:cBhvr>
                                      <p:to>
                                        <p:strVal val="visible"/>
                                      </p:to>
                                    </p:set>
                                    <p:animEffect transition="in" filter="wipe(left)">
                                      <p:cBhvr>
                                        <p:cTn id="10"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挂起状态</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10" name="组合 9"/>
          <p:cNvGrpSpPr/>
          <p:nvPr/>
        </p:nvGrpSpPr>
        <p:grpSpPr>
          <a:xfrm>
            <a:off x="5831931" y="2044272"/>
            <a:ext cx="5539440" cy="779687"/>
            <a:chOff x="4514078" y="1187021"/>
            <a:chExt cx="5539440" cy="779687"/>
          </a:xfrm>
        </p:grpSpPr>
        <p:sp>
          <p:nvSpPr>
            <p:cNvPr id="11" name="Rectangle 3"/>
            <p:cNvSpPr txBox="1">
              <a:spLocks noChangeArrowheads="1"/>
            </p:cNvSpPr>
            <p:nvPr/>
          </p:nvSpPr>
          <p:spPr>
            <a:xfrm>
              <a:off x="4838637" y="1252328"/>
              <a:ext cx="5214881" cy="714380"/>
            </a:xfrm>
            <a:prstGeom prst="rect">
              <a:avLst/>
            </a:prstGeom>
          </p:spPr>
          <p:txBody>
            <a:bodyPr/>
            <a:lstStyle/>
            <a:p>
              <a:pPr>
                <a:lnSpc>
                  <a:spcPts val="1800"/>
                </a:lnSpc>
                <a:spcBef>
                  <a:spcPct val="20000"/>
                </a:spcBef>
              </a:pPr>
              <a:r>
                <a:rPr lang="zh-CN" altLang="en-US" sz="2000" b="1" dirty="0">
                  <a:solidFill>
                    <a:srgbClr val="C00000"/>
                  </a:solidFill>
                  <a:latin typeface="微软雅黑" panose="020B0503020204020204" pitchFamily="34" charset="-122"/>
                  <a:ea typeface="微软雅黑" panose="020B0503020204020204" pitchFamily="34" charset="-122"/>
                </a:rPr>
                <a:t>等待挂起状态</a:t>
              </a:r>
              <a:endParaRPr lang="en-US" altLang="zh-CN" sz="2000" b="1" dirty="0">
                <a:solidFill>
                  <a:srgbClr val="C00000"/>
                </a:solidFill>
                <a:latin typeface="微软雅黑" panose="020B0503020204020204" pitchFamily="34" charset="-122"/>
                <a:ea typeface="微软雅黑" panose="020B0503020204020204" pitchFamily="34" charset="-122"/>
              </a:endParaRPr>
            </a:p>
            <a:p>
              <a:pPr>
                <a:lnSpc>
                  <a:spcPts val="1800"/>
                </a:lnSpc>
                <a:spcBef>
                  <a:spcPct val="20000"/>
                </a:spcBef>
              </a:pPr>
              <a:r>
                <a:rPr lang="zh-CN" altLang="en-US" sz="2000" b="1" dirty="0">
                  <a:solidFill>
                    <a:srgbClr val="C00000"/>
                  </a:solidFill>
                  <a:latin typeface="微软雅黑" panose="020B0503020204020204" pitchFamily="34" charset="-122"/>
                  <a:ea typeface="微软雅黑" panose="020B0503020204020204" pitchFamily="34" charset="-122"/>
                </a:rPr>
                <a:t>（Blocked-suspend）</a:t>
              </a:r>
              <a:endParaRPr lang="en-US" altLang="zh-CN" sz="2000" b="1" dirty="0">
                <a:solidFill>
                  <a:srgbClr val="C00000"/>
                </a:solidFill>
                <a:latin typeface="微软雅黑" panose="020B0503020204020204" pitchFamily="34" charset="-122"/>
                <a:ea typeface="微软雅黑" panose="020B0503020204020204" pitchFamily="34" charset="-122"/>
              </a:endParaRPr>
            </a:p>
          </p:txBody>
        </p:sp>
        <p:sp>
          <p:nvSpPr>
            <p:cNvPr id="14" name="TextBox 4"/>
            <p:cNvSpPr txBox="1"/>
            <p:nvPr/>
          </p:nvSpPr>
          <p:spPr>
            <a:xfrm>
              <a:off x="4514078" y="1187021"/>
              <a:ext cx="379704" cy="400110"/>
            </a:xfrm>
            <a:prstGeom prst="rect">
              <a:avLst/>
            </a:prstGeom>
            <a:noFill/>
            <a:effectLst/>
          </p:spPr>
          <p:txBody>
            <a:bodyPr wrap="square" rtlCol="0">
              <a:spAutoFit/>
            </a:bodyPr>
            <a:lstStyle/>
            <a:p>
              <a:pPr marL="342900" indent="-342900">
                <a:spcBef>
                  <a:spcPct val="20000"/>
                </a:spcBef>
              </a:pPr>
              <a:r>
                <a:rPr lang="zh-CN" altLang="en-US" sz="2000" b="1">
                  <a:solidFill>
                    <a:srgbClr val="11576A"/>
                  </a:solidFill>
                  <a:latin typeface="张海山锐谐体2.0-授权联系：Samtype@QQ.com" pitchFamily="2" charset="-122"/>
                  <a:ea typeface="张海山锐谐体2.0-授权联系：Samtype@QQ.com" pitchFamily="2" charset="-122"/>
                </a:rPr>
                <a:t>■</a:t>
              </a:r>
              <a:endParaRPr lang="zh-CN" altLang="en-US" sz="2000" b="1">
                <a:solidFill>
                  <a:srgbClr val="11576A"/>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5837127" y="2656229"/>
            <a:ext cx="5885389" cy="780188"/>
            <a:chOff x="4514078" y="2122966"/>
            <a:chExt cx="5885389" cy="780188"/>
          </a:xfrm>
        </p:grpSpPr>
        <p:sp>
          <p:nvSpPr>
            <p:cNvPr id="16" name="Rectangle 3"/>
            <p:cNvSpPr txBox="1">
              <a:spLocks noChangeArrowheads="1"/>
            </p:cNvSpPr>
            <p:nvPr/>
          </p:nvSpPr>
          <p:spPr>
            <a:xfrm>
              <a:off x="4841646" y="2188774"/>
              <a:ext cx="5557821" cy="714380"/>
            </a:xfrm>
            <a:prstGeom prst="rect">
              <a:avLst/>
            </a:prstGeom>
          </p:spPr>
          <p:txBody>
            <a:bodyPr/>
            <a:lstStyle/>
            <a:p>
              <a:pPr>
                <a:lnSpc>
                  <a:spcPts val="1800"/>
                </a:lnSpc>
                <a:spcBef>
                  <a:spcPct val="20000"/>
                </a:spcBef>
              </a:pPr>
              <a:r>
                <a:rPr lang="zh-CN" altLang="en-US" sz="2000" b="1" dirty="0">
                  <a:solidFill>
                    <a:srgbClr val="C00000"/>
                  </a:solidFill>
                  <a:latin typeface="微软雅黑" panose="020B0503020204020204" pitchFamily="34" charset="-122"/>
                  <a:ea typeface="微软雅黑" panose="020B0503020204020204" pitchFamily="34" charset="-122"/>
                </a:rPr>
                <a:t>就绪挂起状态</a:t>
              </a:r>
              <a:endParaRPr lang="en-US" altLang="zh-CN" sz="2000" b="1" dirty="0">
                <a:solidFill>
                  <a:srgbClr val="C00000"/>
                </a:solidFill>
                <a:latin typeface="微软雅黑" panose="020B0503020204020204" pitchFamily="34" charset="-122"/>
                <a:ea typeface="微软雅黑" panose="020B0503020204020204" pitchFamily="34" charset="-122"/>
              </a:endParaRPr>
            </a:p>
            <a:p>
              <a:pPr>
                <a:lnSpc>
                  <a:spcPts val="1800"/>
                </a:lnSpc>
                <a:spcBef>
                  <a:spcPct val="20000"/>
                </a:spcBef>
              </a:pPr>
              <a:r>
                <a:rPr lang="zh-CN" altLang="en-US" sz="2000" b="1" dirty="0">
                  <a:solidFill>
                    <a:srgbClr val="C00000"/>
                  </a:solidFill>
                  <a:latin typeface="微软雅黑" panose="020B0503020204020204" pitchFamily="34" charset="-122"/>
                  <a:ea typeface="微软雅黑" panose="020B0503020204020204" pitchFamily="34" charset="-122"/>
                </a:rPr>
                <a:t>（Ready-suspend）</a:t>
              </a:r>
              <a:endParaRPr lang="en-US" altLang="zh-CN" sz="2000" b="1" dirty="0">
                <a:solidFill>
                  <a:srgbClr val="C00000"/>
                </a:solidFill>
                <a:latin typeface="微软雅黑" panose="020B0503020204020204" pitchFamily="34" charset="-122"/>
                <a:ea typeface="微软雅黑" panose="020B0503020204020204" pitchFamily="34" charset="-122"/>
              </a:endParaRPr>
            </a:p>
          </p:txBody>
        </p:sp>
        <p:sp>
          <p:nvSpPr>
            <p:cNvPr id="17" name="TextBox 5"/>
            <p:cNvSpPr txBox="1"/>
            <p:nvPr/>
          </p:nvSpPr>
          <p:spPr>
            <a:xfrm>
              <a:off x="4514078" y="2122966"/>
              <a:ext cx="379704"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anose="020B0503020204020204" pitchFamily="34" charset="-122"/>
                <a:ea typeface="微软雅黑" panose="020B0503020204020204" pitchFamily="34" charset="-122"/>
              </a:endParaRPr>
            </a:p>
          </p:txBody>
        </p:sp>
      </p:grpSp>
      <p:sp>
        <p:nvSpPr>
          <p:cNvPr id="18" name="Rectangle 3"/>
          <p:cNvSpPr txBox="1">
            <a:spLocks noChangeArrowheads="1"/>
          </p:cNvSpPr>
          <p:nvPr/>
        </p:nvSpPr>
        <p:spPr>
          <a:xfrm>
            <a:off x="6138697" y="3278405"/>
            <a:ext cx="3507792" cy="714380"/>
          </a:xfrm>
          <a:prstGeom prst="rect">
            <a:avLst/>
          </a:prstGeom>
        </p:spPr>
        <p:txBody>
          <a:bodyPr/>
          <a:lstStyle/>
          <a:p>
            <a:pPr lvl="0">
              <a:spcBef>
                <a:spcPct val="20000"/>
              </a:spcBef>
            </a:pPr>
            <a:r>
              <a:rPr lang="zh-CN" altLang="en-US" b="1" dirty="0">
                <a:solidFill>
                  <a:srgbClr val="11576A"/>
                </a:solidFill>
                <a:latin typeface="微软雅黑" panose="020B0503020204020204" pitchFamily="34" charset="-122"/>
                <a:ea typeface="微软雅黑" panose="020B0503020204020204" pitchFamily="34" charset="-122"/>
              </a:rPr>
              <a:t>进程在外存，但只要进入内存，即可运行</a:t>
            </a:r>
          </a:p>
        </p:txBody>
      </p:sp>
      <p:grpSp>
        <p:nvGrpSpPr>
          <p:cNvPr id="19" name="组合 18"/>
          <p:cNvGrpSpPr/>
          <p:nvPr/>
        </p:nvGrpSpPr>
        <p:grpSpPr>
          <a:xfrm>
            <a:off x="166781" y="2161711"/>
            <a:ext cx="5694524" cy="3964854"/>
            <a:chOff x="-1151072" y="1304461"/>
            <a:chExt cx="5694524" cy="3964854"/>
          </a:xfrm>
        </p:grpSpPr>
        <p:sp>
          <p:nvSpPr>
            <p:cNvPr id="20" name="弧形 19"/>
            <p:cNvSpPr/>
            <p:nvPr/>
          </p:nvSpPr>
          <p:spPr>
            <a:xfrm>
              <a:off x="3470839" y="2066897"/>
              <a:ext cx="457865" cy="1795962"/>
            </a:xfrm>
            <a:prstGeom prst="arc">
              <a:avLst>
                <a:gd name="adj1" fmla="val 7874"/>
                <a:gd name="adj2" fmla="val 5034457"/>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弧形 20"/>
            <p:cNvSpPr/>
            <p:nvPr/>
          </p:nvSpPr>
          <p:spPr>
            <a:xfrm rot="18840000">
              <a:off x="2148852" y="2703081"/>
              <a:ext cx="1523237" cy="1573007"/>
            </a:xfrm>
            <a:prstGeom prst="arc">
              <a:avLst>
                <a:gd name="adj1" fmla="val 16058350"/>
                <a:gd name="adj2" fmla="val 21556070"/>
              </a:avLst>
            </a:prstGeom>
            <a:ln w="38100">
              <a:solidFill>
                <a:srgbClr val="11576A"/>
              </a:solidFill>
              <a:headEnd type="none"/>
              <a:tailEnd type="triangle"/>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2" name="组合 21"/>
            <p:cNvGrpSpPr/>
            <p:nvPr/>
          </p:nvGrpSpPr>
          <p:grpSpPr>
            <a:xfrm>
              <a:off x="1529739" y="1334507"/>
              <a:ext cx="1280211" cy="640662"/>
              <a:chOff x="5004048" y="1347614"/>
              <a:chExt cx="1280211" cy="640662"/>
            </a:xfrm>
          </p:grpSpPr>
          <p:sp>
            <p:nvSpPr>
              <p:cNvPr id="23" name="椭圆 22"/>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创 建</a:t>
                </a:r>
              </a:p>
            </p:txBody>
          </p:sp>
        </p:grpSp>
        <p:grpSp>
          <p:nvGrpSpPr>
            <p:cNvPr id="25" name="组合 24"/>
            <p:cNvGrpSpPr/>
            <p:nvPr/>
          </p:nvGrpSpPr>
          <p:grpSpPr>
            <a:xfrm>
              <a:off x="1529739" y="2333166"/>
              <a:ext cx="1280211" cy="640662"/>
              <a:chOff x="5004048" y="1347614"/>
              <a:chExt cx="1280211" cy="640662"/>
            </a:xfrm>
          </p:grpSpPr>
          <p:sp>
            <p:nvSpPr>
              <p:cNvPr id="26" name="椭圆 25"/>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就 绪</a:t>
                </a:r>
              </a:p>
            </p:txBody>
          </p:sp>
        </p:grpSp>
        <p:grpSp>
          <p:nvGrpSpPr>
            <p:cNvPr id="28" name="组合 27"/>
            <p:cNvGrpSpPr/>
            <p:nvPr/>
          </p:nvGrpSpPr>
          <p:grpSpPr>
            <a:xfrm>
              <a:off x="3257931" y="2311755"/>
              <a:ext cx="1280211" cy="640662"/>
              <a:chOff x="5004048" y="1347614"/>
              <a:chExt cx="1280211" cy="640662"/>
            </a:xfrm>
          </p:grpSpPr>
          <p:sp>
            <p:nvSpPr>
              <p:cNvPr id="29" name="椭圆 28"/>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TextBox 61"/>
              <p:cNvSpPr txBox="1"/>
              <p:nvPr/>
            </p:nvSpPr>
            <p:spPr>
              <a:xfrm>
                <a:off x="5214966" y="1447863"/>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运 行</a:t>
                </a:r>
              </a:p>
            </p:txBody>
          </p:sp>
        </p:grpSp>
        <p:sp>
          <p:nvSpPr>
            <p:cNvPr id="31" name="弧形 30"/>
            <p:cNvSpPr/>
            <p:nvPr/>
          </p:nvSpPr>
          <p:spPr>
            <a:xfrm rot="18840000">
              <a:off x="2257954" y="2113376"/>
              <a:ext cx="1484437" cy="1532939"/>
            </a:xfrm>
            <a:prstGeom prst="arc">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32" name="直接箭头连接符 31"/>
            <p:cNvCxnSpPr/>
            <p:nvPr/>
          </p:nvCxnSpPr>
          <p:spPr>
            <a:xfrm flipV="1">
              <a:off x="2169843" y="1974261"/>
              <a:ext cx="0" cy="357997"/>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2642926" y="3666654"/>
              <a:ext cx="1280211" cy="640662"/>
              <a:chOff x="5004048" y="1347614"/>
              <a:chExt cx="1280211" cy="640662"/>
            </a:xfrm>
          </p:grpSpPr>
          <p:sp>
            <p:nvSpPr>
              <p:cNvPr id="34" name="椭圆 33"/>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等 待</a:t>
                </a:r>
              </a:p>
            </p:txBody>
          </p:sp>
        </p:grpSp>
        <p:sp>
          <p:nvSpPr>
            <p:cNvPr id="36" name="弧形 35"/>
            <p:cNvSpPr/>
            <p:nvPr/>
          </p:nvSpPr>
          <p:spPr>
            <a:xfrm>
              <a:off x="-1151072" y="2243503"/>
              <a:ext cx="4926578" cy="1512649"/>
            </a:xfrm>
            <a:prstGeom prst="arc">
              <a:avLst>
                <a:gd name="adj1" fmla="val 21537555"/>
                <a:gd name="adj2" fmla="val 5036811"/>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7" name="组合 36"/>
            <p:cNvGrpSpPr/>
            <p:nvPr/>
          </p:nvGrpSpPr>
          <p:grpSpPr>
            <a:xfrm>
              <a:off x="3263241" y="1304461"/>
              <a:ext cx="1280211" cy="989694"/>
              <a:chOff x="6305502" y="1245560"/>
              <a:chExt cx="1280211" cy="989694"/>
            </a:xfrm>
          </p:grpSpPr>
          <p:grpSp>
            <p:nvGrpSpPr>
              <p:cNvPr id="38" name="组合 37"/>
              <p:cNvGrpSpPr/>
              <p:nvPr/>
            </p:nvGrpSpPr>
            <p:grpSpPr>
              <a:xfrm>
                <a:off x="6305502" y="1245560"/>
                <a:ext cx="1280211" cy="640662"/>
                <a:chOff x="5004048" y="1347614"/>
                <a:chExt cx="1280211" cy="640662"/>
              </a:xfrm>
            </p:grpSpPr>
            <p:sp>
              <p:nvSpPr>
                <p:cNvPr id="39" name="椭圆 38"/>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0"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退 出</a:t>
                  </a:r>
                </a:p>
              </p:txBody>
            </p:sp>
          </p:grpSp>
          <p:cxnSp>
            <p:nvCxnSpPr>
              <p:cNvPr id="41" name="直接箭头连接符 40"/>
              <p:cNvCxnSpPr/>
              <p:nvPr/>
            </p:nvCxnSpPr>
            <p:spPr>
              <a:xfrm flipV="1">
                <a:off x="6945608" y="1877257"/>
                <a:ext cx="0" cy="357997"/>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grpSp>
        <p:sp>
          <p:nvSpPr>
            <p:cNvPr id="42" name="弧形 41"/>
            <p:cNvSpPr/>
            <p:nvPr/>
          </p:nvSpPr>
          <p:spPr>
            <a:xfrm flipH="1">
              <a:off x="2030953" y="2322714"/>
              <a:ext cx="1151229" cy="1608516"/>
            </a:xfrm>
            <a:prstGeom prst="arc">
              <a:avLst>
                <a:gd name="adj1" fmla="val 20714117"/>
                <a:gd name="adj2" fmla="val 5400000"/>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43" name="组合 42"/>
            <p:cNvGrpSpPr/>
            <p:nvPr/>
          </p:nvGrpSpPr>
          <p:grpSpPr>
            <a:xfrm>
              <a:off x="98622" y="3410656"/>
              <a:ext cx="1280211" cy="640662"/>
              <a:chOff x="5004048" y="1347614"/>
              <a:chExt cx="1280211" cy="640662"/>
            </a:xfrm>
          </p:grpSpPr>
          <p:sp>
            <p:nvSpPr>
              <p:cNvPr id="44" name="椭圆 43"/>
              <p:cNvSpPr/>
              <p:nvPr/>
            </p:nvSpPr>
            <p:spPr>
              <a:xfrm>
                <a:off x="5004048" y="1347614"/>
                <a:ext cx="1280211" cy="640662"/>
              </a:xfrm>
              <a:prstGeom prst="ellipse">
                <a:avLst/>
              </a:prstGeom>
              <a:gradFill>
                <a:gsLst>
                  <a:gs pos="0">
                    <a:schemeClr val="accent6">
                      <a:lumMod val="75000"/>
                    </a:schemeClr>
                  </a:gs>
                  <a:gs pos="100000">
                    <a:srgbClr val="FFFF00"/>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5" name="TextBox 61"/>
              <p:cNvSpPr txBox="1"/>
              <p:nvPr/>
            </p:nvSpPr>
            <p:spPr>
              <a:xfrm>
                <a:off x="5041111" y="1440649"/>
                <a:ext cx="1210588" cy="400110"/>
              </a:xfrm>
              <a:prstGeom prst="rect">
                <a:avLst/>
              </a:prstGeom>
              <a:noFill/>
            </p:spPr>
            <p:txBody>
              <a:bodyPr wrap="none" rtlCol="0">
                <a:spAutoFit/>
              </a:bodyPr>
              <a:lstStyle/>
              <a:p>
                <a:r>
                  <a:rPr lang="zh-CN" altLang="en-US" sz="2000" b="1" dirty="0">
                    <a:solidFill>
                      <a:srgbClr val="C00000"/>
                    </a:solidFill>
                    <a:latin typeface="微软雅黑" panose="020B0503020204020204" pitchFamily="34" charset="-122"/>
                    <a:ea typeface="微软雅黑" panose="020B0503020204020204" pitchFamily="34" charset="-122"/>
                  </a:rPr>
                  <a:t>就绪挂起</a:t>
                </a:r>
              </a:p>
            </p:txBody>
          </p:sp>
        </p:grpSp>
        <p:grpSp>
          <p:nvGrpSpPr>
            <p:cNvPr id="46" name="组合 45"/>
            <p:cNvGrpSpPr/>
            <p:nvPr/>
          </p:nvGrpSpPr>
          <p:grpSpPr>
            <a:xfrm>
              <a:off x="1355474" y="4476574"/>
              <a:ext cx="1280211" cy="640662"/>
              <a:chOff x="5004048" y="1347614"/>
              <a:chExt cx="1280211" cy="640662"/>
            </a:xfrm>
          </p:grpSpPr>
          <p:sp>
            <p:nvSpPr>
              <p:cNvPr id="47" name="椭圆 46"/>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8" name="TextBox 61"/>
              <p:cNvSpPr txBox="1"/>
              <p:nvPr/>
            </p:nvSpPr>
            <p:spPr>
              <a:xfrm>
                <a:off x="5038859" y="1448830"/>
                <a:ext cx="1210588"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等待挂起</a:t>
                </a:r>
              </a:p>
            </p:txBody>
          </p:sp>
        </p:grpSp>
        <p:cxnSp>
          <p:nvCxnSpPr>
            <p:cNvPr id="49" name="直接箭头连接符 48"/>
            <p:cNvCxnSpPr/>
            <p:nvPr/>
          </p:nvCxnSpPr>
          <p:spPr>
            <a:xfrm flipV="1">
              <a:off x="2530336" y="4293733"/>
              <a:ext cx="454962" cy="315592"/>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endCxn id="34" idx="3"/>
            </p:cNvCxnSpPr>
            <p:nvPr/>
          </p:nvCxnSpPr>
          <p:spPr>
            <a:xfrm flipV="1">
              <a:off x="2423054" y="4213493"/>
              <a:ext cx="407355" cy="282804"/>
            </a:xfrm>
            <a:prstGeom prst="straightConnector1">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flipV="1">
              <a:off x="1001546" y="2774035"/>
              <a:ext cx="599420" cy="618382"/>
            </a:xfrm>
            <a:prstGeom prst="straightConnector1">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stCxn id="44" idx="7"/>
            </p:cNvCxnSpPr>
            <p:nvPr/>
          </p:nvCxnSpPr>
          <p:spPr>
            <a:xfrm flipV="1">
              <a:off x="1191350" y="2912210"/>
              <a:ext cx="535976" cy="592269"/>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弧形 52"/>
            <p:cNvSpPr/>
            <p:nvPr/>
          </p:nvSpPr>
          <p:spPr>
            <a:xfrm flipH="1">
              <a:off x="683759" y="2728165"/>
              <a:ext cx="1311162" cy="2058040"/>
            </a:xfrm>
            <a:prstGeom prst="arc">
              <a:avLst>
                <a:gd name="adj1" fmla="val 1567498"/>
                <a:gd name="adj2" fmla="val 5377775"/>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4" name="弧形 53"/>
            <p:cNvSpPr/>
            <p:nvPr/>
          </p:nvSpPr>
          <p:spPr>
            <a:xfrm flipH="1" flipV="1">
              <a:off x="718415" y="1658390"/>
              <a:ext cx="1620565" cy="3610925"/>
            </a:xfrm>
            <a:prstGeom prst="arc">
              <a:avLst>
                <a:gd name="adj1" fmla="val 53704"/>
                <a:gd name="adj2" fmla="val 5353570"/>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55" name="组合 54"/>
            <p:cNvGrpSpPr/>
            <p:nvPr/>
          </p:nvGrpSpPr>
          <p:grpSpPr>
            <a:xfrm>
              <a:off x="2582667" y="3373350"/>
              <a:ext cx="500066" cy="261610"/>
              <a:chOff x="2285984" y="1643056"/>
              <a:chExt cx="500066" cy="261610"/>
            </a:xfrm>
          </p:grpSpPr>
          <p:sp>
            <p:nvSpPr>
              <p:cNvPr id="56" name="圆角矩形 55"/>
              <p:cNvSpPr/>
              <p:nvPr/>
            </p:nvSpPr>
            <p:spPr>
              <a:xfrm>
                <a:off x="2357422" y="167639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7" name="TextBox 56"/>
              <p:cNvSpPr txBox="1"/>
              <p:nvPr/>
            </p:nvSpPr>
            <p:spPr>
              <a:xfrm>
                <a:off x="2285984" y="1643056"/>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挂起</a:t>
                </a:r>
              </a:p>
            </p:txBody>
          </p:sp>
        </p:grpSp>
        <p:grpSp>
          <p:nvGrpSpPr>
            <p:cNvPr id="58" name="组合 57"/>
            <p:cNvGrpSpPr/>
            <p:nvPr/>
          </p:nvGrpSpPr>
          <p:grpSpPr>
            <a:xfrm>
              <a:off x="735034" y="2046753"/>
              <a:ext cx="500066" cy="261610"/>
              <a:chOff x="1132353" y="2301556"/>
              <a:chExt cx="500066" cy="261610"/>
            </a:xfrm>
          </p:grpSpPr>
          <p:sp>
            <p:nvSpPr>
              <p:cNvPr id="59" name="圆角矩形 58"/>
              <p:cNvSpPr/>
              <p:nvPr/>
            </p:nvSpPr>
            <p:spPr>
              <a:xfrm>
                <a:off x="1203791" y="232219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0" name="TextBox 31"/>
              <p:cNvSpPr txBox="1"/>
              <p:nvPr/>
            </p:nvSpPr>
            <p:spPr>
              <a:xfrm>
                <a:off x="1132353" y="2301556"/>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接收</a:t>
                </a:r>
              </a:p>
            </p:txBody>
          </p:sp>
        </p:grpSp>
        <p:grpSp>
          <p:nvGrpSpPr>
            <p:cNvPr id="61" name="组合 60"/>
            <p:cNvGrpSpPr/>
            <p:nvPr/>
          </p:nvGrpSpPr>
          <p:grpSpPr>
            <a:xfrm>
              <a:off x="513794" y="4424843"/>
              <a:ext cx="857256" cy="261610"/>
              <a:chOff x="960828" y="3459439"/>
              <a:chExt cx="857256" cy="261610"/>
            </a:xfrm>
          </p:grpSpPr>
          <p:sp>
            <p:nvSpPr>
              <p:cNvPr id="62" name="圆角矩形 61"/>
              <p:cNvSpPr/>
              <p:nvPr/>
            </p:nvSpPr>
            <p:spPr>
              <a:xfrm>
                <a:off x="1024646" y="3481166"/>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3" name="TextBox 34"/>
              <p:cNvSpPr txBox="1"/>
              <p:nvPr/>
            </p:nvSpPr>
            <p:spPr>
              <a:xfrm>
                <a:off x="960828" y="3459439"/>
                <a:ext cx="85725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事件发生</a:t>
                </a:r>
              </a:p>
            </p:txBody>
          </p:sp>
        </p:grpSp>
        <p:grpSp>
          <p:nvGrpSpPr>
            <p:cNvPr id="64" name="组合 63"/>
            <p:cNvGrpSpPr/>
            <p:nvPr/>
          </p:nvGrpSpPr>
          <p:grpSpPr>
            <a:xfrm>
              <a:off x="1661007" y="1973119"/>
              <a:ext cx="500066" cy="261610"/>
              <a:chOff x="2098658" y="2305048"/>
              <a:chExt cx="500066" cy="261610"/>
            </a:xfrm>
          </p:grpSpPr>
          <p:sp>
            <p:nvSpPr>
              <p:cNvPr id="65" name="圆角矩形 64"/>
              <p:cNvSpPr/>
              <p:nvPr/>
            </p:nvSpPr>
            <p:spPr>
              <a:xfrm>
                <a:off x="2170096" y="2338386"/>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6" name="TextBox 40"/>
              <p:cNvSpPr txBox="1"/>
              <p:nvPr/>
            </p:nvSpPr>
            <p:spPr>
              <a:xfrm>
                <a:off x="2098658" y="2305048"/>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接收</a:t>
                </a:r>
              </a:p>
            </p:txBody>
          </p:sp>
        </p:grpSp>
        <p:grpSp>
          <p:nvGrpSpPr>
            <p:cNvPr id="67" name="组合 66"/>
            <p:cNvGrpSpPr/>
            <p:nvPr/>
          </p:nvGrpSpPr>
          <p:grpSpPr>
            <a:xfrm>
              <a:off x="924214" y="2884074"/>
              <a:ext cx="500066" cy="261610"/>
              <a:chOff x="2061047" y="2895602"/>
              <a:chExt cx="500066" cy="261610"/>
            </a:xfrm>
          </p:grpSpPr>
          <p:sp>
            <p:nvSpPr>
              <p:cNvPr id="68" name="圆角矩形 67"/>
              <p:cNvSpPr/>
              <p:nvPr/>
            </p:nvSpPr>
            <p:spPr>
              <a:xfrm>
                <a:off x="2132485" y="2928940"/>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9" name="TextBox 42"/>
              <p:cNvSpPr txBox="1"/>
              <p:nvPr/>
            </p:nvSpPr>
            <p:spPr>
              <a:xfrm>
                <a:off x="2061047" y="2895602"/>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激活</a:t>
                </a:r>
              </a:p>
            </p:txBody>
          </p:sp>
        </p:grpSp>
        <p:grpSp>
          <p:nvGrpSpPr>
            <p:cNvPr id="70" name="组合 69"/>
            <p:cNvGrpSpPr/>
            <p:nvPr/>
          </p:nvGrpSpPr>
          <p:grpSpPr>
            <a:xfrm>
              <a:off x="1353390" y="3083544"/>
              <a:ext cx="500066" cy="261610"/>
              <a:chOff x="2063905" y="3166114"/>
              <a:chExt cx="500066" cy="261610"/>
            </a:xfrm>
          </p:grpSpPr>
          <p:sp>
            <p:nvSpPr>
              <p:cNvPr id="71" name="圆角矩形 70"/>
              <p:cNvSpPr/>
              <p:nvPr/>
            </p:nvSpPr>
            <p:spPr>
              <a:xfrm>
                <a:off x="2135343" y="3199452"/>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2" name="TextBox 44"/>
              <p:cNvSpPr txBox="1"/>
              <p:nvPr/>
            </p:nvSpPr>
            <p:spPr>
              <a:xfrm>
                <a:off x="2063905" y="3166114"/>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挂起</a:t>
                </a:r>
              </a:p>
            </p:txBody>
          </p:sp>
        </p:grpSp>
        <p:grpSp>
          <p:nvGrpSpPr>
            <p:cNvPr id="73" name="组合 72"/>
            <p:cNvGrpSpPr/>
            <p:nvPr/>
          </p:nvGrpSpPr>
          <p:grpSpPr>
            <a:xfrm>
              <a:off x="1760225" y="3155902"/>
              <a:ext cx="857256" cy="261610"/>
              <a:chOff x="2783047" y="3458217"/>
              <a:chExt cx="857256" cy="261610"/>
            </a:xfrm>
          </p:grpSpPr>
          <p:sp>
            <p:nvSpPr>
              <p:cNvPr id="74" name="圆角矩形 73"/>
              <p:cNvSpPr/>
              <p:nvPr/>
            </p:nvSpPr>
            <p:spPr>
              <a:xfrm>
                <a:off x="2846865" y="3479944"/>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5" name="TextBox 36"/>
              <p:cNvSpPr txBox="1"/>
              <p:nvPr/>
            </p:nvSpPr>
            <p:spPr>
              <a:xfrm>
                <a:off x="2783047" y="3458217"/>
                <a:ext cx="85725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事件发生</a:t>
                </a:r>
              </a:p>
            </p:txBody>
          </p:sp>
        </p:grpSp>
        <p:grpSp>
          <p:nvGrpSpPr>
            <p:cNvPr id="76" name="组合 75"/>
            <p:cNvGrpSpPr/>
            <p:nvPr/>
          </p:nvGrpSpPr>
          <p:grpSpPr>
            <a:xfrm>
              <a:off x="2221271" y="4171513"/>
              <a:ext cx="500066" cy="261610"/>
              <a:chOff x="2061047" y="3824296"/>
              <a:chExt cx="500066" cy="261610"/>
            </a:xfrm>
          </p:grpSpPr>
          <p:sp>
            <p:nvSpPr>
              <p:cNvPr id="77" name="圆角矩形 76"/>
              <p:cNvSpPr/>
              <p:nvPr/>
            </p:nvSpPr>
            <p:spPr>
              <a:xfrm>
                <a:off x="2132485" y="385763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9" name="TextBox 46"/>
              <p:cNvSpPr txBox="1"/>
              <p:nvPr/>
            </p:nvSpPr>
            <p:spPr>
              <a:xfrm>
                <a:off x="2061047" y="3824296"/>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激活</a:t>
                </a:r>
              </a:p>
            </p:txBody>
          </p:sp>
        </p:grpSp>
        <p:grpSp>
          <p:nvGrpSpPr>
            <p:cNvPr id="80" name="组合 79"/>
            <p:cNvGrpSpPr/>
            <p:nvPr/>
          </p:nvGrpSpPr>
          <p:grpSpPr>
            <a:xfrm>
              <a:off x="2659033" y="4369386"/>
              <a:ext cx="500066" cy="261610"/>
              <a:chOff x="2071525" y="4098936"/>
              <a:chExt cx="500066" cy="261610"/>
            </a:xfrm>
          </p:grpSpPr>
          <p:sp>
            <p:nvSpPr>
              <p:cNvPr id="81" name="圆角矩形 80"/>
              <p:cNvSpPr/>
              <p:nvPr/>
            </p:nvSpPr>
            <p:spPr>
              <a:xfrm>
                <a:off x="2142963" y="413227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2" name="TextBox 48"/>
              <p:cNvSpPr txBox="1"/>
              <p:nvPr/>
            </p:nvSpPr>
            <p:spPr>
              <a:xfrm>
                <a:off x="2071525" y="4098936"/>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挂起</a:t>
                </a:r>
              </a:p>
            </p:txBody>
          </p:sp>
        </p:grpSp>
        <p:grpSp>
          <p:nvGrpSpPr>
            <p:cNvPr id="83" name="组合 82"/>
            <p:cNvGrpSpPr/>
            <p:nvPr/>
          </p:nvGrpSpPr>
          <p:grpSpPr>
            <a:xfrm>
              <a:off x="3617101" y="3293718"/>
              <a:ext cx="861259" cy="261610"/>
              <a:chOff x="4244768" y="3171332"/>
              <a:chExt cx="861259" cy="261610"/>
            </a:xfrm>
          </p:grpSpPr>
          <p:sp>
            <p:nvSpPr>
              <p:cNvPr id="84" name="圆角矩形 83"/>
              <p:cNvSpPr/>
              <p:nvPr/>
            </p:nvSpPr>
            <p:spPr>
              <a:xfrm>
                <a:off x="4300536" y="3200734"/>
                <a:ext cx="729372" cy="21251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5" name="TextBox 54"/>
              <p:cNvSpPr txBox="1"/>
              <p:nvPr/>
            </p:nvSpPr>
            <p:spPr>
              <a:xfrm>
                <a:off x="4244768" y="3171332"/>
                <a:ext cx="861259"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等待事件</a:t>
                </a:r>
              </a:p>
            </p:txBody>
          </p:sp>
        </p:grpSp>
        <p:grpSp>
          <p:nvGrpSpPr>
            <p:cNvPr id="86" name="组合 85"/>
            <p:cNvGrpSpPr/>
            <p:nvPr/>
          </p:nvGrpSpPr>
          <p:grpSpPr>
            <a:xfrm>
              <a:off x="2644466" y="2941043"/>
              <a:ext cx="857256" cy="261610"/>
              <a:chOff x="3695694" y="2738768"/>
              <a:chExt cx="857256" cy="261610"/>
            </a:xfrm>
          </p:grpSpPr>
          <p:sp>
            <p:nvSpPr>
              <p:cNvPr id="87" name="圆角矩形 86"/>
              <p:cNvSpPr/>
              <p:nvPr/>
            </p:nvSpPr>
            <p:spPr>
              <a:xfrm>
                <a:off x="3759512" y="2760495"/>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8" name="TextBox 38"/>
              <p:cNvSpPr txBox="1"/>
              <p:nvPr/>
            </p:nvSpPr>
            <p:spPr>
              <a:xfrm>
                <a:off x="3695694" y="2738768"/>
                <a:ext cx="85725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时间片完</a:t>
                </a:r>
              </a:p>
            </p:txBody>
          </p:sp>
        </p:grpSp>
        <p:grpSp>
          <p:nvGrpSpPr>
            <p:cNvPr id="89" name="组合 88"/>
            <p:cNvGrpSpPr/>
            <p:nvPr/>
          </p:nvGrpSpPr>
          <p:grpSpPr>
            <a:xfrm>
              <a:off x="2754404" y="2011986"/>
              <a:ext cx="500066" cy="261610"/>
              <a:chOff x="3200879" y="1985958"/>
              <a:chExt cx="500066" cy="261610"/>
            </a:xfrm>
          </p:grpSpPr>
          <p:sp>
            <p:nvSpPr>
              <p:cNvPr id="90" name="圆角矩形 89"/>
              <p:cNvSpPr/>
              <p:nvPr/>
            </p:nvSpPr>
            <p:spPr>
              <a:xfrm>
                <a:off x="3272317" y="2019296"/>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1" name="TextBox 50"/>
              <p:cNvSpPr txBox="1"/>
              <p:nvPr/>
            </p:nvSpPr>
            <p:spPr>
              <a:xfrm>
                <a:off x="3200879" y="1985958"/>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调度</a:t>
                </a:r>
              </a:p>
            </p:txBody>
          </p:sp>
        </p:grpSp>
        <p:grpSp>
          <p:nvGrpSpPr>
            <p:cNvPr id="92" name="组合 91"/>
            <p:cNvGrpSpPr/>
            <p:nvPr/>
          </p:nvGrpSpPr>
          <p:grpSpPr>
            <a:xfrm>
              <a:off x="3893029" y="1994482"/>
              <a:ext cx="500066" cy="261610"/>
              <a:chOff x="5118104" y="1728464"/>
              <a:chExt cx="500066" cy="261610"/>
            </a:xfrm>
          </p:grpSpPr>
          <p:sp>
            <p:nvSpPr>
              <p:cNvPr id="93" name="圆角矩形 92"/>
              <p:cNvSpPr/>
              <p:nvPr/>
            </p:nvSpPr>
            <p:spPr>
              <a:xfrm>
                <a:off x="5189542" y="1761802"/>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4" name="TextBox 52"/>
              <p:cNvSpPr txBox="1"/>
              <p:nvPr/>
            </p:nvSpPr>
            <p:spPr>
              <a:xfrm>
                <a:off x="5118104" y="1728464"/>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结束</a:t>
                </a:r>
              </a:p>
            </p:txBody>
          </p:sp>
        </p:grpSp>
      </p:gr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sym typeface="+mn-ea"/>
              </a:rPr>
              <a:t>与挂起相关的状态转换</a:t>
            </a:r>
            <a:endParaRPr lang="zh-CN" altLang="en-US" sz="3600" dirty="0">
              <a:latin typeface="微软雅黑" panose="020B0503020204020204" pitchFamily="34" charset="-122"/>
              <a:ea typeface="微软雅黑" panose="020B0503020204020204" pitchFamily="34" charset="-122"/>
            </a:endParaRP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166" name="组合 165"/>
          <p:cNvGrpSpPr/>
          <p:nvPr/>
        </p:nvGrpSpPr>
        <p:grpSpPr>
          <a:xfrm>
            <a:off x="156658" y="2161711"/>
            <a:ext cx="5694524" cy="3964854"/>
            <a:chOff x="-1151072" y="1304461"/>
            <a:chExt cx="5694524" cy="3964854"/>
          </a:xfrm>
        </p:grpSpPr>
        <p:sp>
          <p:nvSpPr>
            <p:cNvPr id="167" name="弧形 166"/>
            <p:cNvSpPr/>
            <p:nvPr/>
          </p:nvSpPr>
          <p:spPr>
            <a:xfrm>
              <a:off x="3470839" y="2066897"/>
              <a:ext cx="457865" cy="1795962"/>
            </a:xfrm>
            <a:prstGeom prst="arc">
              <a:avLst>
                <a:gd name="adj1" fmla="val 7874"/>
                <a:gd name="adj2" fmla="val 5034457"/>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8" name="弧形 167"/>
            <p:cNvSpPr/>
            <p:nvPr/>
          </p:nvSpPr>
          <p:spPr>
            <a:xfrm rot="18840000">
              <a:off x="2148852" y="2703081"/>
              <a:ext cx="1523237" cy="1573007"/>
            </a:xfrm>
            <a:prstGeom prst="arc">
              <a:avLst>
                <a:gd name="adj1" fmla="val 16058350"/>
                <a:gd name="adj2" fmla="val 21556070"/>
              </a:avLst>
            </a:prstGeom>
            <a:ln w="38100">
              <a:solidFill>
                <a:srgbClr val="11576A"/>
              </a:solidFill>
              <a:headEnd type="none"/>
              <a:tailEnd type="triangle"/>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69" name="组合 168"/>
            <p:cNvGrpSpPr/>
            <p:nvPr/>
          </p:nvGrpSpPr>
          <p:grpSpPr>
            <a:xfrm>
              <a:off x="1529739" y="1334507"/>
              <a:ext cx="1280211" cy="640662"/>
              <a:chOff x="5004048" y="1347614"/>
              <a:chExt cx="1280211" cy="640662"/>
            </a:xfrm>
          </p:grpSpPr>
          <p:sp>
            <p:nvSpPr>
              <p:cNvPr id="239" name="椭圆 238"/>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0"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创 建</a:t>
                </a:r>
              </a:p>
            </p:txBody>
          </p:sp>
        </p:grpSp>
        <p:grpSp>
          <p:nvGrpSpPr>
            <p:cNvPr id="170" name="组合 169"/>
            <p:cNvGrpSpPr/>
            <p:nvPr/>
          </p:nvGrpSpPr>
          <p:grpSpPr>
            <a:xfrm>
              <a:off x="1529739" y="2333166"/>
              <a:ext cx="1280211" cy="640662"/>
              <a:chOff x="5004048" y="1347614"/>
              <a:chExt cx="1280211" cy="640662"/>
            </a:xfrm>
          </p:grpSpPr>
          <p:sp>
            <p:nvSpPr>
              <p:cNvPr id="237" name="椭圆 236"/>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8"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就 绪</a:t>
                </a:r>
              </a:p>
            </p:txBody>
          </p:sp>
        </p:grpSp>
        <p:grpSp>
          <p:nvGrpSpPr>
            <p:cNvPr id="171" name="组合 170"/>
            <p:cNvGrpSpPr/>
            <p:nvPr/>
          </p:nvGrpSpPr>
          <p:grpSpPr>
            <a:xfrm>
              <a:off x="3257931" y="2311755"/>
              <a:ext cx="1280211" cy="640662"/>
              <a:chOff x="5004048" y="1347614"/>
              <a:chExt cx="1280211" cy="640662"/>
            </a:xfrm>
          </p:grpSpPr>
          <p:sp>
            <p:nvSpPr>
              <p:cNvPr id="235" name="椭圆 234"/>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6" name="TextBox 61"/>
              <p:cNvSpPr txBox="1"/>
              <p:nvPr/>
            </p:nvSpPr>
            <p:spPr>
              <a:xfrm>
                <a:off x="5214966" y="1447863"/>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运 行</a:t>
                </a:r>
              </a:p>
            </p:txBody>
          </p:sp>
        </p:grpSp>
        <p:sp>
          <p:nvSpPr>
            <p:cNvPr id="172" name="弧形 171"/>
            <p:cNvSpPr/>
            <p:nvPr/>
          </p:nvSpPr>
          <p:spPr>
            <a:xfrm rot="18840000">
              <a:off x="2257954" y="2113376"/>
              <a:ext cx="1484437" cy="1532939"/>
            </a:xfrm>
            <a:prstGeom prst="arc">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73" name="直接箭头连接符 172"/>
            <p:cNvCxnSpPr/>
            <p:nvPr/>
          </p:nvCxnSpPr>
          <p:spPr>
            <a:xfrm flipV="1">
              <a:off x="2169843" y="1974261"/>
              <a:ext cx="0" cy="357997"/>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74" name="组合 173"/>
            <p:cNvGrpSpPr/>
            <p:nvPr/>
          </p:nvGrpSpPr>
          <p:grpSpPr>
            <a:xfrm>
              <a:off x="2642926" y="3666654"/>
              <a:ext cx="1280211" cy="640662"/>
              <a:chOff x="5004048" y="1347614"/>
              <a:chExt cx="1280211" cy="640662"/>
            </a:xfrm>
          </p:grpSpPr>
          <p:sp>
            <p:nvSpPr>
              <p:cNvPr id="233" name="椭圆 232"/>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4"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等 待</a:t>
                </a:r>
              </a:p>
            </p:txBody>
          </p:sp>
        </p:grpSp>
        <p:sp>
          <p:nvSpPr>
            <p:cNvPr id="175" name="弧形 174"/>
            <p:cNvSpPr/>
            <p:nvPr/>
          </p:nvSpPr>
          <p:spPr>
            <a:xfrm>
              <a:off x="-1151072" y="2243503"/>
              <a:ext cx="4926578" cy="1512649"/>
            </a:xfrm>
            <a:prstGeom prst="arc">
              <a:avLst>
                <a:gd name="adj1" fmla="val 21537555"/>
                <a:gd name="adj2" fmla="val 5036811"/>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76" name="组合 175"/>
            <p:cNvGrpSpPr/>
            <p:nvPr/>
          </p:nvGrpSpPr>
          <p:grpSpPr>
            <a:xfrm>
              <a:off x="3263241" y="1304461"/>
              <a:ext cx="1280211" cy="989694"/>
              <a:chOff x="6305502" y="1245560"/>
              <a:chExt cx="1280211" cy="989694"/>
            </a:xfrm>
          </p:grpSpPr>
          <p:grpSp>
            <p:nvGrpSpPr>
              <p:cNvPr id="229" name="组合 228"/>
              <p:cNvGrpSpPr/>
              <p:nvPr/>
            </p:nvGrpSpPr>
            <p:grpSpPr>
              <a:xfrm>
                <a:off x="6305502" y="1245560"/>
                <a:ext cx="1280211" cy="640662"/>
                <a:chOff x="5004048" y="1347614"/>
                <a:chExt cx="1280211" cy="640662"/>
              </a:xfrm>
            </p:grpSpPr>
            <p:sp>
              <p:nvSpPr>
                <p:cNvPr id="231" name="椭圆 230"/>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2"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退 出</a:t>
                  </a:r>
                </a:p>
              </p:txBody>
            </p:sp>
          </p:grpSp>
          <p:cxnSp>
            <p:nvCxnSpPr>
              <p:cNvPr id="230" name="直接箭头连接符 229"/>
              <p:cNvCxnSpPr/>
              <p:nvPr/>
            </p:nvCxnSpPr>
            <p:spPr>
              <a:xfrm flipV="1">
                <a:off x="6945608" y="1877257"/>
                <a:ext cx="0" cy="357997"/>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grpSp>
        <p:sp>
          <p:nvSpPr>
            <p:cNvPr id="177" name="弧形 176"/>
            <p:cNvSpPr/>
            <p:nvPr/>
          </p:nvSpPr>
          <p:spPr>
            <a:xfrm flipH="1">
              <a:off x="2030953" y="2322714"/>
              <a:ext cx="1151229" cy="1608516"/>
            </a:xfrm>
            <a:prstGeom prst="arc">
              <a:avLst>
                <a:gd name="adj1" fmla="val 20714117"/>
                <a:gd name="adj2" fmla="val 5400000"/>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78" name="组合 177"/>
            <p:cNvGrpSpPr/>
            <p:nvPr/>
          </p:nvGrpSpPr>
          <p:grpSpPr>
            <a:xfrm>
              <a:off x="98622" y="3410656"/>
              <a:ext cx="1280211" cy="640662"/>
              <a:chOff x="5004048" y="1347614"/>
              <a:chExt cx="1280211" cy="640662"/>
            </a:xfrm>
          </p:grpSpPr>
          <p:sp>
            <p:nvSpPr>
              <p:cNvPr id="227" name="椭圆 226"/>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8" name="TextBox 61"/>
              <p:cNvSpPr txBox="1"/>
              <p:nvPr/>
            </p:nvSpPr>
            <p:spPr>
              <a:xfrm>
                <a:off x="5041111" y="1440649"/>
                <a:ext cx="1210588"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就绪挂起</a:t>
                </a:r>
              </a:p>
            </p:txBody>
          </p:sp>
        </p:grpSp>
        <p:grpSp>
          <p:nvGrpSpPr>
            <p:cNvPr id="179" name="组合 178"/>
            <p:cNvGrpSpPr/>
            <p:nvPr/>
          </p:nvGrpSpPr>
          <p:grpSpPr>
            <a:xfrm>
              <a:off x="1355474" y="4476574"/>
              <a:ext cx="1280211" cy="640662"/>
              <a:chOff x="5004048" y="1347614"/>
              <a:chExt cx="1280211" cy="640662"/>
            </a:xfrm>
          </p:grpSpPr>
          <p:sp>
            <p:nvSpPr>
              <p:cNvPr id="225" name="椭圆 224"/>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6" name="TextBox 61"/>
              <p:cNvSpPr txBox="1"/>
              <p:nvPr/>
            </p:nvSpPr>
            <p:spPr>
              <a:xfrm>
                <a:off x="5038859" y="1448830"/>
                <a:ext cx="1210588"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等待挂起</a:t>
                </a:r>
              </a:p>
            </p:txBody>
          </p:sp>
        </p:grpSp>
        <p:cxnSp>
          <p:nvCxnSpPr>
            <p:cNvPr id="180" name="直接箭头连接符 179"/>
            <p:cNvCxnSpPr/>
            <p:nvPr/>
          </p:nvCxnSpPr>
          <p:spPr>
            <a:xfrm flipV="1">
              <a:off x="2530336" y="4293733"/>
              <a:ext cx="454962" cy="315592"/>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1" name="直接箭头连接符 180"/>
            <p:cNvCxnSpPr>
              <a:endCxn id="233" idx="3"/>
            </p:cNvCxnSpPr>
            <p:nvPr/>
          </p:nvCxnSpPr>
          <p:spPr>
            <a:xfrm flipV="1">
              <a:off x="2423054" y="4213493"/>
              <a:ext cx="407355" cy="282804"/>
            </a:xfrm>
            <a:prstGeom prst="straightConnector1">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2" name="直接箭头连接符 181"/>
            <p:cNvCxnSpPr/>
            <p:nvPr/>
          </p:nvCxnSpPr>
          <p:spPr>
            <a:xfrm flipV="1">
              <a:off x="1001546" y="2774035"/>
              <a:ext cx="599420" cy="618382"/>
            </a:xfrm>
            <a:prstGeom prst="straightConnector1">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3" name="直接箭头连接符 182"/>
            <p:cNvCxnSpPr>
              <a:stCxn id="227" idx="7"/>
            </p:cNvCxnSpPr>
            <p:nvPr/>
          </p:nvCxnSpPr>
          <p:spPr>
            <a:xfrm flipV="1">
              <a:off x="1191350" y="2912210"/>
              <a:ext cx="535976" cy="592269"/>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84" name="弧形 183"/>
            <p:cNvSpPr/>
            <p:nvPr/>
          </p:nvSpPr>
          <p:spPr>
            <a:xfrm flipH="1">
              <a:off x="683759" y="2728165"/>
              <a:ext cx="1311162" cy="2058040"/>
            </a:xfrm>
            <a:prstGeom prst="arc">
              <a:avLst>
                <a:gd name="adj1" fmla="val 1567498"/>
                <a:gd name="adj2" fmla="val 5377775"/>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5" name="弧形 184"/>
            <p:cNvSpPr/>
            <p:nvPr/>
          </p:nvSpPr>
          <p:spPr>
            <a:xfrm flipH="1" flipV="1">
              <a:off x="718415" y="1658390"/>
              <a:ext cx="1620565" cy="3610925"/>
            </a:xfrm>
            <a:prstGeom prst="arc">
              <a:avLst>
                <a:gd name="adj1" fmla="val 53704"/>
                <a:gd name="adj2" fmla="val 5353570"/>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6" name="组合 185"/>
            <p:cNvGrpSpPr/>
            <p:nvPr/>
          </p:nvGrpSpPr>
          <p:grpSpPr>
            <a:xfrm>
              <a:off x="2582667" y="3373350"/>
              <a:ext cx="500066" cy="261610"/>
              <a:chOff x="2285984" y="1643056"/>
              <a:chExt cx="500066" cy="261610"/>
            </a:xfrm>
          </p:grpSpPr>
          <p:sp>
            <p:nvSpPr>
              <p:cNvPr id="223" name="圆角矩形 222"/>
              <p:cNvSpPr/>
              <p:nvPr/>
            </p:nvSpPr>
            <p:spPr>
              <a:xfrm>
                <a:off x="2357422" y="167639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4" name="TextBox 56"/>
              <p:cNvSpPr txBox="1"/>
              <p:nvPr/>
            </p:nvSpPr>
            <p:spPr>
              <a:xfrm>
                <a:off x="2285984" y="1643056"/>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挂起</a:t>
                </a:r>
              </a:p>
            </p:txBody>
          </p:sp>
        </p:grpSp>
        <p:grpSp>
          <p:nvGrpSpPr>
            <p:cNvPr id="187" name="组合 186"/>
            <p:cNvGrpSpPr/>
            <p:nvPr/>
          </p:nvGrpSpPr>
          <p:grpSpPr>
            <a:xfrm>
              <a:off x="735034" y="2046753"/>
              <a:ext cx="500066" cy="261610"/>
              <a:chOff x="1132353" y="2301556"/>
              <a:chExt cx="500066" cy="261610"/>
            </a:xfrm>
          </p:grpSpPr>
          <p:sp>
            <p:nvSpPr>
              <p:cNvPr id="221" name="圆角矩形 220"/>
              <p:cNvSpPr/>
              <p:nvPr/>
            </p:nvSpPr>
            <p:spPr>
              <a:xfrm>
                <a:off x="1203791" y="232219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2" name="TextBox 31"/>
              <p:cNvSpPr txBox="1"/>
              <p:nvPr/>
            </p:nvSpPr>
            <p:spPr>
              <a:xfrm>
                <a:off x="1132353" y="2301556"/>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接收</a:t>
                </a:r>
              </a:p>
            </p:txBody>
          </p:sp>
        </p:grpSp>
        <p:grpSp>
          <p:nvGrpSpPr>
            <p:cNvPr id="188" name="组合 187"/>
            <p:cNvGrpSpPr/>
            <p:nvPr/>
          </p:nvGrpSpPr>
          <p:grpSpPr>
            <a:xfrm>
              <a:off x="513794" y="4424843"/>
              <a:ext cx="857256" cy="261610"/>
              <a:chOff x="960828" y="3459439"/>
              <a:chExt cx="857256" cy="261610"/>
            </a:xfrm>
          </p:grpSpPr>
          <p:sp>
            <p:nvSpPr>
              <p:cNvPr id="219" name="圆角矩形 218"/>
              <p:cNvSpPr/>
              <p:nvPr/>
            </p:nvSpPr>
            <p:spPr>
              <a:xfrm>
                <a:off x="1024646" y="3481166"/>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0" name="TextBox 34"/>
              <p:cNvSpPr txBox="1"/>
              <p:nvPr/>
            </p:nvSpPr>
            <p:spPr>
              <a:xfrm>
                <a:off x="960828" y="3459439"/>
                <a:ext cx="85725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事件发生</a:t>
                </a:r>
              </a:p>
            </p:txBody>
          </p:sp>
        </p:grpSp>
        <p:grpSp>
          <p:nvGrpSpPr>
            <p:cNvPr id="189" name="组合 188"/>
            <p:cNvGrpSpPr/>
            <p:nvPr/>
          </p:nvGrpSpPr>
          <p:grpSpPr>
            <a:xfrm>
              <a:off x="1661007" y="1973119"/>
              <a:ext cx="500066" cy="261610"/>
              <a:chOff x="2098658" y="2305048"/>
              <a:chExt cx="500066" cy="261610"/>
            </a:xfrm>
          </p:grpSpPr>
          <p:sp>
            <p:nvSpPr>
              <p:cNvPr id="217" name="圆角矩形 216"/>
              <p:cNvSpPr/>
              <p:nvPr/>
            </p:nvSpPr>
            <p:spPr>
              <a:xfrm>
                <a:off x="2170096" y="2338386"/>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8" name="TextBox 40"/>
              <p:cNvSpPr txBox="1"/>
              <p:nvPr/>
            </p:nvSpPr>
            <p:spPr>
              <a:xfrm>
                <a:off x="2098658" y="2305048"/>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接收</a:t>
                </a:r>
              </a:p>
            </p:txBody>
          </p:sp>
        </p:grpSp>
        <p:grpSp>
          <p:nvGrpSpPr>
            <p:cNvPr id="190" name="组合 189"/>
            <p:cNvGrpSpPr/>
            <p:nvPr/>
          </p:nvGrpSpPr>
          <p:grpSpPr>
            <a:xfrm>
              <a:off x="924214" y="2884074"/>
              <a:ext cx="500066" cy="261610"/>
              <a:chOff x="2061047" y="2895602"/>
              <a:chExt cx="500066" cy="261610"/>
            </a:xfrm>
          </p:grpSpPr>
          <p:sp>
            <p:nvSpPr>
              <p:cNvPr id="215" name="圆角矩形 214"/>
              <p:cNvSpPr/>
              <p:nvPr/>
            </p:nvSpPr>
            <p:spPr>
              <a:xfrm>
                <a:off x="2132485" y="2928940"/>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6" name="TextBox 42"/>
              <p:cNvSpPr txBox="1"/>
              <p:nvPr/>
            </p:nvSpPr>
            <p:spPr>
              <a:xfrm>
                <a:off x="2061047" y="2895602"/>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激活</a:t>
                </a:r>
              </a:p>
            </p:txBody>
          </p:sp>
        </p:grpSp>
        <p:grpSp>
          <p:nvGrpSpPr>
            <p:cNvPr id="191" name="组合 190"/>
            <p:cNvGrpSpPr/>
            <p:nvPr/>
          </p:nvGrpSpPr>
          <p:grpSpPr>
            <a:xfrm>
              <a:off x="1353390" y="3083544"/>
              <a:ext cx="500066" cy="261610"/>
              <a:chOff x="2063905" y="3166114"/>
              <a:chExt cx="500066" cy="261610"/>
            </a:xfrm>
          </p:grpSpPr>
          <p:sp>
            <p:nvSpPr>
              <p:cNvPr id="213" name="圆角矩形 212"/>
              <p:cNvSpPr/>
              <p:nvPr/>
            </p:nvSpPr>
            <p:spPr>
              <a:xfrm>
                <a:off x="2135343" y="3199452"/>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4" name="TextBox 44"/>
              <p:cNvSpPr txBox="1"/>
              <p:nvPr/>
            </p:nvSpPr>
            <p:spPr>
              <a:xfrm>
                <a:off x="2063905" y="3166114"/>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挂起</a:t>
                </a:r>
              </a:p>
            </p:txBody>
          </p:sp>
        </p:grpSp>
        <p:grpSp>
          <p:nvGrpSpPr>
            <p:cNvPr id="192" name="组合 191"/>
            <p:cNvGrpSpPr/>
            <p:nvPr/>
          </p:nvGrpSpPr>
          <p:grpSpPr>
            <a:xfrm>
              <a:off x="1760225" y="3155902"/>
              <a:ext cx="857256" cy="261610"/>
              <a:chOff x="2783047" y="3458217"/>
              <a:chExt cx="857256" cy="261610"/>
            </a:xfrm>
          </p:grpSpPr>
          <p:sp>
            <p:nvSpPr>
              <p:cNvPr id="211" name="圆角矩形 210"/>
              <p:cNvSpPr/>
              <p:nvPr/>
            </p:nvSpPr>
            <p:spPr>
              <a:xfrm>
                <a:off x="2846865" y="3479944"/>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2" name="TextBox 36"/>
              <p:cNvSpPr txBox="1"/>
              <p:nvPr/>
            </p:nvSpPr>
            <p:spPr>
              <a:xfrm>
                <a:off x="2783047" y="3458217"/>
                <a:ext cx="85725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事件发生</a:t>
                </a:r>
              </a:p>
            </p:txBody>
          </p:sp>
        </p:grpSp>
        <p:grpSp>
          <p:nvGrpSpPr>
            <p:cNvPr id="193" name="组合 192"/>
            <p:cNvGrpSpPr/>
            <p:nvPr/>
          </p:nvGrpSpPr>
          <p:grpSpPr>
            <a:xfrm>
              <a:off x="2221271" y="4171513"/>
              <a:ext cx="500066" cy="261610"/>
              <a:chOff x="2061047" y="3824296"/>
              <a:chExt cx="500066" cy="261610"/>
            </a:xfrm>
          </p:grpSpPr>
          <p:sp>
            <p:nvSpPr>
              <p:cNvPr id="209" name="圆角矩形 208"/>
              <p:cNvSpPr/>
              <p:nvPr/>
            </p:nvSpPr>
            <p:spPr>
              <a:xfrm>
                <a:off x="2132485" y="385763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0" name="TextBox 46"/>
              <p:cNvSpPr txBox="1"/>
              <p:nvPr/>
            </p:nvSpPr>
            <p:spPr>
              <a:xfrm>
                <a:off x="2061047" y="3824296"/>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激活</a:t>
                </a:r>
              </a:p>
            </p:txBody>
          </p:sp>
        </p:grpSp>
        <p:grpSp>
          <p:nvGrpSpPr>
            <p:cNvPr id="194" name="组合 193"/>
            <p:cNvGrpSpPr/>
            <p:nvPr/>
          </p:nvGrpSpPr>
          <p:grpSpPr>
            <a:xfrm>
              <a:off x="2659033" y="4369386"/>
              <a:ext cx="500066" cy="261610"/>
              <a:chOff x="2071525" y="4098936"/>
              <a:chExt cx="500066" cy="261610"/>
            </a:xfrm>
          </p:grpSpPr>
          <p:sp>
            <p:nvSpPr>
              <p:cNvPr id="207" name="圆角矩形 206"/>
              <p:cNvSpPr/>
              <p:nvPr/>
            </p:nvSpPr>
            <p:spPr>
              <a:xfrm>
                <a:off x="2142963" y="413227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8" name="TextBox 48"/>
              <p:cNvSpPr txBox="1"/>
              <p:nvPr/>
            </p:nvSpPr>
            <p:spPr>
              <a:xfrm>
                <a:off x="2071525" y="4098936"/>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挂起</a:t>
                </a:r>
              </a:p>
            </p:txBody>
          </p:sp>
        </p:grpSp>
        <p:grpSp>
          <p:nvGrpSpPr>
            <p:cNvPr id="195" name="组合 194"/>
            <p:cNvGrpSpPr/>
            <p:nvPr/>
          </p:nvGrpSpPr>
          <p:grpSpPr>
            <a:xfrm>
              <a:off x="3617101" y="3293718"/>
              <a:ext cx="861259" cy="261610"/>
              <a:chOff x="4244768" y="3171332"/>
              <a:chExt cx="861259" cy="261610"/>
            </a:xfrm>
          </p:grpSpPr>
          <p:sp>
            <p:nvSpPr>
              <p:cNvPr id="205" name="圆角矩形 204"/>
              <p:cNvSpPr/>
              <p:nvPr/>
            </p:nvSpPr>
            <p:spPr>
              <a:xfrm>
                <a:off x="4300536" y="3200734"/>
                <a:ext cx="729372" cy="21251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6" name="TextBox 54"/>
              <p:cNvSpPr txBox="1"/>
              <p:nvPr/>
            </p:nvSpPr>
            <p:spPr>
              <a:xfrm>
                <a:off x="4244768" y="3171332"/>
                <a:ext cx="861259"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等待事件</a:t>
                </a:r>
              </a:p>
            </p:txBody>
          </p:sp>
        </p:grpSp>
        <p:grpSp>
          <p:nvGrpSpPr>
            <p:cNvPr id="196" name="组合 195"/>
            <p:cNvGrpSpPr/>
            <p:nvPr/>
          </p:nvGrpSpPr>
          <p:grpSpPr>
            <a:xfrm>
              <a:off x="2644466" y="2941043"/>
              <a:ext cx="857256" cy="261610"/>
              <a:chOff x="3695694" y="2738768"/>
              <a:chExt cx="857256" cy="261610"/>
            </a:xfrm>
          </p:grpSpPr>
          <p:sp>
            <p:nvSpPr>
              <p:cNvPr id="203" name="圆角矩形 202"/>
              <p:cNvSpPr/>
              <p:nvPr/>
            </p:nvSpPr>
            <p:spPr>
              <a:xfrm>
                <a:off x="3759512" y="2760495"/>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4" name="TextBox 38"/>
              <p:cNvSpPr txBox="1"/>
              <p:nvPr/>
            </p:nvSpPr>
            <p:spPr>
              <a:xfrm>
                <a:off x="3695694" y="2738768"/>
                <a:ext cx="85725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时间片完</a:t>
                </a:r>
              </a:p>
            </p:txBody>
          </p:sp>
        </p:grpSp>
        <p:grpSp>
          <p:nvGrpSpPr>
            <p:cNvPr id="197" name="组合 196"/>
            <p:cNvGrpSpPr/>
            <p:nvPr/>
          </p:nvGrpSpPr>
          <p:grpSpPr>
            <a:xfrm>
              <a:off x="2754404" y="2011986"/>
              <a:ext cx="500066" cy="261610"/>
              <a:chOff x="3200879" y="1985958"/>
              <a:chExt cx="500066" cy="261610"/>
            </a:xfrm>
          </p:grpSpPr>
          <p:sp>
            <p:nvSpPr>
              <p:cNvPr id="201" name="圆角矩形 200"/>
              <p:cNvSpPr/>
              <p:nvPr/>
            </p:nvSpPr>
            <p:spPr>
              <a:xfrm>
                <a:off x="3272317" y="2019296"/>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2" name="TextBox 50"/>
              <p:cNvSpPr txBox="1"/>
              <p:nvPr/>
            </p:nvSpPr>
            <p:spPr>
              <a:xfrm>
                <a:off x="3200879" y="1985958"/>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调度</a:t>
                </a:r>
              </a:p>
            </p:txBody>
          </p:sp>
        </p:grpSp>
        <p:grpSp>
          <p:nvGrpSpPr>
            <p:cNvPr id="198" name="组合 197"/>
            <p:cNvGrpSpPr/>
            <p:nvPr/>
          </p:nvGrpSpPr>
          <p:grpSpPr>
            <a:xfrm>
              <a:off x="3893029" y="1994482"/>
              <a:ext cx="500066" cy="261610"/>
              <a:chOff x="5118104" y="1728464"/>
              <a:chExt cx="500066" cy="261610"/>
            </a:xfrm>
          </p:grpSpPr>
          <p:sp>
            <p:nvSpPr>
              <p:cNvPr id="199" name="圆角矩形 198"/>
              <p:cNvSpPr/>
              <p:nvPr/>
            </p:nvSpPr>
            <p:spPr>
              <a:xfrm>
                <a:off x="5189542" y="1761802"/>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0" name="TextBox 52"/>
              <p:cNvSpPr txBox="1"/>
              <p:nvPr/>
            </p:nvSpPr>
            <p:spPr>
              <a:xfrm>
                <a:off x="5118104" y="1728464"/>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结束</a:t>
                </a:r>
              </a:p>
            </p:txBody>
          </p:sp>
        </p:grpSp>
      </p:grpSp>
      <p:grpSp>
        <p:nvGrpSpPr>
          <p:cNvPr id="241" name="组合 240"/>
          <p:cNvGrpSpPr/>
          <p:nvPr/>
        </p:nvGrpSpPr>
        <p:grpSpPr>
          <a:xfrm>
            <a:off x="5842345" y="2174567"/>
            <a:ext cx="3863947" cy="442562"/>
            <a:chOff x="852069" y="843558"/>
            <a:chExt cx="3863947" cy="442562"/>
          </a:xfrm>
        </p:grpSpPr>
        <p:sp>
          <p:nvSpPr>
            <p:cNvPr id="242" name="Rectangle 3"/>
            <p:cNvSpPr txBox="1">
              <a:spLocks noChangeArrowheads="1"/>
            </p:cNvSpPr>
            <p:nvPr/>
          </p:nvSpPr>
          <p:spPr>
            <a:xfrm>
              <a:off x="1165161" y="843558"/>
              <a:ext cx="3550855" cy="429544"/>
            </a:xfrm>
            <a:prstGeom prst="rect">
              <a:avLst/>
            </a:prstGeom>
          </p:spPr>
          <p:txBody>
            <a:bodyPr/>
            <a:lstStyle/>
            <a:p>
              <a:pPr lvl="0">
                <a:lnSpc>
                  <a:spcPct val="120000"/>
                </a:lnSpc>
                <a:spcBef>
                  <a:spcPct val="20000"/>
                </a:spcBef>
              </a:pPr>
              <a:r>
                <a:rPr lang="zh-CN" altLang="en-US" sz="2000" b="1" dirty="0">
                  <a:solidFill>
                    <a:srgbClr val="11576A"/>
                  </a:solidFill>
                  <a:latin typeface="微软雅黑" panose="020B0503020204020204" pitchFamily="34" charset="-122"/>
                  <a:ea typeface="微软雅黑" panose="020B0503020204020204" pitchFamily="34" charset="-122"/>
                </a:rPr>
                <a:t>挂起</a:t>
              </a:r>
              <a:r>
                <a:rPr lang="en-US" altLang="zh-CN" sz="2000" b="1" dirty="0">
                  <a:solidFill>
                    <a:srgbClr val="11576A"/>
                  </a:solidFill>
                  <a:latin typeface="微软雅黑" panose="020B0503020204020204" pitchFamily="34" charset="-122"/>
                  <a:ea typeface="微软雅黑" panose="020B0503020204020204" pitchFamily="34" charset="-122"/>
                </a:rPr>
                <a:t>(</a:t>
              </a:r>
              <a:r>
                <a:rPr lang="zh-CN" altLang="en-US" sz="2000" b="1" dirty="0">
                  <a:solidFill>
                    <a:srgbClr val="11576A"/>
                  </a:solidFill>
                  <a:latin typeface="微软雅黑" panose="020B0503020204020204" pitchFamily="34" charset="-122"/>
                  <a:ea typeface="微软雅黑" panose="020B0503020204020204" pitchFamily="34" charset="-122"/>
                </a:rPr>
                <a:t>Suspend</a:t>
              </a:r>
              <a:r>
                <a:rPr lang="en-US" altLang="zh-CN" sz="2000" b="1" dirty="0">
                  <a:solidFill>
                    <a:srgbClr val="11576A"/>
                  </a:solidFill>
                  <a:latin typeface="微软雅黑" panose="020B0503020204020204" pitchFamily="34" charset="-122"/>
                  <a:ea typeface="微软雅黑" panose="020B0503020204020204" pitchFamily="34" charset="-122"/>
                </a:rPr>
                <a:t>)</a:t>
              </a:r>
              <a:r>
                <a:rPr lang="zh-CN" altLang="en-US" sz="2000" b="1" dirty="0">
                  <a:solidFill>
                    <a:srgbClr val="11576A"/>
                  </a:solidFill>
                  <a:latin typeface="微软雅黑" panose="020B0503020204020204" pitchFamily="34" charset="-122"/>
                  <a:ea typeface="微软雅黑" panose="020B0503020204020204" pitchFamily="34" charset="-122"/>
                </a:rPr>
                <a:t>：把一个进程从内存转到外存</a:t>
              </a:r>
            </a:p>
          </p:txBody>
        </p:sp>
        <p:sp>
          <p:nvSpPr>
            <p:cNvPr id="243" name="TextBox 16"/>
            <p:cNvSpPr txBox="1"/>
            <p:nvPr/>
          </p:nvSpPr>
          <p:spPr>
            <a:xfrm>
              <a:off x="852069" y="886010"/>
              <a:ext cx="357508" cy="400110"/>
            </a:xfrm>
            <a:prstGeom prst="rect">
              <a:avLst/>
            </a:prstGeom>
            <a:noFill/>
            <a:effectLst/>
          </p:spPr>
          <p:txBody>
            <a:bodyPr wrap="square" rtlCol="0">
              <a:spAutoFit/>
            </a:bodyPr>
            <a:lstStyle/>
            <a:p>
              <a:pPr marL="342900" indent="-342900">
                <a:spcBef>
                  <a:spcPct val="20000"/>
                </a:spcBef>
              </a:pPr>
              <a:r>
                <a:rPr lang="zh-CN" altLang="en-US" sz="2000" b="1">
                  <a:solidFill>
                    <a:srgbClr val="11576A"/>
                  </a:solidFill>
                  <a:latin typeface="张海山锐谐体2.0-授权联系：Samtype@QQ.com" pitchFamily="2" charset="-122"/>
                  <a:ea typeface="张海山锐谐体2.0-授权联系：Samtype@QQ.com" pitchFamily="2" charset="-122"/>
                </a:rPr>
                <a:t>■</a:t>
              </a:r>
              <a:endParaRPr lang="zh-CN" altLang="en-US" sz="2000" b="1">
                <a:solidFill>
                  <a:srgbClr val="11576A"/>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1"/>
                                        </p:tgtEl>
                                        <p:attrNameLst>
                                          <p:attrName>style.visibility</p:attrName>
                                        </p:attrNameLst>
                                      </p:cBhvr>
                                      <p:to>
                                        <p:strVal val="visible"/>
                                      </p:to>
                                    </p:set>
                                    <p:animEffect transition="in" filter="wipe(left)">
                                      <p:cBhvr>
                                        <p:cTn id="7" dur="500"/>
                                        <p:tgtEl>
                                          <p:spTgt spid="2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sym typeface="+mn-ea"/>
              </a:rPr>
              <a:t>与挂起相关的状态转换</a:t>
            </a:r>
            <a:endParaRPr lang="zh-CN" altLang="en-US" sz="3600" dirty="0">
              <a:latin typeface="微软雅黑" panose="020B0503020204020204" pitchFamily="34" charset="-122"/>
              <a:ea typeface="微软雅黑" panose="020B0503020204020204" pitchFamily="34" charset="-122"/>
            </a:endParaRP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154" name="Rectangle 3"/>
          <p:cNvSpPr txBox="1">
            <a:spLocks noChangeArrowheads="1"/>
          </p:cNvSpPr>
          <p:nvPr/>
        </p:nvSpPr>
        <p:spPr>
          <a:xfrm>
            <a:off x="6390460" y="3219751"/>
            <a:ext cx="3303108" cy="785818"/>
          </a:xfrm>
          <a:prstGeom prst="rect">
            <a:avLst/>
          </a:prstGeom>
        </p:spPr>
        <p:txBody>
          <a:bodyPr/>
          <a:lstStyle/>
          <a:p>
            <a:pPr lvl="0">
              <a:spcBef>
                <a:spcPct val="20000"/>
              </a:spcBef>
            </a:pPr>
            <a:r>
              <a:rPr lang="en-US" altLang="zh-CN" sz="1600" b="1" dirty="0">
                <a:solidFill>
                  <a:srgbClr val="11576A"/>
                </a:solidFill>
                <a:latin typeface="微软雅黑" panose="020B0503020204020204" pitchFamily="34" charset="-122"/>
                <a:ea typeface="微软雅黑" panose="020B0503020204020204" pitchFamily="34" charset="-122"/>
              </a:rPr>
              <a:t>1.</a:t>
            </a:r>
            <a:r>
              <a:rPr lang="zh-CN" altLang="en-US" sz="1600" b="1" dirty="0">
                <a:solidFill>
                  <a:srgbClr val="11576A"/>
                </a:solidFill>
                <a:latin typeface="微软雅黑" panose="020B0503020204020204" pitchFamily="34" charset="-122"/>
                <a:ea typeface="微软雅黑" panose="020B0503020204020204" pitchFamily="34" charset="-122"/>
              </a:rPr>
              <a:t>就绪进程要求更多内存资源</a:t>
            </a:r>
            <a:endParaRPr lang="en-US" altLang="zh-CN" sz="1600" b="1" dirty="0">
              <a:solidFill>
                <a:srgbClr val="11576A"/>
              </a:solidFill>
              <a:latin typeface="微软雅黑" panose="020B0503020204020204" pitchFamily="34" charset="-122"/>
              <a:ea typeface="微软雅黑" panose="020B0503020204020204" pitchFamily="34" charset="-122"/>
            </a:endParaRPr>
          </a:p>
          <a:p>
            <a:pPr lvl="0">
              <a:spcBef>
                <a:spcPct val="20000"/>
              </a:spcBef>
            </a:pPr>
            <a:r>
              <a:rPr lang="en-US" altLang="zh-CN" sz="1600" b="1" dirty="0">
                <a:solidFill>
                  <a:srgbClr val="11576A"/>
                </a:solidFill>
                <a:latin typeface="微软雅黑" panose="020B0503020204020204" pitchFamily="34" charset="-122"/>
                <a:ea typeface="微软雅黑" panose="020B0503020204020204" pitchFamily="34" charset="-122"/>
              </a:rPr>
              <a:t>2.</a:t>
            </a:r>
            <a:r>
              <a:rPr lang="zh-CN" altLang="en-US" sz="1600" b="1" dirty="0">
                <a:solidFill>
                  <a:srgbClr val="11576A"/>
                </a:solidFill>
                <a:latin typeface="微软雅黑" panose="020B0503020204020204" pitchFamily="34" charset="-122"/>
                <a:ea typeface="微软雅黑" panose="020B0503020204020204" pitchFamily="34" charset="-122"/>
              </a:rPr>
              <a:t>系统要求某些进程挂起</a:t>
            </a:r>
          </a:p>
        </p:txBody>
      </p:sp>
      <p:grpSp>
        <p:nvGrpSpPr>
          <p:cNvPr id="159" name="组合 158"/>
          <p:cNvGrpSpPr/>
          <p:nvPr/>
        </p:nvGrpSpPr>
        <p:grpSpPr>
          <a:xfrm>
            <a:off x="143935" y="2161711"/>
            <a:ext cx="5694524" cy="3964854"/>
            <a:chOff x="-1151072" y="1304461"/>
            <a:chExt cx="5694524" cy="3964854"/>
          </a:xfrm>
        </p:grpSpPr>
        <p:sp>
          <p:nvSpPr>
            <p:cNvPr id="160" name="弧形 159"/>
            <p:cNvSpPr/>
            <p:nvPr/>
          </p:nvSpPr>
          <p:spPr>
            <a:xfrm>
              <a:off x="3470839" y="2066897"/>
              <a:ext cx="457865" cy="1795962"/>
            </a:xfrm>
            <a:prstGeom prst="arc">
              <a:avLst>
                <a:gd name="adj1" fmla="val 7874"/>
                <a:gd name="adj2" fmla="val 5034457"/>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1" name="弧形 160"/>
            <p:cNvSpPr/>
            <p:nvPr/>
          </p:nvSpPr>
          <p:spPr>
            <a:xfrm rot="18840000">
              <a:off x="2148852" y="2703081"/>
              <a:ext cx="1523237" cy="1573007"/>
            </a:xfrm>
            <a:prstGeom prst="arc">
              <a:avLst>
                <a:gd name="adj1" fmla="val 16058350"/>
                <a:gd name="adj2" fmla="val 21556070"/>
              </a:avLst>
            </a:prstGeom>
            <a:ln w="38100">
              <a:solidFill>
                <a:srgbClr val="11576A"/>
              </a:solidFill>
              <a:headEnd type="none"/>
              <a:tailEnd type="triangle"/>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62" name="组合 161"/>
            <p:cNvGrpSpPr/>
            <p:nvPr/>
          </p:nvGrpSpPr>
          <p:grpSpPr>
            <a:xfrm>
              <a:off x="1529739" y="1334507"/>
              <a:ext cx="1280211" cy="640662"/>
              <a:chOff x="5004048" y="1347614"/>
              <a:chExt cx="1280211" cy="640662"/>
            </a:xfrm>
          </p:grpSpPr>
          <p:sp>
            <p:nvSpPr>
              <p:cNvPr id="233" name="椭圆 232"/>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4"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创 建</a:t>
                </a:r>
              </a:p>
            </p:txBody>
          </p:sp>
        </p:grpSp>
        <p:grpSp>
          <p:nvGrpSpPr>
            <p:cNvPr id="163" name="组合 162"/>
            <p:cNvGrpSpPr/>
            <p:nvPr/>
          </p:nvGrpSpPr>
          <p:grpSpPr>
            <a:xfrm>
              <a:off x="1529739" y="2333166"/>
              <a:ext cx="1280211" cy="640662"/>
              <a:chOff x="5004048" y="1347614"/>
              <a:chExt cx="1280211" cy="640662"/>
            </a:xfrm>
          </p:grpSpPr>
          <p:sp>
            <p:nvSpPr>
              <p:cNvPr id="231" name="椭圆 230"/>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2"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就 绪</a:t>
                </a:r>
              </a:p>
            </p:txBody>
          </p:sp>
        </p:grpSp>
        <p:grpSp>
          <p:nvGrpSpPr>
            <p:cNvPr id="165" name="组合 164"/>
            <p:cNvGrpSpPr/>
            <p:nvPr/>
          </p:nvGrpSpPr>
          <p:grpSpPr>
            <a:xfrm>
              <a:off x="3257931" y="2311755"/>
              <a:ext cx="1280211" cy="640662"/>
              <a:chOff x="5004048" y="1347614"/>
              <a:chExt cx="1280211" cy="640662"/>
            </a:xfrm>
          </p:grpSpPr>
          <p:sp>
            <p:nvSpPr>
              <p:cNvPr id="229" name="椭圆 228"/>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0" name="TextBox 61"/>
              <p:cNvSpPr txBox="1"/>
              <p:nvPr/>
            </p:nvSpPr>
            <p:spPr>
              <a:xfrm>
                <a:off x="5214966" y="1447863"/>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运 行</a:t>
                </a:r>
              </a:p>
            </p:txBody>
          </p:sp>
        </p:grpSp>
        <p:sp>
          <p:nvSpPr>
            <p:cNvPr id="166" name="弧形 165"/>
            <p:cNvSpPr/>
            <p:nvPr/>
          </p:nvSpPr>
          <p:spPr>
            <a:xfrm rot="18840000">
              <a:off x="2257954" y="2113376"/>
              <a:ext cx="1484437" cy="1532939"/>
            </a:xfrm>
            <a:prstGeom prst="arc">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67" name="直接箭头连接符 166"/>
            <p:cNvCxnSpPr/>
            <p:nvPr/>
          </p:nvCxnSpPr>
          <p:spPr>
            <a:xfrm flipV="1">
              <a:off x="2169843" y="1974261"/>
              <a:ext cx="0" cy="357997"/>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8" name="组合 167"/>
            <p:cNvGrpSpPr/>
            <p:nvPr/>
          </p:nvGrpSpPr>
          <p:grpSpPr>
            <a:xfrm>
              <a:off x="2642926" y="3666654"/>
              <a:ext cx="1280211" cy="640662"/>
              <a:chOff x="5004048" y="1347614"/>
              <a:chExt cx="1280211" cy="640662"/>
            </a:xfrm>
          </p:grpSpPr>
          <p:sp>
            <p:nvSpPr>
              <p:cNvPr id="227" name="椭圆 226"/>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8"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等 待</a:t>
                </a:r>
              </a:p>
            </p:txBody>
          </p:sp>
        </p:grpSp>
        <p:sp>
          <p:nvSpPr>
            <p:cNvPr id="169" name="弧形 168"/>
            <p:cNvSpPr/>
            <p:nvPr/>
          </p:nvSpPr>
          <p:spPr>
            <a:xfrm>
              <a:off x="-1151072" y="2243503"/>
              <a:ext cx="4926578" cy="1512649"/>
            </a:xfrm>
            <a:prstGeom prst="arc">
              <a:avLst>
                <a:gd name="adj1" fmla="val 21537555"/>
                <a:gd name="adj2" fmla="val 5036811"/>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70" name="组合 169"/>
            <p:cNvGrpSpPr/>
            <p:nvPr/>
          </p:nvGrpSpPr>
          <p:grpSpPr>
            <a:xfrm>
              <a:off x="3263241" y="1304461"/>
              <a:ext cx="1280211" cy="989694"/>
              <a:chOff x="6305502" y="1245560"/>
              <a:chExt cx="1280211" cy="989694"/>
            </a:xfrm>
          </p:grpSpPr>
          <p:grpSp>
            <p:nvGrpSpPr>
              <p:cNvPr id="223" name="组合 222"/>
              <p:cNvGrpSpPr/>
              <p:nvPr/>
            </p:nvGrpSpPr>
            <p:grpSpPr>
              <a:xfrm>
                <a:off x="6305502" y="1245560"/>
                <a:ext cx="1280211" cy="640662"/>
                <a:chOff x="5004048" y="1347614"/>
                <a:chExt cx="1280211" cy="640662"/>
              </a:xfrm>
            </p:grpSpPr>
            <p:sp>
              <p:nvSpPr>
                <p:cNvPr id="225" name="椭圆 224"/>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6"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退 出</a:t>
                  </a:r>
                </a:p>
              </p:txBody>
            </p:sp>
          </p:grpSp>
          <p:cxnSp>
            <p:nvCxnSpPr>
              <p:cNvPr id="224" name="直接箭头连接符 223"/>
              <p:cNvCxnSpPr/>
              <p:nvPr/>
            </p:nvCxnSpPr>
            <p:spPr>
              <a:xfrm flipV="1">
                <a:off x="6945608" y="1877257"/>
                <a:ext cx="0" cy="357997"/>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grpSp>
        <p:sp>
          <p:nvSpPr>
            <p:cNvPr id="171" name="弧形 170"/>
            <p:cNvSpPr/>
            <p:nvPr/>
          </p:nvSpPr>
          <p:spPr>
            <a:xfrm flipH="1">
              <a:off x="2030953" y="2322714"/>
              <a:ext cx="1151229" cy="1608516"/>
            </a:xfrm>
            <a:prstGeom prst="arc">
              <a:avLst>
                <a:gd name="adj1" fmla="val 20714117"/>
                <a:gd name="adj2" fmla="val 5400000"/>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72" name="组合 171"/>
            <p:cNvGrpSpPr/>
            <p:nvPr/>
          </p:nvGrpSpPr>
          <p:grpSpPr>
            <a:xfrm>
              <a:off x="98622" y="3410656"/>
              <a:ext cx="1280211" cy="640662"/>
              <a:chOff x="5004048" y="1347614"/>
              <a:chExt cx="1280211" cy="640662"/>
            </a:xfrm>
          </p:grpSpPr>
          <p:sp>
            <p:nvSpPr>
              <p:cNvPr id="221" name="椭圆 220"/>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2" name="TextBox 61"/>
              <p:cNvSpPr txBox="1"/>
              <p:nvPr/>
            </p:nvSpPr>
            <p:spPr>
              <a:xfrm>
                <a:off x="5041111" y="1440649"/>
                <a:ext cx="1210588"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就绪挂起</a:t>
                </a:r>
              </a:p>
            </p:txBody>
          </p:sp>
        </p:grpSp>
        <p:grpSp>
          <p:nvGrpSpPr>
            <p:cNvPr id="173" name="组合 172"/>
            <p:cNvGrpSpPr/>
            <p:nvPr/>
          </p:nvGrpSpPr>
          <p:grpSpPr>
            <a:xfrm>
              <a:off x="1355474" y="4476574"/>
              <a:ext cx="1280211" cy="640662"/>
              <a:chOff x="5004048" y="1347614"/>
              <a:chExt cx="1280211" cy="640662"/>
            </a:xfrm>
          </p:grpSpPr>
          <p:sp>
            <p:nvSpPr>
              <p:cNvPr id="219" name="椭圆 218"/>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0" name="TextBox 61"/>
              <p:cNvSpPr txBox="1"/>
              <p:nvPr/>
            </p:nvSpPr>
            <p:spPr>
              <a:xfrm>
                <a:off x="5038859" y="1448830"/>
                <a:ext cx="1210588"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等待挂起</a:t>
                </a:r>
              </a:p>
            </p:txBody>
          </p:sp>
        </p:grpSp>
        <p:cxnSp>
          <p:nvCxnSpPr>
            <p:cNvPr id="174" name="直接箭头连接符 173"/>
            <p:cNvCxnSpPr/>
            <p:nvPr/>
          </p:nvCxnSpPr>
          <p:spPr>
            <a:xfrm flipV="1">
              <a:off x="2530336" y="4293733"/>
              <a:ext cx="454962" cy="315592"/>
            </a:xfrm>
            <a:prstGeom prst="straightConnector1">
              <a:avLst/>
            </a:prstGeom>
            <a:ln w="571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5" name="直接箭头连接符 174"/>
            <p:cNvCxnSpPr>
              <a:endCxn id="227" idx="3"/>
            </p:cNvCxnSpPr>
            <p:nvPr/>
          </p:nvCxnSpPr>
          <p:spPr>
            <a:xfrm flipV="1">
              <a:off x="2423054" y="4213493"/>
              <a:ext cx="407355" cy="282804"/>
            </a:xfrm>
            <a:prstGeom prst="straightConnector1">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6" name="直接箭头连接符 175"/>
            <p:cNvCxnSpPr/>
            <p:nvPr/>
          </p:nvCxnSpPr>
          <p:spPr>
            <a:xfrm flipV="1">
              <a:off x="1001546" y="2774035"/>
              <a:ext cx="599420" cy="618382"/>
            </a:xfrm>
            <a:prstGeom prst="straightConnector1">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7" name="直接箭头连接符 176"/>
            <p:cNvCxnSpPr>
              <a:stCxn id="221" idx="7"/>
            </p:cNvCxnSpPr>
            <p:nvPr/>
          </p:nvCxnSpPr>
          <p:spPr>
            <a:xfrm flipV="1">
              <a:off x="1191350" y="2912210"/>
              <a:ext cx="535976" cy="592269"/>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78" name="弧形 177"/>
            <p:cNvSpPr/>
            <p:nvPr/>
          </p:nvSpPr>
          <p:spPr>
            <a:xfrm flipH="1">
              <a:off x="683759" y="2728165"/>
              <a:ext cx="1311162" cy="2058040"/>
            </a:xfrm>
            <a:prstGeom prst="arc">
              <a:avLst>
                <a:gd name="adj1" fmla="val 1567498"/>
                <a:gd name="adj2" fmla="val 5377775"/>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9" name="弧形 178"/>
            <p:cNvSpPr/>
            <p:nvPr/>
          </p:nvSpPr>
          <p:spPr>
            <a:xfrm flipH="1" flipV="1">
              <a:off x="718415" y="1658390"/>
              <a:ext cx="1620565" cy="3610925"/>
            </a:xfrm>
            <a:prstGeom prst="arc">
              <a:avLst>
                <a:gd name="adj1" fmla="val 53704"/>
                <a:gd name="adj2" fmla="val 5353570"/>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0" name="组合 179"/>
            <p:cNvGrpSpPr/>
            <p:nvPr/>
          </p:nvGrpSpPr>
          <p:grpSpPr>
            <a:xfrm>
              <a:off x="2582667" y="3373350"/>
              <a:ext cx="500066" cy="261610"/>
              <a:chOff x="2285984" y="1643056"/>
              <a:chExt cx="500066" cy="261610"/>
            </a:xfrm>
          </p:grpSpPr>
          <p:sp>
            <p:nvSpPr>
              <p:cNvPr id="217" name="圆角矩形 216"/>
              <p:cNvSpPr/>
              <p:nvPr/>
            </p:nvSpPr>
            <p:spPr>
              <a:xfrm>
                <a:off x="2357422" y="167639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8" name="TextBox 56"/>
              <p:cNvSpPr txBox="1"/>
              <p:nvPr/>
            </p:nvSpPr>
            <p:spPr>
              <a:xfrm>
                <a:off x="2285984" y="1643056"/>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挂起</a:t>
                </a:r>
              </a:p>
            </p:txBody>
          </p:sp>
        </p:grpSp>
        <p:grpSp>
          <p:nvGrpSpPr>
            <p:cNvPr id="181" name="组合 180"/>
            <p:cNvGrpSpPr/>
            <p:nvPr/>
          </p:nvGrpSpPr>
          <p:grpSpPr>
            <a:xfrm>
              <a:off x="735034" y="2046753"/>
              <a:ext cx="500066" cy="261610"/>
              <a:chOff x="1132353" y="2301556"/>
              <a:chExt cx="500066" cy="261610"/>
            </a:xfrm>
          </p:grpSpPr>
          <p:sp>
            <p:nvSpPr>
              <p:cNvPr id="215" name="圆角矩形 214"/>
              <p:cNvSpPr/>
              <p:nvPr/>
            </p:nvSpPr>
            <p:spPr>
              <a:xfrm>
                <a:off x="1203791" y="232219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6" name="TextBox 31"/>
              <p:cNvSpPr txBox="1"/>
              <p:nvPr/>
            </p:nvSpPr>
            <p:spPr>
              <a:xfrm>
                <a:off x="1132353" y="2301556"/>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接收</a:t>
                </a:r>
              </a:p>
            </p:txBody>
          </p:sp>
        </p:grpSp>
        <p:grpSp>
          <p:nvGrpSpPr>
            <p:cNvPr id="182" name="组合 181"/>
            <p:cNvGrpSpPr/>
            <p:nvPr/>
          </p:nvGrpSpPr>
          <p:grpSpPr>
            <a:xfrm>
              <a:off x="513794" y="4424843"/>
              <a:ext cx="857256" cy="261610"/>
              <a:chOff x="960828" y="3459439"/>
              <a:chExt cx="857256" cy="261610"/>
            </a:xfrm>
          </p:grpSpPr>
          <p:sp>
            <p:nvSpPr>
              <p:cNvPr id="213" name="圆角矩形 212"/>
              <p:cNvSpPr/>
              <p:nvPr/>
            </p:nvSpPr>
            <p:spPr>
              <a:xfrm>
                <a:off x="1024646" y="3481166"/>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4" name="TextBox 34"/>
              <p:cNvSpPr txBox="1"/>
              <p:nvPr/>
            </p:nvSpPr>
            <p:spPr>
              <a:xfrm>
                <a:off x="960828" y="3459439"/>
                <a:ext cx="85725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事件发生</a:t>
                </a:r>
              </a:p>
            </p:txBody>
          </p:sp>
        </p:grpSp>
        <p:grpSp>
          <p:nvGrpSpPr>
            <p:cNvPr id="183" name="组合 182"/>
            <p:cNvGrpSpPr/>
            <p:nvPr/>
          </p:nvGrpSpPr>
          <p:grpSpPr>
            <a:xfrm>
              <a:off x="1661007" y="1973119"/>
              <a:ext cx="500066" cy="261610"/>
              <a:chOff x="2098658" y="2305048"/>
              <a:chExt cx="500066" cy="261610"/>
            </a:xfrm>
          </p:grpSpPr>
          <p:sp>
            <p:nvSpPr>
              <p:cNvPr id="211" name="圆角矩形 210"/>
              <p:cNvSpPr/>
              <p:nvPr/>
            </p:nvSpPr>
            <p:spPr>
              <a:xfrm>
                <a:off x="2170096" y="2338386"/>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2" name="TextBox 40"/>
              <p:cNvSpPr txBox="1"/>
              <p:nvPr/>
            </p:nvSpPr>
            <p:spPr>
              <a:xfrm>
                <a:off x="2098658" y="2305048"/>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接收</a:t>
                </a:r>
              </a:p>
            </p:txBody>
          </p:sp>
        </p:grpSp>
        <p:grpSp>
          <p:nvGrpSpPr>
            <p:cNvPr id="184" name="组合 183"/>
            <p:cNvGrpSpPr/>
            <p:nvPr/>
          </p:nvGrpSpPr>
          <p:grpSpPr>
            <a:xfrm>
              <a:off x="924214" y="2884074"/>
              <a:ext cx="500066" cy="261610"/>
              <a:chOff x="2061047" y="2895602"/>
              <a:chExt cx="500066" cy="261610"/>
            </a:xfrm>
          </p:grpSpPr>
          <p:sp>
            <p:nvSpPr>
              <p:cNvPr id="209" name="圆角矩形 208"/>
              <p:cNvSpPr/>
              <p:nvPr/>
            </p:nvSpPr>
            <p:spPr>
              <a:xfrm>
                <a:off x="2132485" y="2928940"/>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0" name="TextBox 42"/>
              <p:cNvSpPr txBox="1"/>
              <p:nvPr/>
            </p:nvSpPr>
            <p:spPr>
              <a:xfrm>
                <a:off x="2061047" y="2895602"/>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激活</a:t>
                </a:r>
              </a:p>
            </p:txBody>
          </p:sp>
        </p:grpSp>
        <p:grpSp>
          <p:nvGrpSpPr>
            <p:cNvPr id="185" name="组合 184"/>
            <p:cNvGrpSpPr/>
            <p:nvPr/>
          </p:nvGrpSpPr>
          <p:grpSpPr>
            <a:xfrm>
              <a:off x="1353390" y="3083544"/>
              <a:ext cx="500066" cy="261610"/>
              <a:chOff x="2063905" y="3166114"/>
              <a:chExt cx="500066" cy="261610"/>
            </a:xfrm>
          </p:grpSpPr>
          <p:sp>
            <p:nvSpPr>
              <p:cNvPr id="207" name="圆角矩形 206"/>
              <p:cNvSpPr/>
              <p:nvPr/>
            </p:nvSpPr>
            <p:spPr>
              <a:xfrm>
                <a:off x="2135343" y="3199452"/>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8" name="TextBox 44"/>
              <p:cNvSpPr txBox="1"/>
              <p:nvPr/>
            </p:nvSpPr>
            <p:spPr>
              <a:xfrm>
                <a:off x="2063905" y="3166114"/>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挂起</a:t>
                </a:r>
              </a:p>
            </p:txBody>
          </p:sp>
        </p:grpSp>
        <p:grpSp>
          <p:nvGrpSpPr>
            <p:cNvPr id="186" name="组合 185"/>
            <p:cNvGrpSpPr/>
            <p:nvPr/>
          </p:nvGrpSpPr>
          <p:grpSpPr>
            <a:xfrm>
              <a:off x="1760225" y="3155902"/>
              <a:ext cx="857256" cy="261610"/>
              <a:chOff x="2783047" y="3458217"/>
              <a:chExt cx="857256" cy="261610"/>
            </a:xfrm>
          </p:grpSpPr>
          <p:sp>
            <p:nvSpPr>
              <p:cNvPr id="205" name="圆角矩形 204"/>
              <p:cNvSpPr/>
              <p:nvPr/>
            </p:nvSpPr>
            <p:spPr>
              <a:xfrm>
                <a:off x="2846865" y="3479944"/>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6" name="TextBox 36"/>
              <p:cNvSpPr txBox="1"/>
              <p:nvPr/>
            </p:nvSpPr>
            <p:spPr>
              <a:xfrm>
                <a:off x="2783047" y="3458217"/>
                <a:ext cx="85725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事件发生</a:t>
                </a:r>
              </a:p>
            </p:txBody>
          </p:sp>
        </p:grpSp>
        <p:grpSp>
          <p:nvGrpSpPr>
            <p:cNvPr id="187" name="组合 186"/>
            <p:cNvGrpSpPr/>
            <p:nvPr/>
          </p:nvGrpSpPr>
          <p:grpSpPr>
            <a:xfrm>
              <a:off x="2221271" y="4171513"/>
              <a:ext cx="500066" cy="261610"/>
              <a:chOff x="2061047" y="3824296"/>
              <a:chExt cx="500066" cy="261610"/>
            </a:xfrm>
          </p:grpSpPr>
          <p:sp>
            <p:nvSpPr>
              <p:cNvPr id="203" name="圆角矩形 202"/>
              <p:cNvSpPr/>
              <p:nvPr/>
            </p:nvSpPr>
            <p:spPr>
              <a:xfrm>
                <a:off x="2132485" y="385763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4" name="TextBox 46"/>
              <p:cNvSpPr txBox="1"/>
              <p:nvPr/>
            </p:nvSpPr>
            <p:spPr>
              <a:xfrm>
                <a:off x="2061047" y="3824296"/>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激活</a:t>
                </a:r>
              </a:p>
            </p:txBody>
          </p:sp>
        </p:grpSp>
        <p:grpSp>
          <p:nvGrpSpPr>
            <p:cNvPr id="188" name="组合 187"/>
            <p:cNvGrpSpPr/>
            <p:nvPr/>
          </p:nvGrpSpPr>
          <p:grpSpPr>
            <a:xfrm>
              <a:off x="2659033" y="4369386"/>
              <a:ext cx="500066" cy="261610"/>
              <a:chOff x="2071525" y="4098936"/>
              <a:chExt cx="500066" cy="261610"/>
            </a:xfrm>
          </p:grpSpPr>
          <p:sp>
            <p:nvSpPr>
              <p:cNvPr id="201" name="圆角矩形 200"/>
              <p:cNvSpPr/>
              <p:nvPr/>
            </p:nvSpPr>
            <p:spPr>
              <a:xfrm>
                <a:off x="2142963" y="413227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2" name="TextBox 48"/>
              <p:cNvSpPr txBox="1"/>
              <p:nvPr/>
            </p:nvSpPr>
            <p:spPr>
              <a:xfrm>
                <a:off x="2071525" y="4098936"/>
                <a:ext cx="500066" cy="261610"/>
              </a:xfrm>
              <a:prstGeom prst="rect">
                <a:avLst/>
              </a:prstGeom>
              <a:noFill/>
            </p:spPr>
            <p:txBody>
              <a:bodyPr wrap="square" rtlCol="0">
                <a:spAutoFit/>
              </a:bodyPr>
              <a:lstStyle/>
              <a:p>
                <a:pPr algn="ctr"/>
                <a:r>
                  <a:rPr lang="zh-CN" altLang="en-US" sz="1100" b="1" dirty="0">
                    <a:solidFill>
                      <a:srgbClr val="C00000"/>
                    </a:solidFill>
                    <a:latin typeface="微软雅黑" panose="020B0503020204020204" pitchFamily="34" charset="-122"/>
                    <a:ea typeface="微软雅黑" panose="020B0503020204020204" pitchFamily="34" charset="-122"/>
                  </a:rPr>
                  <a:t>挂起</a:t>
                </a:r>
              </a:p>
            </p:txBody>
          </p:sp>
        </p:grpSp>
        <p:grpSp>
          <p:nvGrpSpPr>
            <p:cNvPr id="189" name="组合 188"/>
            <p:cNvGrpSpPr/>
            <p:nvPr/>
          </p:nvGrpSpPr>
          <p:grpSpPr>
            <a:xfrm>
              <a:off x="3617101" y="3293718"/>
              <a:ext cx="861259" cy="261610"/>
              <a:chOff x="4244768" y="3171332"/>
              <a:chExt cx="861259" cy="261610"/>
            </a:xfrm>
          </p:grpSpPr>
          <p:sp>
            <p:nvSpPr>
              <p:cNvPr id="199" name="圆角矩形 198"/>
              <p:cNvSpPr/>
              <p:nvPr/>
            </p:nvSpPr>
            <p:spPr>
              <a:xfrm>
                <a:off x="4300536" y="3200734"/>
                <a:ext cx="729372" cy="21251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0" name="TextBox 54"/>
              <p:cNvSpPr txBox="1"/>
              <p:nvPr/>
            </p:nvSpPr>
            <p:spPr>
              <a:xfrm>
                <a:off x="4244768" y="3171332"/>
                <a:ext cx="861259"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等待事件</a:t>
                </a:r>
              </a:p>
            </p:txBody>
          </p:sp>
        </p:grpSp>
        <p:grpSp>
          <p:nvGrpSpPr>
            <p:cNvPr id="190" name="组合 189"/>
            <p:cNvGrpSpPr/>
            <p:nvPr/>
          </p:nvGrpSpPr>
          <p:grpSpPr>
            <a:xfrm>
              <a:off x="2644466" y="2941043"/>
              <a:ext cx="857256" cy="261610"/>
              <a:chOff x="3695694" y="2738768"/>
              <a:chExt cx="857256" cy="261610"/>
            </a:xfrm>
          </p:grpSpPr>
          <p:sp>
            <p:nvSpPr>
              <p:cNvPr id="197" name="圆角矩形 196"/>
              <p:cNvSpPr/>
              <p:nvPr/>
            </p:nvSpPr>
            <p:spPr>
              <a:xfrm>
                <a:off x="3759512" y="2760495"/>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8" name="TextBox 38"/>
              <p:cNvSpPr txBox="1"/>
              <p:nvPr/>
            </p:nvSpPr>
            <p:spPr>
              <a:xfrm>
                <a:off x="3695694" y="2738768"/>
                <a:ext cx="85725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时间片完</a:t>
                </a:r>
              </a:p>
            </p:txBody>
          </p:sp>
        </p:grpSp>
        <p:grpSp>
          <p:nvGrpSpPr>
            <p:cNvPr id="191" name="组合 190"/>
            <p:cNvGrpSpPr/>
            <p:nvPr/>
          </p:nvGrpSpPr>
          <p:grpSpPr>
            <a:xfrm>
              <a:off x="2754404" y="2011986"/>
              <a:ext cx="500066" cy="261610"/>
              <a:chOff x="3200879" y="1985958"/>
              <a:chExt cx="500066" cy="261610"/>
            </a:xfrm>
          </p:grpSpPr>
          <p:sp>
            <p:nvSpPr>
              <p:cNvPr id="195" name="圆角矩形 194"/>
              <p:cNvSpPr/>
              <p:nvPr/>
            </p:nvSpPr>
            <p:spPr>
              <a:xfrm>
                <a:off x="3272317" y="2019296"/>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6" name="TextBox 50"/>
              <p:cNvSpPr txBox="1"/>
              <p:nvPr/>
            </p:nvSpPr>
            <p:spPr>
              <a:xfrm>
                <a:off x="3200879" y="1985958"/>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调度</a:t>
                </a:r>
              </a:p>
            </p:txBody>
          </p:sp>
        </p:grpSp>
        <p:grpSp>
          <p:nvGrpSpPr>
            <p:cNvPr id="192" name="组合 191"/>
            <p:cNvGrpSpPr/>
            <p:nvPr/>
          </p:nvGrpSpPr>
          <p:grpSpPr>
            <a:xfrm>
              <a:off x="3893029" y="1994482"/>
              <a:ext cx="500066" cy="261610"/>
              <a:chOff x="5118104" y="1728464"/>
              <a:chExt cx="500066" cy="261610"/>
            </a:xfrm>
          </p:grpSpPr>
          <p:sp>
            <p:nvSpPr>
              <p:cNvPr id="193" name="圆角矩形 192"/>
              <p:cNvSpPr/>
              <p:nvPr/>
            </p:nvSpPr>
            <p:spPr>
              <a:xfrm>
                <a:off x="5189542" y="1761802"/>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4" name="TextBox 52"/>
              <p:cNvSpPr txBox="1"/>
              <p:nvPr/>
            </p:nvSpPr>
            <p:spPr>
              <a:xfrm>
                <a:off x="5118104" y="1728464"/>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结束</a:t>
                </a:r>
              </a:p>
            </p:txBody>
          </p:sp>
        </p:grpSp>
      </p:grpSp>
      <p:grpSp>
        <p:nvGrpSpPr>
          <p:cNvPr id="235" name="组合 234"/>
          <p:cNvGrpSpPr/>
          <p:nvPr/>
        </p:nvGrpSpPr>
        <p:grpSpPr>
          <a:xfrm>
            <a:off x="5829622" y="2174567"/>
            <a:ext cx="3863947" cy="442562"/>
            <a:chOff x="852069" y="843558"/>
            <a:chExt cx="3863947" cy="442562"/>
          </a:xfrm>
        </p:grpSpPr>
        <p:sp>
          <p:nvSpPr>
            <p:cNvPr id="236" name="Rectangle 3"/>
            <p:cNvSpPr txBox="1">
              <a:spLocks noChangeArrowheads="1"/>
            </p:cNvSpPr>
            <p:nvPr/>
          </p:nvSpPr>
          <p:spPr>
            <a:xfrm>
              <a:off x="1165161" y="843558"/>
              <a:ext cx="3550855" cy="429544"/>
            </a:xfrm>
            <a:prstGeom prst="rect">
              <a:avLst/>
            </a:prstGeom>
          </p:spPr>
          <p:txBody>
            <a:bodyPr/>
            <a:lstStyle/>
            <a:p>
              <a:pPr lvl="0">
                <a:lnSpc>
                  <a:spcPct val="120000"/>
                </a:lnSpc>
                <a:spcBef>
                  <a:spcPct val="20000"/>
                </a:spcBef>
              </a:pPr>
              <a:r>
                <a:rPr lang="zh-CN" altLang="en-US" sz="2000" b="1" dirty="0">
                  <a:solidFill>
                    <a:srgbClr val="11576A"/>
                  </a:solidFill>
                  <a:latin typeface="微软雅黑" panose="020B0503020204020204" pitchFamily="34" charset="-122"/>
                  <a:ea typeface="微软雅黑" panose="020B0503020204020204" pitchFamily="34" charset="-122"/>
                </a:rPr>
                <a:t>挂起</a:t>
              </a:r>
              <a:r>
                <a:rPr lang="en-US" altLang="zh-CN" sz="2000" b="1" dirty="0">
                  <a:solidFill>
                    <a:srgbClr val="11576A"/>
                  </a:solidFill>
                  <a:latin typeface="微软雅黑" panose="020B0503020204020204" pitchFamily="34" charset="-122"/>
                  <a:ea typeface="微软雅黑" panose="020B0503020204020204" pitchFamily="34" charset="-122"/>
                </a:rPr>
                <a:t>(</a:t>
              </a:r>
              <a:r>
                <a:rPr lang="zh-CN" altLang="en-US" sz="2000" b="1" dirty="0">
                  <a:solidFill>
                    <a:srgbClr val="11576A"/>
                  </a:solidFill>
                  <a:latin typeface="微软雅黑" panose="020B0503020204020204" pitchFamily="34" charset="-122"/>
                  <a:ea typeface="微软雅黑" panose="020B0503020204020204" pitchFamily="34" charset="-122"/>
                </a:rPr>
                <a:t>Suspend</a:t>
              </a:r>
              <a:r>
                <a:rPr lang="en-US" altLang="zh-CN" sz="2000" b="1" dirty="0">
                  <a:solidFill>
                    <a:srgbClr val="11576A"/>
                  </a:solidFill>
                  <a:latin typeface="微软雅黑" panose="020B0503020204020204" pitchFamily="34" charset="-122"/>
                  <a:ea typeface="微软雅黑" panose="020B0503020204020204" pitchFamily="34" charset="-122"/>
                </a:rPr>
                <a:t>)</a:t>
              </a:r>
              <a:r>
                <a:rPr lang="zh-CN" altLang="en-US" sz="2000" b="1" dirty="0">
                  <a:solidFill>
                    <a:srgbClr val="11576A"/>
                  </a:solidFill>
                  <a:latin typeface="微软雅黑" panose="020B0503020204020204" pitchFamily="34" charset="-122"/>
                  <a:ea typeface="微软雅黑" panose="020B0503020204020204" pitchFamily="34" charset="-122"/>
                </a:rPr>
                <a:t>：把一个进程从内存转到外存</a:t>
              </a:r>
            </a:p>
          </p:txBody>
        </p:sp>
        <p:sp>
          <p:nvSpPr>
            <p:cNvPr id="237" name="TextBox 16"/>
            <p:cNvSpPr txBox="1"/>
            <p:nvPr/>
          </p:nvSpPr>
          <p:spPr>
            <a:xfrm>
              <a:off x="852069" y="886010"/>
              <a:ext cx="357508" cy="400110"/>
            </a:xfrm>
            <a:prstGeom prst="rect">
              <a:avLst/>
            </a:prstGeom>
            <a:noFill/>
            <a:effectLst/>
          </p:spPr>
          <p:txBody>
            <a:bodyPr wrap="square" rtlCol="0">
              <a:spAutoFit/>
            </a:bodyPr>
            <a:lstStyle/>
            <a:p>
              <a:pPr marL="342900" indent="-342900">
                <a:spcBef>
                  <a:spcPct val="20000"/>
                </a:spcBef>
              </a:pPr>
              <a:r>
                <a:rPr lang="zh-CN" altLang="en-US" sz="2000" b="1">
                  <a:solidFill>
                    <a:srgbClr val="11576A"/>
                  </a:solidFill>
                  <a:latin typeface="张海山锐谐体2.0-授权联系：Samtype@QQ.com" pitchFamily="2" charset="-122"/>
                  <a:ea typeface="张海山锐谐体2.0-授权联系：Samtype@QQ.com" pitchFamily="2" charset="-122"/>
                </a:rPr>
                <a:t>■</a:t>
              </a:r>
              <a:endParaRPr lang="zh-CN" altLang="en-US" sz="2000" b="1">
                <a:solidFill>
                  <a:srgbClr val="11576A"/>
                </a:solidFill>
                <a:latin typeface="微软雅黑" panose="020B0503020204020204" pitchFamily="34" charset="-122"/>
                <a:ea typeface="微软雅黑" panose="020B0503020204020204" pitchFamily="34" charset="-122"/>
              </a:endParaRPr>
            </a:p>
          </p:txBody>
        </p:sp>
      </p:grpSp>
      <p:grpSp>
        <p:nvGrpSpPr>
          <p:cNvPr id="238" name="组合 237"/>
          <p:cNvGrpSpPr/>
          <p:nvPr/>
        </p:nvGrpSpPr>
        <p:grpSpPr>
          <a:xfrm>
            <a:off x="6259845" y="2907183"/>
            <a:ext cx="5367803" cy="785818"/>
            <a:chOff x="1276719" y="1591742"/>
            <a:chExt cx="5367803" cy="785818"/>
          </a:xfrm>
        </p:grpSpPr>
        <p:sp>
          <p:nvSpPr>
            <p:cNvPr id="239" name="Rectangle 3"/>
            <p:cNvSpPr txBox="1">
              <a:spLocks noChangeArrowheads="1"/>
            </p:cNvSpPr>
            <p:nvPr/>
          </p:nvSpPr>
          <p:spPr>
            <a:xfrm>
              <a:off x="1420751" y="1591742"/>
              <a:ext cx="5223771" cy="785818"/>
            </a:xfrm>
            <a:prstGeom prst="rect">
              <a:avLst/>
            </a:prstGeom>
          </p:spPr>
          <p:txBody>
            <a:bodyPr/>
            <a:lstStyle/>
            <a:p>
              <a:pPr lvl="0">
                <a:spcBef>
                  <a:spcPct val="20000"/>
                </a:spcBef>
              </a:pPr>
              <a:r>
                <a:rPr lang="zh-CN" altLang="en-US" b="1" dirty="0">
                  <a:solidFill>
                    <a:srgbClr val="C00000"/>
                  </a:solidFill>
                  <a:latin typeface="微软雅黑" panose="020B0503020204020204" pitchFamily="34" charset="-122"/>
                  <a:ea typeface="微软雅黑" panose="020B0503020204020204" pitchFamily="34" charset="-122"/>
                </a:rPr>
                <a:t>等待到等待挂起</a:t>
              </a:r>
              <a:endParaRPr lang="en-US" altLang="zh-CN" b="1" dirty="0">
                <a:solidFill>
                  <a:srgbClr val="11576A"/>
                </a:solidFill>
                <a:latin typeface="微软雅黑" panose="020B0503020204020204" pitchFamily="34" charset="-122"/>
                <a:ea typeface="微软雅黑" panose="020B0503020204020204" pitchFamily="34" charset="-122"/>
              </a:endParaRPr>
            </a:p>
          </p:txBody>
        </p:sp>
        <p:pic>
          <p:nvPicPr>
            <p:cNvPr id="240" name="图片 239" descr="小点1.png"/>
            <p:cNvPicPr>
              <a:picLocks noChangeAspect="1"/>
            </p:cNvPicPr>
            <p:nvPr/>
          </p:nvPicPr>
          <p:blipFill>
            <a:blip r:embed="rId2" cstate="print"/>
            <a:stretch>
              <a:fillRect/>
            </a:stretch>
          </p:blipFill>
          <p:spPr>
            <a:xfrm>
              <a:off x="1276719" y="1701275"/>
              <a:ext cx="151066" cy="148997"/>
            </a:xfrm>
            <a:prstGeom prst="rect">
              <a:avLst/>
            </a:prstGeom>
            <a:effectLst/>
          </p:spPr>
        </p:pic>
      </p:gr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wipe(left)">
                                      <p:cBhvr>
                                        <p:cTn id="7" dur="500"/>
                                        <p:tgtEl>
                                          <p:spTgt spid="154"/>
                                        </p:tgtEl>
                                      </p:cBhvr>
                                    </p:animEffect>
                                  </p:childTnLst>
                                </p:cTn>
                              </p:par>
                              <p:par>
                                <p:cTn id="8" presetID="22" presetClass="entr" presetSubtype="8" fill="hold" nodeType="withEffect">
                                  <p:stCondLst>
                                    <p:cond delay="0"/>
                                  </p:stCondLst>
                                  <p:childTnLst>
                                    <p:set>
                                      <p:cBhvr>
                                        <p:cTn id="9" dur="1" fill="hold">
                                          <p:stCondLst>
                                            <p:cond delay="0"/>
                                          </p:stCondLst>
                                        </p:cTn>
                                        <p:tgtEl>
                                          <p:spTgt spid="238"/>
                                        </p:tgtEl>
                                        <p:attrNameLst>
                                          <p:attrName>style.visibility</p:attrName>
                                        </p:attrNameLst>
                                      </p:cBhvr>
                                      <p:to>
                                        <p:strVal val="visible"/>
                                      </p:to>
                                    </p:set>
                                    <p:animEffect transition="in" filter="wipe(left)">
                                      <p:cBhvr>
                                        <p:cTn id="10"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sym typeface="+mn-ea"/>
              </a:rPr>
              <a:t>与挂起相关的状态转换</a:t>
            </a:r>
            <a:endParaRPr lang="zh-CN" altLang="en-US" sz="3600" dirty="0">
              <a:latin typeface="微软雅黑" panose="020B0503020204020204" pitchFamily="34" charset="-122"/>
              <a:ea typeface="微软雅黑" panose="020B0503020204020204" pitchFamily="34" charset="-122"/>
            </a:endParaRP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158" name="Rectangle 3"/>
          <p:cNvSpPr txBox="1">
            <a:spLocks noChangeArrowheads="1"/>
          </p:cNvSpPr>
          <p:nvPr/>
        </p:nvSpPr>
        <p:spPr>
          <a:xfrm>
            <a:off x="6362477" y="3532541"/>
            <a:ext cx="3479576" cy="785818"/>
          </a:xfrm>
          <a:prstGeom prst="rect">
            <a:avLst/>
          </a:prstGeom>
        </p:spPr>
        <p:txBody>
          <a:bodyPr/>
          <a:lstStyle/>
          <a:p>
            <a:pPr lvl="0">
              <a:spcBef>
                <a:spcPct val="20000"/>
              </a:spcBef>
            </a:pPr>
            <a:r>
              <a:rPr lang="en-US" altLang="zh-CN" sz="1600" b="1" dirty="0">
                <a:solidFill>
                  <a:srgbClr val="11576A"/>
                </a:solidFill>
                <a:latin typeface="微软雅黑" panose="020B0503020204020204" pitchFamily="34" charset="-122"/>
                <a:ea typeface="微软雅黑" panose="020B0503020204020204" pitchFamily="34" charset="-122"/>
              </a:rPr>
              <a:t>1.</a:t>
            </a:r>
            <a:r>
              <a:rPr lang="zh-CN" altLang="en-US" sz="1600" b="1" dirty="0">
                <a:solidFill>
                  <a:srgbClr val="11576A"/>
                </a:solidFill>
                <a:latin typeface="微软雅黑" panose="020B0503020204020204" pitchFamily="34" charset="-122"/>
                <a:ea typeface="微软雅黑" panose="020B0503020204020204" pitchFamily="34" charset="-122"/>
              </a:rPr>
              <a:t>当有高优先级等待（系统认为会很快就绪的）进程，它需要更多的内存时，低优先级的就绪进程会被挂起</a:t>
            </a:r>
            <a:endParaRPr lang="en-US" altLang="zh-CN" sz="1600" b="1" dirty="0">
              <a:solidFill>
                <a:srgbClr val="11576A"/>
              </a:solidFill>
              <a:latin typeface="微软雅黑" panose="020B0503020204020204" pitchFamily="34" charset="-122"/>
              <a:ea typeface="微软雅黑" panose="020B0503020204020204" pitchFamily="34" charset="-122"/>
            </a:endParaRPr>
          </a:p>
          <a:p>
            <a:pPr lvl="0">
              <a:spcBef>
                <a:spcPct val="20000"/>
              </a:spcBef>
            </a:pPr>
            <a:r>
              <a:rPr lang="en-US" altLang="zh-CN" sz="1600" b="1" dirty="0">
                <a:solidFill>
                  <a:srgbClr val="11576A"/>
                </a:solidFill>
                <a:latin typeface="微软雅黑" panose="020B0503020204020204" pitchFamily="34" charset="-122"/>
                <a:ea typeface="微软雅黑" panose="020B0503020204020204" pitchFamily="34" charset="-122"/>
              </a:rPr>
              <a:t>2.</a:t>
            </a:r>
            <a:r>
              <a:rPr lang="zh-CN" altLang="en-US" sz="1600" b="1" dirty="0">
                <a:solidFill>
                  <a:srgbClr val="11576A"/>
                </a:solidFill>
                <a:latin typeface="微软雅黑" panose="020B0503020204020204" pitchFamily="34" charset="-122"/>
                <a:ea typeface="微软雅黑" panose="020B0503020204020204" pitchFamily="34" charset="-122"/>
              </a:rPr>
              <a:t>系统要求某些进程挂起</a:t>
            </a:r>
          </a:p>
        </p:txBody>
      </p:sp>
      <p:grpSp>
        <p:nvGrpSpPr>
          <p:cNvPr id="164" name="组合 163"/>
          <p:cNvGrpSpPr/>
          <p:nvPr/>
        </p:nvGrpSpPr>
        <p:grpSpPr>
          <a:xfrm>
            <a:off x="143935" y="2161711"/>
            <a:ext cx="5694524" cy="3964854"/>
            <a:chOff x="-1151072" y="1304461"/>
            <a:chExt cx="5694524" cy="3964854"/>
          </a:xfrm>
        </p:grpSpPr>
        <p:sp>
          <p:nvSpPr>
            <p:cNvPr id="165" name="弧形 164"/>
            <p:cNvSpPr/>
            <p:nvPr/>
          </p:nvSpPr>
          <p:spPr>
            <a:xfrm>
              <a:off x="3470839" y="2066897"/>
              <a:ext cx="457865" cy="1795962"/>
            </a:xfrm>
            <a:prstGeom prst="arc">
              <a:avLst>
                <a:gd name="adj1" fmla="val 7874"/>
                <a:gd name="adj2" fmla="val 5034457"/>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6" name="弧形 165"/>
            <p:cNvSpPr/>
            <p:nvPr/>
          </p:nvSpPr>
          <p:spPr>
            <a:xfrm rot="18840000">
              <a:off x="2148852" y="2703081"/>
              <a:ext cx="1523237" cy="1573007"/>
            </a:xfrm>
            <a:prstGeom prst="arc">
              <a:avLst>
                <a:gd name="adj1" fmla="val 16058350"/>
                <a:gd name="adj2" fmla="val 21556070"/>
              </a:avLst>
            </a:prstGeom>
            <a:ln w="38100">
              <a:solidFill>
                <a:srgbClr val="11576A"/>
              </a:solidFill>
              <a:headEnd type="none"/>
              <a:tailEnd type="triangle"/>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67" name="组合 166"/>
            <p:cNvGrpSpPr/>
            <p:nvPr/>
          </p:nvGrpSpPr>
          <p:grpSpPr>
            <a:xfrm>
              <a:off x="1529739" y="1334507"/>
              <a:ext cx="1280211" cy="640662"/>
              <a:chOff x="5004048" y="1347614"/>
              <a:chExt cx="1280211" cy="640662"/>
            </a:xfrm>
          </p:grpSpPr>
          <p:sp>
            <p:nvSpPr>
              <p:cNvPr id="237" name="椭圆 236"/>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8"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创 建</a:t>
                </a:r>
              </a:p>
            </p:txBody>
          </p:sp>
        </p:grpSp>
        <p:grpSp>
          <p:nvGrpSpPr>
            <p:cNvPr id="168" name="组合 167"/>
            <p:cNvGrpSpPr/>
            <p:nvPr/>
          </p:nvGrpSpPr>
          <p:grpSpPr>
            <a:xfrm>
              <a:off x="1529739" y="2333166"/>
              <a:ext cx="1280211" cy="640662"/>
              <a:chOff x="5004048" y="1347614"/>
              <a:chExt cx="1280211" cy="640662"/>
            </a:xfrm>
          </p:grpSpPr>
          <p:sp>
            <p:nvSpPr>
              <p:cNvPr id="235" name="椭圆 234"/>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6"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就 绪</a:t>
                </a:r>
              </a:p>
            </p:txBody>
          </p:sp>
        </p:grpSp>
        <p:grpSp>
          <p:nvGrpSpPr>
            <p:cNvPr id="169" name="组合 168"/>
            <p:cNvGrpSpPr/>
            <p:nvPr/>
          </p:nvGrpSpPr>
          <p:grpSpPr>
            <a:xfrm>
              <a:off x="3257931" y="2311755"/>
              <a:ext cx="1280211" cy="640662"/>
              <a:chOff x="5004048" y="1347614"/>
              <a:chExt cx="1280211" cy="640662"/>
            </a:xfrm>
          </p:grpSpPr>
          <p:sp>
            <p:nvSpPr>
              <p:cNvPr id="233" name="椭圆 232"/>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4" name="TextBox 61"/>
              <p:cNvSpPr txBox="1"/>
              <p:nvPr/>
            </p:nvSpPr>
            <p:spPr>
              <a:xfrm>
                <a:off x="5214966" y="1447863"/>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运 行</a:t>
                </a:r>
              </a:p>
            </p:txBody>
          </p:sp>
        </p:grpSp>
        <p:sp>
          <p:nvSpPr>
            <p:cNvPr id="170" name="弧形 169"/>
            <p:cNvSpPr/>
            <p:nvPr/>
          </p:nvSpPr>
          <p:spPr>
            <a:xfrm rot="18840000">
              <a:off x="2257954" y="2113376"/>
              <a:ext cx="1484437" cy="1532939"/>
            </a:xfrm>
            <a:prstGeom prst="arc">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71" name="直接箭头连接符 170"/>
            <p:cNvCxnSpPr/>
            <p:nvPr/>
          </p:nvCxnSpPr>
          <p:spPr>
            <a:xfrm flipV="1">
              <a:off x="2169843" y="1974261"/>
              <a:ext cx="0" cy="357997"/>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72" name="组合 171"/>
            <p:cNvGrpSpPr/>
            <p:nvPr/>
          </p:nvGrpSpPr>
          <p:grpSpPr>
            <a:xfrm>
              <a:off x="2642926" y="3666654"/>
              <a:ext cx="1280211" cy="640662"/>
              <a:chOff x="5004048" y="1347614"/>
              <a:chExt cx="1280211" cy="640662"/>
            </a:xfrm>
          </p:grpSpPr>
          <p:sp>
            <p:nvSpPr>
              <p:cNvPr id="231" name="椭圆 230"/>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2"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等 待</a:t>
                </a:r>
              </a:p>
            </p:txBody>
          </p:sp>
        </p:grpSp>
        <p:sp>
          <p:nvSpPr>
            <p:cNvPr id="173" name="弧形 172"/>
            <p:cNvSpPr/>
            <p:nvPr/>
          </p:nvSpPr>
          <p:spPr>
            <a:xfrm>
              <a:off x="-1151072" y="2243503"/>
              <a:ext cx="4926578" cy="1512649"/>
            </a:xfrm>
            <a:prstGeom prst="arc">
              <a:avLst>
                <a:gd name="adj1" fmla="val 21537555"/>
                <a:gd name="adj2" fmla="val 5036811"/>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74" name="组合 173"/>
            <p:cNvGrpSpPr/>
            <p:nvPr/>
          </p:nvGrpSpPr>
          <p:grpSpPr>
            <a:xfrm>
              <a:off x="3263241" y="1304461"/>
              <a:ext cx="1280211" cy="989694"/>
              <a:chOff x="6305502" y="1245560"/>
              <a:chExt cx="1280211" cy="989694"/>
            </a:xfrm>
          </p:grpSpPr>
          <p:grpSp>
            <p:nvGrpSpPr>
              <p:cNvPr id="227" name="组合 226"/>
              <p:cNvGrpSpPr/>
              <p:nvPr/>
            </p:nvGrpSpPr>
            <p:grpSpPr>
              <a:xfrm>
                <a:off x="6305502" y="1245560"/>
                <a:ext cx="1280211" cy="640662"/>
                <a:chOff x="5004048" y="1347614"/>
                <a:chExt cx="1280211" cy="640662"/>
              </a:xfrm>
            </p:grpSpPr>
            <p:sp>
              <p:nvSpPr>
                <p:cNvPr id="229" name="椭圆 228"/>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0"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退 出</a:t>
                  </a:r>
                </a:p>
              </p:txBody>
            </p:sp>
          </p:grpSp>
          <p:cxnSp>
            <p:nvCxnSpPr>
              <p:cNvPr id="228" name="直接箭头连接符 227"/>
              <p:cNvCxnSpPr/>
              <p:nvPr/>
            </p:nvCxnSpPr>
            <p:spPr>
              <a:xfrm flipV="1">
                <a:off x="6945608" y="1877257"/>
                <a:ext cx="0" cy="357997"/>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grpSp>
        <p:sp>
          <p:nvSpPr>
            <p:cNvPr id="175" name="弧形 174"/>
            <p:cNvSpPr/>
            <p:nvPr/>
          </p:nvSpPr>
          <p:spPr>
            <a:xfrm flipH="1">
              <a:off x="2030953" y="2322714"/>
              <a:ext cx="1151229" cy="1608516"/>
            </a:xfrm>
            <a:prstGeom prst="arc">
              <a:avLst>
                <a:gd name="adj1" fmla="val 20714117"/>
                <a:gd name="adj2" fmla="val 5400000"/>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76" name="组合 175"/>
            <p:cNvGrpSpPr/>
            <p:nvPr/>
          </p:nvGrpSpPr>
          <p:grpSpPr>
            <a:xfrm>
              <a:off x="98622" y="3410656"/>
              <a:ext cx="1280211" cy="640662"/>
              <a:chOff x="5004048" y="1347614"/>
              <a:chExt cx="1280211" cy="640662"/>
            </a:xfrm>
          </p:grpSpPr>
          <p:sp>
            <p:nvSpPr>
              <p:cNvPr id="225" name="椭圆 224"/>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6" name="TextBox 61"/>
              <p:cNvSpPr txBox="1"/>
              <p:nvPr/>
            </p:nvSpPr>
            <p:spPr>
              <a:xfrm>
                <a:off x="5041111" y="1440649"/>
                <a:ext cx="1210588"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就绪挂起</a:t>
                </a:r>
              </a:p>
            </p:txBody>
          </p:sp>
        </p:grpSp>
        <p:grpSp>
          <p:nvGrpSpPr>
            <p:cNvPr id="177" name="组合 176"/>
            <p:cNvGrpSpPr/>
            <p:nvPr/>
          </p:nvGrpSpPr>
          <p:grpSpPr>
            <a:xfrm>
              <a:off x="1355474" y="4476574"/>
              <a:ext cx="1280211" cy="640662"/>
              <a:chOff x="5004048" y="1347614"/>
              <a:chExt cx="1280211" cy="640662"/>
            </a:xfrm>
          </p:grpSpPr>
          <p:sp>
            <p:nvSpPr>
              <p:cNvPr id="223" name="椭圆 222"/>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4" name="TextBox 61"/>
              <p:cNvSpPr txBox="1"/>
              <p:nvPr/>
            </p:nvSpPr>
            <p:spPr>
              <a:xfrm>
                <a:off x="5038859" y="1448830"/>
                <a:ext cx="1210588"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等待挂起</a:t>
                </a:r>
              </a:p>
            </p:txBody>
          </p:sp>
        </p:grpSp>
        <p:cxnSp>
          <p:nvCxnSpPr>
            <p:cNvPr id="178" name="直接箭头连接符 177"/>
            <p:cNvCxnSpPr/>
            <p:nvPr/>
          </p:nvCxnSpPr>
          <p:spPr>
            <a:xfrm flipV="1">
              <a:off x="2530336" y="4293733"/>
              <a:ext cx="454962" cy="315592"/>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9" name="直接箭头连接符 178"/>
            <p:cNvCxnSpPr>
              <a:endCxn id="231" idx="3"/>
            </p:cNvCxnSpPr>
            <p:nvPr/>
          </p:nvCxnSpPr>
          <p:spPr>
            <a:xfrm flipV="1">
              <a:off x="2423054" y="4213493"/>
              <a:ext cx="407355" cy="282804"/>
            </a:xfrm>
            <a:prstGeom prst="straightConnector1">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0" name="直接箭头连接符 179"/>
            <p:cNvCxnSpPr/>
            <p:nvPr/>
          </p:nvCxnSpPr>
          <p:spPr>
            <a:xfrm flipV="1">
              <a:off x="1001546" y="2774035"/>
              <a:ext cx="599420" cy="618382"/>
            </a:xfrm>
            <a:prstGeom prst="straightConnector1">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1" name="直接箭头连接符 180"/>
            <p:cNvCxnSpPr>
              <a:stCxn id="225" idx="7"/>
            </p:cNvCxnSpPr>
            <p:nvPr/>
          </p:nvCxnSpPr>
          <p:spPr>
            <a:xfrm flipV="1">
              <a:off x="1191350" y="2912210"/>
              <a:ext cx="535976" cy="592269"/>
            </a:xfrm>
            <a:prstGeom prst="straightConnector1">
              <a:avLst/>
            </a:prstGeom>
            <a:ln w="571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82" name="弧形 181"/>
            <p:cNvSpPr/>
            <p:nvPr/>
          </p:nvSpPr>
          <p:spPr>
            <a:xfrm flipH="1">
              <a:off x="683759" y="2728165"/>
              <a:ext cx="1311162" cy="2058040"/>
            </a:xfrm>
            <a:prstGeom prst="arc">
              <a:avLst>
                <a:gd name="adj1" fmla="val 1567498"/>
                <a:gd name="adj2" fmla="val 5377775"/>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3" name="弧形 182"/>
            <p:cNvSpPr/>
            <p:nvPr/>
          </p:nvSpPr>
          <p:spPr>
            <a:xfrm flipH="1" flipV="1">
              <a:off x="718415" y="1658390"/>
              <a:ext cx="1620565" cy="3610925"/>
            </a:xfrm>
            <a:prstGeom prst="arc">
              <a:avLst>
                <a:gd name="adj1" fmla="val 53704"/>
                <a:gd name="adj2" fmla="val 5353570"/>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4" name="组合 183"/>
            <p:cNvGrpSpPr/>
            <p:nvPr/>
          </p:nvGrpSpPr>
          <p:grpSpPr>
            <a:xfrm>
              <a:off x="2582667" y="3373350"/>
              <a:ext cx="500066" cy="261610"/>
              <a:chOff x="2285984" y="1643056"/>
              <a:chExt cx="500066" cy="261610"/>
            </a:xfrm>
          </p:grpSpPr>
          <p:sp>
            <p:nvSpPr>
              <p:cNvPr id="221" name="圆角矩形 220"/>
              <p:cNvSpPr/>
              <p:nvPr/>
            </p:nvSpPr>
            <p:spPr>
              <a:xfrm>
                <a:off x="2357422" y="167639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2" name="TextBox 56"/>
              <p:cNvSpPr txBox="1"/>
              <p:nvPr/>
            </p:nvSpPr>
            <p:spPr>
              <a:xfrm>
                <a:off x="2285984" y="1643056"/>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挂起</a:t>
                </a:r>
              </a:p>
            </p:txBody>
          </p:sp>
        </p:grpSp>
        <p:grpSp>
          <p:nvGrpSpPr>
            <p:cNvPr id="185" name="组合 184"/>
            <p:cNvGrpSpPr/>
            <p:nvPr/>
          </p:nvGrpSpPr>
          <p:grpSpPr>
            <a:xfrm>
              <a:off x="735034" y="2046753"/>
              <a:ext cx="500066" cy="261610"/>
              <a:chOff x="1132353" y="2301556"/>
              <a:chExt cx="500066" cy="261610"/>
            </a:xfrm>
          </p:grpSpPr>
          <p:sp>
            <p:nvSpPr>
              <p:cNvPr id="219" name="圆角矩形 218"/>
              <p:cNvSpPr/>
              <p:nvPr/>
            </p:nvSpPr>
            <p:spPr>
              <a:xfrm>
                <a:off x="1203791" y="232219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0" name="TextBox 31"/>
              <p:cNvSpPr txBox="1"/>
              <p:nvPr/>
            </p:nvSpPr>
            <p:spPr>
              <a:xfrm>
                <a:off x="1132353" y="2301556"/>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接收</a:t>
                </a:r>
              </a:p>
            </p:txBody>
          </p:sp>
        </p:grpSp>
        <p:grpSp>
          <p:nvGrpSpPr>
            <p:cNvPr id="186" name="组合 185"/>
            <p:cNvGrpSpPr/>
            <p:nvPr/>
          </p:nvGrpSpPr>
          <p:grpSpPr>
            <a:xfrm>
              <a:off x="513794" y="4424843"/>
              <a:ext cx="857256" cy="261610"/>
              <a:chOff x="960828" y="3459439"/>
              <a:chExt cx="857256" cy="261610"/>
            </a:xfrm>
          </p:grpSpPr>
          <p:sp>
            <p:nvSpPr>
              <p:cNvPr id="217" name="圆角矩形 216"/>
              <p:cNvSpPr/>
              <p:nvPr/>
            </p:nvSpPr>
            <p:spPr>
              <a:xfrm>
                <a:off x="1024646" y="3481166"/>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8" name="TextBox 34"/>
              <p:cNvSpPr txBox="1"/>
              <p:nvPr/>
            </p:nvSpPr>
            <p:spPr>
              <a:xfrm>
                <a:off x="960828" y="3459439"/>
                <a:ext cx="85725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事件发生</a:t>
                </a:r>
              </a:p>
            </p:txBody>
          </p:sp>
        </p:grpSp>
        <p:grpSp>
          <p:nvGrpSpPr>
            <p:cNvPr id="187" name="组合 186"/>
            <p:cNvGrpSpPr/>
            <p:nvPr/>
          </p:nvGrpSpPr>
          <p:grpSpPr>
            <a:xfrm>
              <a:off x="1661007" y="1973119"/>
              <a:ext cx="500066" cy="261610"/>
              <a:chOff x="2098658" y="2305048"/>
              <a:chExt cx="500066" cy="261610"/>
            </a:xfrm>
          </p:grpSpPr>
          <p:sp>
            <p:nvSpPr>
              <p:cNvPr id="215" name="圆角矩形 214"/>
              <p:cNvSpPr/>
              <p:nvPr/>
            </p:nvSpPr>
            <p:spPr>
              <a:xfrm>
                <a:off x="2170096" y="2338386"/>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6" name="TextBox 40"/>
              <p:cNvSpPr txBox="1"/>
              <p:nvPr/>
            </p:nvSpPr>
            <p:spPr>
              <a:xfrm>
                <a:off x="2098658" y="2305048"/>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接收</a:t>
                </a:r>
              </a:p>
            </p:txBody>
          </p:sp>
        </p:grpSp>
        <p:grpSp>
          <p:nvGrpSpPr>
            <p:cNvPr id="188" name="组合 187"/>
            <p:cNvGrpSpPr/>
            <p:nvPr/>
          </p:nvGrpSpPr>
          <p:grpSpPr>
            <a:xfrm>
              <a:off x="924214" y="2884074"/>
              <a:ext cx="500066" cy="261610"/>
              <a:chOff x="2061047" y="2895602"/>
              <a:chExt cx="500066" cy="261610"/>
            </a:xfrm>
          </p:grpSpPr>
          <p:sp>
            <p:nvSpPr>
              <p:cNvPr id="213" name="圆角矩形 212"/>
              <p:cNvSpPr/>
              <p:nvPr/>
            </p:nvSpPr>
            <p:spPr>
              <a:xfrm>
                <a:off x="2132485" y="2928940"/>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4" name="TextBox 42"/>
              <p:cNvSpPr txBox="1"/>
              <p:nvPr/>
            </p:nvSpPr>
            <p:spPr>
              <a:xfrm>
                <a:off x="2061047" y="2895602"/>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激活</a:t>
                </a:r>
              </a:p>
            </p:txBody>
          </p:sp>
        </p:grpSp>
        <p:grpSp>
          <p:nvGrpSpPr>
            <p:cNvPr id="189" name="组合 188"/>
            <p:cNvGrpSpPr/>
            <p:nvPr/>
          </p:nvGrpSpPr>
          <p:grpSpPr>
            <a:xfrm>
              <a:off x="1353390" y="3083544"/>
              <a:ext cx="500066" cy="261610"/>
              <a:chOff x="2063905" y="3166114"/>
              <a:chExt cx="500066" cy="261610"/>
            </a:xfrm>
          </p:grpSpPr>
          <p:sp>
            <p:nvSpPr>
              <p:cNvPr id="211" name="圆角矩形 210"/>
              <p:cNvSpPr/>
              <p:nvPr/>
            </p:nvSpPr>
            <p:spPr>
              <a:xfrm>
                <a:off x="2135343" y="3199452"/>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2" name="TextBox 44"/>
              <p:cNvSpPr txBox="1"/>
              <p:nvPr/>
            </p:nvSpPr>
            <p:spPr>
              <a:xfrm>
                <a:off x="2063905" y="3166114"/>
                <a:ext cx="500066" cy="261610"/>
              </a:xfrm>
              <a:prstGeom prst="rect">
                <a:avLst/>
              </a:prstGeom>
              <a:noFill/>
            </p:spPr>
            <p:txBody>
              <a:bodyPr wrap="square" rtlCol="0">
                <a:spAutoFit/>
              </a:bodyPr>
              <a:lstStyle/>
              <a:p>
                <a:pPr algn="ctr"/>
                <a:r>
                  <a:rPr lang="zh-CN" altLang="en-US" sz="1100" b="1" dirty="0">
                    <a:solidFill>
                      <a:srgbClr val="C00000"/>
                    </a:solidFill>
                    <a:latin typeface="微软雅黑" panose="020B0503020204020204" pitchFamily="34" charset="-122"/>
                    <a:ea typeface="微软雅黑" panose="020B0503020204020204" pitchFamily="34" charset="-122"/>
                  </a:rPr>
                  <a:t>挂起</a:t>
                </a:r>
              </a:p>
            </p:txBody>
          </p:sp>
        </p:grpSp>
        <p:grpSp>
          <p:nvGrpSpPr>
            <p:cNvPr id="190" name="组合 189"/>
            <p:cNvGrpSpPr/>
            <p:nvPr/>
          </p:nvGrpSpPr>
          <p:grpSpPr>
            <a:xfrm>
              <a:off x="1760225" y="3155902"/>
              <a:ext cx="857256" cy="261610"/>
              <a:chOff x="2783047" y="3458217"/>
              <a:chExt cx="857256" cy="261610"/>
            </a:xfrm>
          </p:grpSpPr>
          <p:sp>
            <p:nvSpPr>
              <p:cNvPr id="209" name="圆角矩形 208"/>
              <p:cNvSpPr/>
              <p:nvPr/>
            </p:nvSpPr>
            <p:spPr>
              <a:xfrm>
                <a:off x="2846865" y="3479944"/>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0" name="TextBox 36"/>
              <p:cNvSpPr txBox="1"/>
              <p:nvPr/>
            </p:nvSpPr>
            <p:spPr>
              <a:xfrm>
                <a:off x="2783047" y="3458217"/>
                <a:ext cx="85725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事件发生</a:t>
                </a:r>
              </a:p>
            </p:txBody>
          </p:sp>
        </p:grpSp>
        <p:grpSp>
          <p:nvGrpSpPr>
            <p:cNvPr id="191" name="组合 190"/>
            <p:cNvGrpSpPr/>
            <p:nvPr/>
          </p:nvGrpSpPr>
          <p:grpSpPr>
            <a:xfrm>
              <a:off x="2221271" y="4171513"/>
              <a:ext cx="500066" cy="261610"/>
              <a:chOff x="2061047" y="3824296"/>
              <a:chExt cx="500066" cy="261610"/>
            </a:xfrm>
          </p:grpSpPr>
          <p:sp>
            <p:nvSpPr>
              <p:cNvPr id="207" name="圆角矩形 206"/>
              <p:cNvSpPr/>
              <p:nvPr/>
            </p:nvSpPr>
            <p:spPr>
              <a:xfrm>
                <a:off x="2132485" y="385763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8" name="TextBox 46"/>
              <p:cNvSpPr txBox="1"/>
              <p:nvPr/>
            </p:nvSpPr>
            <p:spPr>
              <a:xfrm>
                <a:off x="2061047" y="3824296"/>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激活</a:t>
                </a:r>
              </a:p>
            </p:txBody>
          </p:sp>
        </p:grpSp>
        <p:grpSp>
          <p:nvGrpSpPr>
            <p:cNvPr id="192" name="组合 191"/>
            <p:cNvGrpSpPr/>
            <p:nvPr/>
          </p:nvGrpSpPr>
          <p:grpSpPr>
            <a:xfrm>
              <a:off x="2659033" y="4369386"/>
              <a:ext cx="500066" cy="261610"/>
              <a:chOff x="2071525" y="4098936"/>
              <a:chExt cx="500066" cy="261610"/>
            </a:xfrm>
          </p:grpSpPr>
          <p:sp>
            <p:nvSpPr>
              <p:cNvPr id="205" name="圆角矩形 204"/>
              <p:cNvSpPr/>
              <p:nvPr/>
            </p:nvSpPr>
            <p:spPr>
              <a:xfrm>
                <a:off x="2142963" y="413227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6" name="TextBox 48"/>
              <p:cNvSpPr txBox="1"/>
              <p:nvPr/>
            </p:nvSpPr>
            <p:spPr>
              <a:xfrm>
                <a:off x="2071525" y="4098936"/>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挂起</a:t>
                </a:r>
              </a:p>
            </p:txBody>
          </p:sp>
        </p:grpSp>
        <p:grpSp>
          <p:nvGrpSpPr>
            <p:cNvPr id="193" name="组合 192"/>
            <p:cNvGrpSpPr/>
            <p:nvPr/>
          </p:nvGrpSpPr>
          <p:grpSpPr>
            <a:xfrm>
              <a:off x="3617101" y="3293718"/>
              <a:ext cx="861259" cy="261610"/>
              <a:chOff x="4244768" y="3171332"/>
              <a:chExt cx="861259" cy="261610"/>
            </a:xfrm>
          </p:grpSpPr>
          <p:sp>
            <p:nvSpPr>
              <p:cNvPr id="203" name="圆角矩形 202"/>
              <p:cNvSpPr/>
              <p:nvPr/>
            </p:nvSpPr>
            <p:spPr>
              <a:xfrm>
                <a:off x="4300536" y="3200734"/>
                <a:ext cx="729372" cy="21251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4" name="TextBox 54"/>
              <p:cNvSpPr txBox="1"/>
              <p:nvPr/>
            </p:nvSpPr>
            <p:spPr>
              <a:xfrm>
                <a:off x="4244768" y="3171332"/>
                <a:ext cx="861259"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等待事件</a:t>
                </a:r>
              </a:p>
            </p:txBody>
          </p:sp>
        </p:grpSp>
        <p:grpSp>
          <p:nvGrpSpPr>
            <p:cNvPr id="194" name="组合 193"/>
            <p:cNvGrpSpPr/>
            <p:nvPr/>
          </p:nvGrpSpPr>
          <p:grpSpPr>
            <a:xfrm>
              <a:off x="2644466" y="2941043"/>
              <a:ext cx="857256" cy="261610"/>
              <a:chOff x="3695694" y="2738768"/>
              <a:chExt cx="857256" cy="261610"/>
            </a:xfrm>
          </p:grpSpPr>
          <p:sp>
            <p:nvSpPr>
              <p:cNvPr id="201" name="圆角矩形 200"/>
              <p:cNvSpPr/>
              <p:nvPr/>
            </p:nvSpPr>
            <p:spPr>
              <a:xfrm>
                <a:off x="3759512" y="2760495"/>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2" name="TextBox 38"/>
              <p:cNvSpPr txBox="1"/>
              <p:nvPr/>
            </p:nvSpPr>
            <p:spPr>
              <a:xfrm>
                <a:off x="3695694" y="2738768"/>
                <a:ext cx="85725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时间片完</a:t>
                </a:r>
              </a:p>
            </p:txBody>
          </p:sp>
        </p:grpSp>
        <p:grpSp>
          <p:nvGrpSpPr>
            <p:cNvPr id="195" name="组合 194"/>
            <p:cNvGrpSpPr/>
            <p:nvPr/>
          </p:nvGrpSpPr>
          <p:grpSpPr>
            <a:xfrm>
              <a:off x="2754404" y="2011986"/>
              <a:ext cx="500066" cy="261610"/>
              <a:chOff x="3200879" y="1985958"/>
              <a:chExt cx="500066" cy="261610"/>
            </a:xfrm>
          </p:grpSpPr>
          <p:sp>
            <p:nvSpPr>
              <p:cNvPr id="199" name="圆角矩形 198"/>
              <p:cNvSpPr/>
              <p:nvPr/>
            </p:nvSpPr>
            <p:spPr>
              <a:xfrm>
                <a:off x="3272317" y="2019296"/>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0" name="TextBox 50"/>
              <p:cNvSpPr txBox="1"/>
              <p:nvPr/>
            </p:nvSpPr>
            <p:spPr>
              <a:xfrm>
                <a:off x="3200879" y="1985958"/>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调度</a:t>
                </a:r>
              </a:p>
            </p:txBody>
          </p:sp>
        </p:grpSp>
        <p:grpSp>
          <p:nvGrpSpPr>
            <p:cNvPr id="196" name="组合 195"/>
            <p:cNvGrpSpPr/>
            <p:nvPr/>
          </p:nvGrpSpPr>
          <p:grpSpPr>
            <a:xfrm>
              <a:off x="3893029" y="1994482"/>
              <a:ext cx="500066" cy="261610"/>
              <a:chOff x="5118104" y="1728464"/>
              <a:chExt cx="500066" cy="261610"/>
            </a:xfrm>
          </p:grpSpPr>
          <p:sp>
            <p:nvSpPr>
              <p:cNvPr id="197" name="圆角矩形 196"/>
              <p:cNvSpPr/>
              <p:nvPr/>
            </p:nvSpPr>
            <p:spPr>
              <a:xfrm>
                <a:off x="5189542" y="1761802"/>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8" name="TextBox 52"/>
              <p:cNvSpPr txBox="1"/>
              <p:nvPr/>
            </p:nvSpPr>
            <p:spPr>
              <a:xfrm>
                <a:off x="5118104" y="1728464"/>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结束</a:t>
                </a:r>
              </a:p>
            </p:txBody>
          </p:sp>
        </p:grpSp>
      </p:grpSp>
      <p:grpSp>
        <p:nvGrpSpPr>
          <p:cNvPr id="239" name="组合 238"/>
          <p:cNvGrpSpPr/>
          <p:nvPr/>
        </p:nvGrpSpPr>
        <p:grpSpPr>
          <a:xfrm>
            <a:off x="5988243" y="2174567"/>
            <a:ext cx="3863947" cy="442562"/>
            <a:chOff x="852069" y="843558"/>
            <a:chExt cx="3863947" cy="442562"/>
          </a:xfrm>
        </p:grpSpPr>
        <p:sp>
          <p:nvSpPr>
            <p:cNvPr id="240" name="Rectangle 3"/>
            <p:cNvSpPr txBox="1">
              <a:spLocks noChangeArrowheads="1"/>
            </p:cNvSpPr>
            <p:nvPr/>
          </p:nvSpPr>
          <p:spPr>
            <a:xfrm>
              <a:off x="1165161" y="843558"/>
              <a:ext cx="3550855" cy="429544"/>
            </a:xfrm>
            <a:prstGeom prst="rect">
              <a:avLst/>
            </a:prstGeom>
          </p:spPr>
          <p:txBody>
            <a:bodyPr/>
            <a:lstStyle/>
            <a:p>
              <a:pPr lvl="0">
                <a:lnSpc>
                  <a:spcPct val="120000"/>
                </a:lnSpc>
                <a:spcBef>
                  <a:spcPct val="20000"/>
                </a:spcBef>
              </a:pPr>
              <a:r>
                <a:rPr lang="zh-CN" altLang="en-US" sz="2000" b="1" dirty="0">
                  <a:solidFill>
                    <a:srgbClr val="11576A"/>
                  </a:solidFill>
                  <a:latin typeface="微软雅黑" panose="020B0503020204020204" pitchFamily="34" charset="-122"/>
                  <a:ea typeface="微软雅黑" panose="020B0503020204020204" pitchFamily="34" charset="-122"/>
                </a:rPr>
                <a:t>挂起</a:t>
              </a:r>
              <a:r>
                <a:rPr lang="en-US" altLang="zh-CN" sz="2000" b="1" dirty="0">
                  <a:solidFill>
                    <a:srgbClr val="11576A"/>
                  </a:solidFill>
                  <a:latin typeface="微软雅黑" panose="020B0503020204020204" pitchFamily="34" charset="-122"/>
                  <a:ea typeface="微软雅黑" panose="020B0503020204020204" pitchFamily="34" charset="-122"/>
                </a:rPr>
                <a:t>(</a:t>
              </a:r>
              <a:r>
                <a:rPr lang="zh-CN" altLang="en-US" sz="2000" b="1" dirty="0">
                  <a:solidFill>
                    <a:srgbClr val="11576A"/>
                  </a:solidFill>
                  <a:latin typeface="微软雅黑" panose="020B0503020204020204" pitchFamily="34" charset="-122"/>
                  <a:ea typeface="微软雅黑" panose="020B0503020204020204" pitchFamily="34" charset="-122"/>
                </a:rPr>
                <a:t>Suspend</a:t>
              </a:r>
              <a:r>
                <a:rPr lang="en-US" altLang="zh-CN" sz="2000" b="1" dirty="0">
                  <a:solidFill>
                    <a:srgbClr val="11576A"/>
                  </a:solidFill>
                  <a:latin typeface="微软雅黑" panose="020B0503020204020204" pitchFamily="34" charset="-122"/>
                  <a:ea typeface="微软雅黑" panose="020B0503020204020204" pitchFamily="34" charset="-122"/>
                </a:rPr>
                <a:t>)</a:t>
              </a:r>
              <a:r>
                <a:rPr lang="zh-CN" altLang="en-US" sz="2000" b="1" dirty="0">
                  <a:solidFill>
                    <a:srgbClr val="11576A"/>
                  </a:solidFill>
                  <a:latin typeface="微软雅黑" panose="020B0503020204020204" pitchFamily="34" charset="-122"/>
                  <a:ea typeface="微软雅黑" panose="020B0503020204020204" pitchFamily="34" charset="-122"/>
                </a:rPr>
                <a:t>：把一个进程从内存转到外存</a:t>
              </a:r>
            </a:p>
          </p:txBody>
        </p:sp>
        <p:sp>
          <p:nvSpPr>
            <p:cNvPr id="241" name="TextBox 16"/>
            <p:cNvSpPr txBox="1"/>
            <p:nvPr/>
          </p:nvSpPr>
          <p:spPr>
            <a:xfrm>
              <a:off x="852069" y="886010"/>
              <a:ext cx="357508" cy="400110"/>
            </a:xfrm>
            <a:prstGeom prst="rect">
              <a:avLst/>
            </a:prstGeom>
            <a:noFill/>
            <a:effectLst/>
          </p:spPr>
          <p:txBody>
            <a:bodyPr wrap="square" rtlCol="0">
              <a:spAutoFit/>
            </a:bodyPr>
            <a:lstStyle/>
            <a:p>
              <a:pPr marL="342900" indent="-342900">
                <a:spcBef>
                  <a:spcPct val="20000"/>
                </a:spcBef>
              </a:pPr>
              <a:r>
                <a:rPr lang="zh-CN" altLang="en-US" sz="2000" b="1">
                  <a:solidFill>
                    <a:srgbClr val="11576A"/>
                  </a:solidFill>
                  <a:latin typeface="张海山锐谐体2.0-授权联系：Samtype@QQ.com" pitchFamily="2" charset="-122"/>
                  <a:ea typeface="张海山锐谐体2.0-授权联系：Samtype@QQ.com" pitchFamily="2" charset="-122"/>
                </a:rPr>
                <a:t>■</a:t>
              </a:r>
              <a:endParaRPr lang="zh-CN" altLang="en-US" sz="2000" b="1">
                <a:solidFill>
                  <a:srgbClr val="11576A"/>
                </a:solidFill>
                <a:latin typeface="微软雅黑" panose="020B0503020204020204" pitchFamily="34" charset="-122"/>
                <a:ea typeface="微软雅黑" panose="020B0503020204020204" pitchFamily="34" charset="-122"/>
              </a:endParaRPr>
            </a:p>
          </p:txBody>
        </p:sp>
      </p:grpSp>
      <p:grpSp>
        <p:nvGrpSpPr>
          <p:cNvPr id="242" name="组合 241"/>
          <p:cNvGrpSpPr/>
          <p:nvPr/>
        </p:nvGrpSpPr>
        <p:grpSpPr>
          <a:xfrm>
            <a:off x="6400739" y="2907183"/>
            <a:ext cx="5367803" cy="785818"/>
            <a:chOff x="1276719" y="1591742"/>
            <a:chExt cx="5367803" cy="785818"/>
          </a:xfrm>
        </p:grpSpPr>
        <p:sp>
          <p:nvSpPr>
            <p:cNvPr id="243" name="Rectangle 3"/>
            <p:cNvSpPr txBox="1">
              <a:spLocks noChangeArrowheads="1"/>
            </p:cNvSpPr>
            <p:nvPr/>
          </p:nvSpPr>
          <p:spPr>
            <a:xfrm>
              <a:off x="1420751" y="1591742"/>
              <a:ext cx="5223771" cy="785818"/>
            </a:xfrm>
            <a:prstGeom prst="rect">
              <a:avLst/>
            </a:prstGeom>
          </p:spPr>
          <p:txBody>
            <a:bodyPr/>
            <a:lstStyle/>
            <a:p>
              <a:pPr lvl="0">
                <a:spcBef>
                  <a:spcPct val="20000"/>
                </a:spcBef>
              </a:pPr>
              <a:r>
                <a:rPr lang="zh-CN" altLang="en-US" b="1" dirty="0">
                  <a:solidFill>
                    <a:srgbClr val="C00000"/>
                  </a:solidFill>
                  <a:latin typeface="微软雅黑" panose="020B0503020204020204" pitchFamily="34" charset="-122"/>
                  <a:ea typeface="微软雅黑" panose="020B0503020204020204" pitchFamily="34" charset="-122"/>
                </a:rPr>
                <a:t>等待到等待挂起</a:t>
              </a:r>
              <a:endParaRPr lang="en-US" altLang="zh-CN" b="1" dirty="0">
                <a:solidFill>
                  <a:srgbClr val="11576A"/>
                </a:solidFill>
                <a:latin typeface="微软雅黑" panose="020B0503020204020204" pitchFamily="34" charset="-122"/>
                <a:ea typeface="微软雅黑" panose="020B0503020204020204" pitchFamily="34" charset="-122"/>
              </a:endParaRPr>
            </a:p>
          </p:txBody>
        </p:sp>
        <p:pic>
          <p:nvPicPr>
            <p:cNvPr id="244" name="图片 243" descr="小点1.png"/>
            <p:cNvPicPr>
              <a:picLocks noChangeAspect="1"/>
            </p:cNvPicPr>
            <p:nvPr/>
          </p:nvPicPr>
          <p:blipFill>
            <a:blip r:embed="rId2" cstate="print"/>
            <a:stretch>
              <a:fillRect/>
            </a:stretch>
          </p:blipFill>
          <p:spPr>
            <a:xfrm>
              <a:off x="1276719" y="1701275"/>
              <a:ext cx="151066" cy="148997"/>
            </a:xfrm>
            <a:prstGeom prst="rect">
              <a:avLst/>
            </a:prstGeom>
            <a:effectLst/>
          </p:spPr>
        </p:pic>
      </p:grpSp>
      <p:grpSp>
        <p:nvGrpSpPr>
          <p:cNvPr id="245" name="组合 244"/>
          <p:cNvGrpSpPr/>
          <p:nvPr/>
        </p:nvGrpSpPr>
        <p:grpSpPr>
          <a:xfrm>
            <a:off x="6400736" y="3217452"/>
            <a:ext cx="5360775" cy="785818"/>
            <a:chOff x="1276719" y="2507016"/>
            <a:chExt cx="5360775" cy="785818"/>
          </a:xfrm>
        </p:grpSpPr>
        <p:sp>
          <p:nvSpPr>
            <p:cNvPr id="246" name="Rectangle 3"/>
            <p:cNvSpPr txBox="1">
              <a:spLocks noChangeArrowheads="1"/>
            </p:cNvSpPr>
            <p:nvPr/>
          </p:nvSpPr>
          <p:spPr>
            <a:xfrm>
              <a:off x="1406190" y="2507016"/>
              <a:ext cx="5231304" cy="785818"/>
            </a:xfrm>
            <a:prstGeom prst="rect">
              <a:avLst/>
            </a:prstGeom>
          </p:spPr>
          <p:txBody>
            <a:bodyPr/>
            <a:lstStyle/>
            <a:p>
              <a:pPr lvl="0">
                <a:spcBef>
                  <a:spcPct val="20000"/>
                </a:spcBef>
              </a:pPr>
              <a:r>
                <a:rPr lang="zh-CN" altLang="en-US" b="1" dirty="0">
                  <a:solidFill>
                    <a:srgbClr val="C00000"/>
                  </a:solidFill>
                  <a:latin typeface="微软雅黑" panose="020B0503020204020204" pitchFamily="34" charset="-122"/>
                  <a:ea typeface="微软雅黑" panose="020B0503020204020204" pitchFamily="34" charset="-122"/>
                </a:rPr>
                <a:t>就绪到就绪挂起</a:t>
              </a:r>
              <a:endParaRPr lang="zh-CN" altLang="en-US" b="1" dirty="0">
                <a:solidFill>
                  <a:srgbClr val="11576A"/>
                </a:solidFill>
                <a:latin typeface="微软雅黑" panose="020B0503020204020204" pitchFamily="34" charset="-122"/>
                <a:ea typeface="微软雅黑" panose="020B0503020204020204" pitchFamily="34" charset="-122"/>
              </a:endParaRPr>
            </a:p>
          </p:txBody>
        </p:sp>
        <p:pic>
          <p:nvPicPr>
            <p:cNvPr id="247" name="图片 246" descr="小点1.png"/>
            <p:cNvPicPr>
              <a:picLocks noChangeAspect="1"/>
            </p:cNvPicPr>
            <p:nvPr/>
          </p:nvPicPr>
          <p:blipFill>
            <a:blip r:embed="rId2" cstate="print"/>
            <a:stretch>
              <a:fillRect/>
            </a:stretch>
          </p:blipFill>
          <p:spPr>
            <a:xfrm>
              <a:off x="1276719" y="2609734"/>
              <a:ext cx="151066" cy="148997"/>
            </a:xfrm>
            <a:prstGeom prst="rect">
              <a:avLst/>
            </a:prstGeom>
            <a:effectLst/>
          </p:spPr>
        </p:pic>
      </p:gr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wipe(left)">
                                      <p:cBhvr>
                                        <p:cTn id="7" dur="500"/>
                                        <p:tgtEl>
                                          <p:spTgt spid="158"/>
                                        </p:tgtEl>
                                      </p:cBhvr>
                                    </p:animEffect>
                                  </p:childTnLst>
                                </p:cTn>
                              </p:par>
                              <p:par>
                                <p:cTn id="8" presetID="22" presetClass="entr" presetSubtype="8" fill="hold" nodeType="withEffect">
                                  <p:stCondLst>
                                    <p:cond delay="0"/>
                                  </p:stCondLst>
                                  <p:childTnLst>
                                    <p:set>
                                      <p:cBhvr>
                                        <p:cTn id="9" dur="1" fill="hold">
                                          <p:stCondLst>
                                            <p:cond delay="0"/>
                                          </p:stCondLst>
                                        </p:cTn>
                                        <p:tgtEl>
                                          <p:spTgt spid="245"/>
                                        </p:tgtEl>
                                        <p:attrNameLst>
                                          <p:attrName>style.visibility</p:attrName>
                                        </p:attrNameLst>
                                      </p:cBhvr>
                                      <p:to>
                                        <p:strVal val="visible"/>
                                      </p:to>
                                    </p:set>
                                    <p:animEffect transition="in" filter="wipe(left)">
                                      <p:cBhvr>
                                        <p:cTn id="10" dur="500"/>
                                        <p:tgtEl>
                                          <p:spTgt spid="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sym typeface="+mn-ea"/>
              </a:rPr>
              <a:t>与挂起相关的状态转换</a:t>
            </a:r>
            <a:endParaRPr lang="zh-CN" altLang="en-US" sz="3600" dirty="0">
              <a:latin typeface="微软雅黑" panose="020B0503020204020204" pitchFamily="34" charset="-122"/>
              <a:ea typeface="微软雅黑" panose="020B0503020204020204" pitchFamily="34" charset="-122"/>
            </a:endParaRP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5" name="组合 4"/>
          <p:cNvGrpSpPr/>
          <p:nvPr/>
        </p:nvGrpSpPr>
        <p:grpSpPr>
          <a:xfrm>
            <a:off x="6039097" y="2174567"/>
            <a:ext cx="3863947" cy="442562"/>
            <a:chOff x="852069" y="843558"/>
            <a:chExt cx="3863947" cy="442562"/>
          </a:xfrm>
        </p:grpSpPr>
        <p:sp>
          <p:nvSpPr>
            <p:cNvPr id="152" name="Rectangle 3"/>
            <p:cNvSpPr txBox="1">
              <a:spLocks noChangeArrowheads="1"/>
            </p:cNvSpPr>
            <p:nvPr/>
          </p:nvSpPr>
          <p:spPr>
            <a:xfrm>
              <a:off x="1165161" y="843558"/>
              <a:ext cx="3550855" cy="429544"/>
            </a:xfrm>
            <a:prstGeom prst="rect">
              <a:avLst/>
            </a:prstGeom>
          </p:spPr>
          <p:txBody>
            <a:bodyPr/>
            <a:lstStyle/>
            <a:p>
              <a:pPr lvl="0">
                <a:lnSpc>
                  <a:spcPct val="120000"/>
                </a:lnSpc>
                <a:spcBef>
                  <a:spcPct val="20000"/>
                </a:spcBef>
              </a:pPr>
              <a:r>
                <a:rPr lang="zh-CN" altLang="en-US" sz="2000" b="1" dirty="0">
                  <a:solidFill>
                    <a:srgbClr val="11576A"/>
                  </a:solidFill>
                  <a:latin typeface="微软雅黑" panose="020B0503020204020204" pitchFamily="34" charset="-122"/>
                  <a:ea typeface="微软雅黑" panose="020B0503020204020204" pitchFamily="34" charset="-122"/>
                </a:rPr>
                <a:t>挂起</a:t>
              </a:r>
              <a:r>
                <a:rPr lang="en-US" altLang="zh-CN" sz="2000" b="1" dirty="0">
                  <a:solidFill>
                    <a:srgbClr val="11576A"/>
                  </a:solidFill>
                  <a:latin typeface="微软雅黑" panose="020B0503020204020204" pitchFamily="34" charset="-122"/>
                  <a:ea typeface="微软雅黑" panose="020B0503020204020204" pitchFamily="34" charset="-122"/>
                </a:rPr>
                <a:t>(</a:t>
              </a:r>
              <a:r>
                <a:rPr lang="zh-CN" altLang="en-US" sz="2000" b="1" dirty="0">
                  <a:solidFill>
                    <a:srgbClr val="11576A"/>
                  </a:solidFill>
                  <a:latin typeface="微软雅黑" panose="020B0503020204020204" pitchFamily="34" charset="-122"/>
                  <a:ea typeface="微软雅黑" panose="020B0503020204020204" pitchFamily="34" charset="-122"/>
                </a:rPr>
                <a:t>Suspend</a:t>
              </a:r>
              <a:r>
                <a:rPr lang="en-US" altLang="zh-CN" sz="2000" b="1" dirty="0">
                  <a:solidFill>
                    <a:srgbClr val="11576A"/>
                  </a:solidFill>
                  <a:latin typeface="微软雅黑" panose="020B0503020204020204" pitchFamily="34" charset="-122"/>
                  <a:ea typeface="微软雅黑" panose="020B0503020204020204" pitchFamily="34" charset="-122"/>
                </a:rPr>
                <a:t>)</a:t>
              </a:r>
              <a:r>
                <a:rPr lang="zh-CN" altLang="en-US" sz="2000" b="1" dirty="0">
                  <a:solidFill>
                    <a:srgbClr val="11576A"/>
                  </a:solidFill>
                  <a:latin typeface="微软雅黑" panose="020B0503020204020204" pitchFamily="34" charset="-122"/>
                  <a:ea typeface="微软雅黑" panose="020B0503020204020204" pitchFamily="34" charset="-122"/>
                </a:rPr>
                <a:t>：把一个进程从内存转到外存</a:t>
              </a:r>
            </a:p>
          </p:txBody>
        </p:sp>
        <p:sp>
          <p:nvSpPr>
            <p:cNvPr id="153" name="TextBox 16"/>
            <p:cNvSpPr txBox="1"/>
            <p:nvPr/>
          </p:nvSpPr>
          <p:spPr>
            <a:xfrm>
              <a:off x="852069" y="886010"/>
              <a:ext cx="357508" cy="400110"/>
            </a:xfrm>
            <a:prstGeom prst="rect">
              <a:avLst/>
            </a:prstGeom>
            <a:noFill/>
            <a:effectLst/>
          </p:spPr>
          <p:txBody>
            <a:bodyPr wrap="square" rtlCol="0">
              <a:spAutoFit/>
            </a:bodyPr>
            <a:lstStyle/>
            <a:p>
              <a:pPr marL="342900" indent="-342900">
                <a:spcBef>
                  <a:spcPct val="20000"/>
                </a:spcBef>
              </a:pPr>
              <a:r>
                <a:rPr lang="zh-CN" altLang="en-US" sz="2000" b="1">
                  <a:solidFill>
                    <a:srgbClr val="11576A"/>
                  </a:solidFill>
                  <a:latin typeface="张海山锐谐体2.0-授权联系：Samtype@QQ.com" pitchFamily="2" charset="-122"/>
                  <a:ea typeface="张海山锐谐体2.0-授权联系：Samtype@QQ.com" pitchFamily="2" charset="-122"/>
                </a:rPr>
                <a:t>■</a:t>
              </a:r>
              <a:endParaRPr lang="zh-CN" altLang="en-US" sz="2000" b="1">
                <a:solidFill>
                  <a:srgbClr val="11576A"/>
                </a:solidFill>
                <a:latin typeface="微软雅黑" panose="020B0503020204020204" pitchFamily="34" charset="-122"/>
                <a:ea typeface="微软雅黑" panose="020B0503020204020204" pitchFamily="34" charset="-122"/>
              </a:endParaRPr>
            </a:p>
          </p:txBody>
        </p:sp>
      </p:grpSp>
      <p:grpSp>
        <p:nvGrpSpPr>
          <p:cNvPr id="155" name="组合 154"/>
          <p:cNvGrpSpPr/>
          <p:nvPr/>
        </p:nvGrpSpPr>
        <p:grpSpPr>
          <a:xfrm>
            <a:off x="6475386" y="2907183"/>
            <a:ext cx="5367803" cy="785818"/>
            <a:chOff x="1276719" y="1591742"/>
            <a:chExt cx="5367803" cy="785818"/>
          </a:xfrm>
        </p:grpSpPr>
        <p:sp>
          <p:nvSpPr>
            <p:cNvPr id="156" name="Rectangle 3"/>
            <p:cNvSpPr txBox="1">
              <a:spLocks noChangeArrowheads="1"/>
            </p:cNvSpPr>
            <p:nvPr/>
          </p:nvSpPr>
          <p:spPr>
            <a:xfrm>
              <a:off x="1420751" y="1591742"/>
              <a:ext cx="5223771" cy="785818"/>
            </a:xfrm>
            <a:prstGeom prst="rect">
              <a:avLst/>
            </a:prstGeom>
          </p:spPr>
          <p:txBody>
            <a:bodyPr/>
            <a:lstStyle/>
            <a:p>
              <a:pPr lvl="0">
                <a:spcBef>
                  <a:spcPct val="20000"/>
                </a:spcBef>
              </a:pPr>
              <a:r>
                <a:rPr lang="zh-CN" altLang="en-US" b="1" dirty="0">
                  <a:solidFill>
                    <a:srgbClr val="C00000"/>
                  </a:solidFill>
                  <a:latin typeface="微软雅黑" panose="020B0503020204020204" pitchFamily="34" charset="-122"/>
                  <a:ea typeface="微软雅黑" panose="020B0503020204020204" pitchFamily="34" charset="-122"/>
                </a:rPr>
                <a:t>等待到等待挂起</a:t>
              </a:r>
              <a:endParaRPr lang="en-US" altLang="zh-CN" b="1" dirty="0">
                <a:solidFill>
                  <a:srgbClr val="11576A"/>
                </a:solidFill>
                <a:latin typeface="微软雅黑" panose="020B0503020204020204" pitchFamily="34" charset="-122"/>
                <a:ea typeface="微软雅黑" panose="020B0503020204020204" pitchFamily="34" charset="-122"/>
              </a:endParaRPr>
            </a:p>
          </p:txBody>
        </p:sp>
        <p:pic>
          <p:nvPicPr>
            <p:cNvPr id="157" name="图片 156" descr="小点1.png"/>
            <p:cNvPicPr>
              <a:picLocks noChangeAspect="1"/>
            </p:cNvPicPr>
            <p:nvPr/>
          </p:nvPicPr>
          <p:blipFill>
            <a:blip r:embed="rId2" cstate="print"/>
            <a:stretch>
              <a:fillRect/>
            </a:stretch>
          </p:blipFill>
          <p:spPr>
            <a:xfrm>
              <a:off x="1276719" y="1701275"/>
              <a:ext cx="151066" cy="148997"/>
            </a:xfrm>
            <a:prstGeom prst="rect">
              <a:avLst/>
            </a:prstGeom>
            <a:effectLst/>
          </p:spPr>
        </p:pic>
      </p:grpSp>
      <p:grpSp>
        <p:nvGrpSpPr>
          <p:cNvPr id="159" name="组合 158"/>
          <p:cNvGrpSpPr/>
          <p:nvPr/>
        </p:nvGrpSpPr>
        <p:grpSpPr>
          <a:xfrm>
            <a:off x="6475386" y="3217452"/>
            <a:ext cx="5360775" cy="785818"/>
            <a:chOff x="1276719" y="2507016"/>
            <a:chExt cx="5360775" cy="785818"/>
          </a:xfrm>
        </p:grpSpPr>
        <p:sp>
          <p:nvSpPr>
            <p:cNvPr id="160" name="Rectangle 3"/>
            <p:cNvSpPr txBox="1">
              <a:spLocks noChangeArrowheads="1"/>
            </p:cNvSpPr>
            <p:nvPr/>
          </p:nvSpPr>
          <p:spPr>
            <a:xfrm>
              <a:off x="1406190" y="2507016"/>
              <a:ext cx="5231304" cy="785818"/>
            </a:xfrm>
            <a:prstGeom prst="rect">
              <a:avLst/>
            </a:prstGeom>
          </p:spPr>
          <p:txBody>
            <a:bodyPr/>
            <a:lstStyle/>
            <a:p>
              <a:pPr lvl="0">
                <a:spcBef>
                  <a:spcPct val="20000"/>
                </a:spcBef>
              </a:pPr>
              <a:r>
                <a:rPr lang="zh-CN" altLang="en-US" b="1" dirty="0">
                  <a:solidFill>
                    <a:srgbClr val="C00000"/>
                  </a:solidFill>
                  <a:latin typeface="微软雅黑" panose="020B0503020204020204" pitchFamily="34" charset="-122"/>
                  <a:ea typeface="微软雅黑" panose="020B0503020204020204" pitchFamily="34" charset="-122"/>
                </a:rPr>
                <a:t>就绪到就绪挂起</a:t>
              </a:r>
              <a:endParaRPr lang="zh-CN" altLang="en-US" b="1" dirty="0">
                <a:solidFill>
                  <a:srgbClr val="11576A"/>
                </a:solidFill>
                <a:latin typeface="微软雅黑" panose="020B0503020204020204" pitchFamily="34" charset="-122"/>
                <a:ea typeface="微软雅黑" panose="020B0503020204020204" pitchFamily="34" charset="-122"/>
              </a:endParaRPr>
            </a:p>
          </p:txBody>
        </p:sp>
        <p:pic>
          <p:nvPicPr>
            <p:cNvPr id="161" name="图片 160" descr="小点1.png"/>
            <p:cNvPicPr>
              <a:picLocks noChangeAspect="1"/>
            </p:cNvPicPr>
            <p:nvPr/>
          </p:nvPicPr>
          <p:blipFill>
            <a:blip r:embed="rId2" cstate="print"/>
            <a:stretch>
              <a:fillRect/>
            </a:stretch>
          </p:blipFill>
          <p:spPr>
            <a:xfrm>
              <a:off x="1276719" y="2609734"/>
              <a:ext cx="151066" cy="148997"/>
            </a:xfrm>
            <a:prstGeom prst="rect">
              <a:avLst/>
            </a:prstGeom>
            <a:effectLst/>
          </p:spPr>
        </p:pic>
      </p:grpSp>
      <p:sp>
        <p:nvSpPr>
          <p:cNvPr id="162" name="Rectangle 3"/>
          <p:cNvSpPr txBox="1">
            <a:spLocks noChangeArrowheads="1"/>
          </p:cNvSpPr>
          <p:nvPr/>
        </p:nvSpPr>
        <p:spPr>
          <a:xfrm>
            <a:off x="6220499" y="3795310"/>
            <a:ext cx="3663079" cy="785818"/>
          </a:xfrm>
          <a:prstGeom prst="rect">
            <a:avLst/>
          </a:prstGeom>
        </p:spPr>
        <p:txBody>
          <a:bodyPr/>
          <a:lstStyle/>
          <a:p>
            <a:pPr lvl="0">
              <a:spcBef>
                <a:spcPct val="20000"/>
              </a:spcBef>
            </a:pPr>
            <a:r>
              <a:rPr lang="en-US" altLang="zh-CN" sz="1600" b="1" dirty="0">
                <a:solidFill>
                  <a:srgbClr val="11576A"/>
                </a:solidFill>
                <a:latin typeface="微软雅黑" panose="020B0503020204020204" pitchFamily="34" charset="-122"/>
                <a:ea typeface="微软雅黑" panose="020B0503020204020204" pitchFamily="34" charset="-122"/>
              </a:rPr>
              <a:t>1.</a:t>
            </a:r>
            <a:r>
              <a:rPr lang="zh-CN" altLang="en-US" sz="1600" b="1" dirty="0">
                <a:solidFill>
                  <a:srgbClr val="11576A"/>
                </a:solidFill>
                <a:latin typeface="微软雅黑" panose="020B0503020204020204" pitchFamily="34" charset="-122"/>
                <a:ea typeface="微软雅黑" panose="020B0503020204020204" pitchFamily="34" charset="-122"/>
              </a:rPr>
              <a:t>对抢占式分时系统，当有高优先级等待进程因事件出现而需要立即执行，此时内存不够就会要求正在运行的低优先级进程进入就绪挂起</a:t>
            </a:r>
            <a:endParaRPr lang="en-US" altLang="zh-CN" sz="1600" b="1" dirty="0">
              <a:solidFill>
                <a:srgbClr val="11576A"/>
              </a:solidFill>
              <a:latin typeface="微软雅黑" panose="020B0503020204020204" pitchFamily="34" charset="-122"/>
              <a:ea typeface="微软雅黑" panose="020B0503020204020204" pitchFamily="34" charset="-122"/>
            </a:endParaRPr>
          </a:p>
          <a:p>
            <a:pPr>
              <a:spcBef>
                <a:spcPct val="20000"/>
              </a:spcBef>
            </a:pPr>
            <a:r>
              <a:rPr lang="en-US" altLang="zh-CN" sz="1600" b="1" dirty="0">
                <a:solidFill>
                  <a:srgbClr val="11576A"/>
                </a:solidFill>
                <a:latin typeface="微软雅黑" panose="020B0503020204020204" pitchFamily="34" charset="-122"/>
                <a:ea typeface="微软雅黑" panose="020B0503020204020204" pitchFamily="34" charset="-122"/>
              </a:rPr>
              <a:t>2.</a:t>
            </a:r>
            <a:r>
              <a:rPr lang="zh-CN" altLang="en-US" sz="1600" b="1" dirty="0">
                <a:solidFill>
                  <a:srgbClr val="11576A"/>
                </a:solidFill>
                <a:latin typeface="微软雅黑" panose="020B0503020204020204" pitchFamily="34" charset="-122"/>
                <a:ea typeface="微软雅黑" panose="020B0503020204020204" pitchFamily="34" charset="-122"/>
              </a:rPr>
              <a:t>系统要求某些进程挂起</a:t>
            </a:r>
          </a:p>
          <a:p>
            <a:pPr lvl="0">
              <a:spcBef>
                <a:spcPct val="20000"/>
              </a:spcBef>
            </a:pPr>
            <a:endParaRPr lang="en-US" altLang="zh-CN" sz="1600" b="1" dirty="0">
              <a:solidFill>
                <a:srgbClr val="11576A"/>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6469320" y="3503815"/>
            <a:ext cx="2079335" cy="424570"/>
            <a:chOff x="4849153" y="2384865"/>
            <a:chExt cx="2079335" cy="424570"/>
          </a:xfrm>
        </p:grpSpPr>
        <p:sp>
          <p:nvSpPr>
            <p:cNvPr id="154" name="Rectangle 3"/>
            <p:cNvSpPr txBox="1">
              <a:spLocks noChangeArrowheads="1"/>
            </p:cNvSpPr>
            <p:nvPr/>
          </p:nvSpPr>
          <p:spPr>
            <a:xfrm>
              <a:off x="4993185" y="2384865"/>
              <a:ext cx="1935303" cy="424570"/>
            </a:xfrm>
            <a:prstGeom prst="rect">
              <a:avLst/>
            </a:prstGeom>
          </p:spPr>
          <p:txBody>
            <a:bodyPr/>
            <a:lstStyle/>
            <a:p>
              <a:pPr lvl="0">
                <a:spcBef>
                  <a:spcPct val="20000"/>
                </a:spcBef>
              </a:pPr>
              <a:r>
                <a:rPr lang="zh-CN" altLang="en-US" b="1" dirty="0">
                  <a:solidFill>
                    <a:srgbClr val="C00000"/>
                  </a:solidFill>
                  <a:latin typeface="微软雅黑" panose="020B0503020204020204" pitchFamily="34" charset="-122"/>
                  <a:ea typeface="微软雅黑" panose="020B0503020204020204" pitchFamily="34" charset="-122"/>
                </a:rPr>
                <a:t>运行到就绪挂起</a:t>
              </a:r>
              <a:endParaRPr lang="en-US" altLang="zh-CN" b="1" dirty="0">
                <a:solidFill>
                  <a:srgbClr val="11576A"/>
                </a:solidFill>
                <a:latin typeface="微软雅黑" panose="020B0503020204020204" pitchFamily="34" charset="-122"/>
                <a:ea typeface="微软雅黑" panose="020B0503020204020204" pitchFamily="34" charset="-122"/>
              </a:endParaRPr>
            </a:p>
          </p:txBody>
        </p:sp>
        <p:pic>
          <p:nvPicPr>
            <p:cNvPr id="163" name="图片 162" descr="小点1.png"/>
            <p:cNvPicPr>
              <a:picLocks noChangeAspect="1"/>
            </p:cNvPicPr>
            <p:nvPr/>
          </p:nvPicPr>
          <p:blipFill>
            <a:blip r:embed="rId2" cstate="print"/>
            <a:stretch>
              <a:fillRect/>
            </a:stretch>
          </p:blipFill>
          <p:spPr>
            <a:xfrm>
              <a:off x="4849153" y="2493083"/>
              <a:ext cx="151066" cy="148997"/>
            </a:xfrm>
            <a:prstGeom prst="rect">
              <a:avLst/>
            </a:prstGeom>
            <a:effectLst/>
          </p:spPr>
        </p:pic>
      </p:grpSp>
      <p:grpSp>
        <p:nvGrpSpPr>
          <p:cNvPr id="166" name="组合 165"/>
          <p:cNvGrpSpPr/>
          <p:nvPr/>
        </p:nvGrpSpPr>
        <p:grpSpPr>
          <a:xfrm>
            <a:off x="166795" y="2161711"/>
            <a:ext cx="5694524" cy="3964854"/>
            <a:chOff x="-1151072" y="1304461"/>
            <a:chExt cx="5694524" cy="3964854"/>
          </a:xfrm>
        </p:grpSpPr>
        <p:sp>
          <p:nvSpPr>
            <p:cNvPr id="167" name="弧形 166"/>
            <p:cNvSpPr/>
            <p:nvPr/>
          </p:nvSpPr>
          <p:spPr>
            <a:xfrm>
              <a:off x="3470839" y="2066897"/>
              <a:ext cx="457865" cy="1795962"/>
            </a:xfrm>
            <a:prstGeom prst="arc">
              <a:avLst>
                <a:gd name="adj1" fmla="val 7874"/>
                <a:gd name="adj2" fmla="val 5034457"/>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8" name="弧形 167"/>
            <p:cNvSpPr/>
            <p:nvPr/>
          </p:nvSpPr>
          <p:spPr>
            <a:xfrm rot="18840000">
              <a:off x="2148852" y="2703081"/>
              <a:ext cx="1523237" cy="1573007"/>
            </a:xfrm>
            <a:prstGeom prst="arc">
              <a:avLst>
                <a:gd name="adj1" fmla="val 16058350"/>
                <a:gd name="adj2" fmla="val 21556070"/>
              </a:avLst>
            </a:prstGeom>
            <a:ln w="38100">
              <a:solidFill>
                <a:srgbClr val="11576A"/>
              </a:solidFill>
              <a:headEnd type="none"/>
              <a:tailEnd type="triangle"/>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69" name="组合 168"/>
            <p:cNvGrpSpPr/>
            <p:nvPr/>
          </p:nvGrpSpPr>
          <p:grpSpPr>
            <a:xfrm>
              <a:off x="1529739" y="1334507"/>
              <a:ext cx="1280211" cy="640662"/>
              <a:chOff x="5004048" y="1347614"/>
              <a:chExt cx="1280211" cy="640662"/>
            </a:xfrm>
          </p:grpSpPr>
          <p:sp>
            <p:nvSpPr>
              <p:cNvPr id="239" name="椭圆 238"/>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0"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创 建</a:t>
                </a:r>
              </a:p>
            </p:txBody>
          </p:sp>
        </p:grpSp>
        <p:grpSp>
          <p:nvGrpSpPr>
            <p:cNvPr id="170" name="组合 169"/>
            <p:cNvGrpSpPr/>
            <p:nvPr/>
          </p:nvGrpSpPr>
          <p:grpSpPr>
            <a:xfrm>
              <a:off x="1529739" y="2333166"/>
              <a:ext cx="1280211" cy="640662"/>
              <a:chOff x="5004048" y="1347614"/>
              <a:chExt cx="1280211" cy="640662"/>
            </a:xfrm>
          </p:grpSpPr>
          <p:sp>
            <p:nvSpPr>
              <p:cNvPr id="237" name="椭圆 236"/>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8"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就 绪</a:t>
                </a:r>
              </a:p>
            </p:txBody>
          </p:sp>
        </p:grpSp>
        <p:grpSp>
          <p:nvGrpSpPr>
            <p:cNvPr id="171" name="组合 170"/>
            <p:cNvGrpSpPr/>
            <p:nvPr/>
          </p:nvGrpSpPr>
          <p:grpSpPr>
            <a:xfrm>
              <a:off x="3257931" y="2311755"/>
              <a:ext cx="1280211" cy="640662"/>
              <a:chOff x="5004048" y="1347614"/>
              <a:chExt cx="1280211" cy="640662"/>
            </a:xfrm>
          </p:grpSpPr>
          <p:sp>
            <p:nvSpPr>
              <p:cNvPr id="235" name="椭圆 234"/>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6" name="TextBox 61"/>
              <p:cNvSpPr txBox="1"/>
              <p:nvPr/>
            </p:nvSpPr>
            <p:spPr>
              <a:xfrm>
                <a:off x="5214966" y="1447863"/>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运 行</a:t>
                </a:r>
              </a:p>
            </p:txBody>
          </p:sp>
        </p:grpSp>
        <p:sp>
          <p:nvSpPr>
            <p:cNvPr id="172" name="弧形 171"/>
            <p:cNvSpPr/>
            <p:nvPr/>
          </p:nvSpPr>
          <p:spPr>
            <a:xfrm rot="18840000">
              <a:off x="2257954" y="2113376"/>
              <a:ext cx="1484437" cy="1532939"/>
            </a:xfrm>
            <a:prstGeom prst="arc">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73" name="直接箭头连接符 172"/>
            <p:cNvCxnSpPr/>
            <p:nvPr/>
          </p:nvCxnSpPr>
          <p:spPr>
            <a:xfrm flipV="1">
              <a:off x="2169843" y="1974261"/>
              <a:ext cx="0" cy="357997"/>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74" name="组合 173"/>
            <p:cNvGrpSpPr/>
            <p:nvPr/>
          </p:nvGrpSpPr>
          <p:grpSpPr>
            <a:xfrm>
              <a:off x="2642926" y="3666654"/>
              <a:ext cx="1280211" cy="640662"/>
              <a:chOff x="5004048" y="1347614"/>
              <a:chExt cx="1280211" cy="640662"/>
            </a:xfrm>
          </p:grpSpPr>
          <p:sp>
            <p:nvSpPr>
              <p:cNvPr id="233" name="椭圆 232"/>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4"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等 待</a:t>
                </a:r>
              </a:p>
            </p:txBody>
          </p:sp>
        </p:grpSp>
        <p:sp>
          <p:nvSpPr>
            <p:cNvPr id="175" name="弧形 174"/>
            <p:cNvSpPr/>
            <p:nvPr/>
          </p:nvSpPr>
          <p:spPr>
            <a:xfrm>
              <a:off x="-1151072" y="2243503"/>
              <a:ext cx="4926578" cy="1512649"/>
            </a:xfrm>
            <a:prstGeom prst="arc">
              <a:avLst>
                <a:gd name="adj1" fmla="val 21537555"/>
                <a:gd name="adj2" fmla="val 5036811"/>
              </a:avLst>
            </a:prstGeom>
            <a:ln w="571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76" name="组合 175"/>
            <p:cNvGrpSpPr/>
            <p:nvPr/>
          </p:nvGrpSpPr>
          <p:grpSpPr>
            <a:xfrm>
              <a:off x="3263241" y="1304461"/>
              <a:ext cx="1280211" cy="989694"/>
              <a:chOff x="6305502" y="1245560"/>
              <a:chExt cx="1280211" cy="989694"/>
            </a:xfrm>
          </p:grpSpPr>
          <p:grpSp>
            <p:nvGrpSpPr>
              <p:cNvPr id="229" name="组合 228"/>
              <p:cNvGrpSpPr/>
              <p:nvPr/>
            </p:nvGrpSpPr>
            <p:grpSpPr>
              <a:xfrm>
                <a:off x="6305502" y="1245560"/>
                <a:ext cx="1280211" cy="640662"/>
                <a:chOff x="5004048" y="1347614"/>
                <a:chExt cx="1280211" cy="640662"/>
              </a:xfrm>
            </p:grpSpPr>
            <p:sp>
              <p:nvSpPr>
                <p:cNvPr id="231" name="椭圆 230"/>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2"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退 出</a:t>
                  </a:r>
                </a:p>
              </p:txBody>
            </p:sp>
          </p:grpSp>
          <p:cxnSp>
            <p:nvCxnSpPr>
              <p:cNvPr id="230" name="直接箭头连接符 229"/>
              <p:cNvCxnSpPr/>
              <p:nvPr/>
            </p:nvCxnSpPr>
            <p:spPr>
              <a:xfrm flipV="1">
                <a:off x="6945608" y="1877257"/>
                <a:ext cx="0" cy="357997"/>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grpSp>
        <p:sp>
          <p:nvSpPr>
            <p:cNvPr id="177" name="弧形 176"/>
            <p:cNvSpPr/>
            <p:nvPr/>
          </p:nvSpPr>
          <p:spPr>
            <a:xfrm flipH="1">
              <a:off x="2030953" y="2322714"/>
              <a:ext cx="1151229" cy="1608516"/>
            </a:xfrm>
            <a:prstGeom prst="arc">
              <a:avLst>
                <a:gd name="adj1" fmla="val 20714117"/>
                <a:gd name="adj2" fmla="val 5400000"/>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78" name="组合 177"/>
            <p:cNvGrpSpPr/>
            <p:nvPr/>
          </p:nvGrpSpPr>
          <p:grpSpPr>
            <a:xfrm>
              <a:off x="98622" y="3410656"/>
              <a:ext cx="1280211" cy="640662"/>
              <a:chOff x="5004048" y="1347614"/>
              <a:chExt cx="1280211" cy="640662"/>
            </a:xfrm>
          </p:grpSpPr>
          <p:sp>
            <p:nvSpPr>
              <p:cNvPr id="227" name="椭圆 226"/>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8" name="TextBox 61"/>
              <p:cNvSpPr txBox="1"/>
              <p:nvPr/>
            </p:nvSpPr>
            <p:spPr>
              <a:xfrm>
                <a:off x="5041111" y="1440649"/>
                <a:ext cx="1210588"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就绪挂起</a:t>
                </a:r>
              </a:p>
            </p:txBody>
          </p:sp>
        </p:grpSp>
        <p:grpSp>
          <p:nvGrpSpPr>
            <p:cNvPr id="179" name="组合 178"/>
            <p:cNvGrpSpPr/>
            <p:nvPr/>
          </p:nvGrpSpPr>
          <p:grpSpPr>
            <a:xfrm>
              <a:off x="1355474" y="4476574"/>
              <a:ext cx="1280211" cy="640662"/>
              <a:chOff x="5004048" y="1347614"/>
              <a:chExt cx="1280211" cy="640662"/>
            </a:xfrm>
          </p:grpSpPr>
          <p:sp>
            <p:nvSpPr>
              <p:cNvPr id="225" name="椭圆 224"/>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6" name="TextBox 61"/>
              <p:cNvSpPr txBox="1"/>
              <p:nvPr/>
            </p:nvSpPr>
            <p:spPr>
              <a:xfrm>
                <a:off x="5038859" y="1448830"/>
                <a:ext cx="1210588"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等待挂起</a:t>
                </a:r>
              </a:p>
            </p:txBody>
          </p:sp>
        </p:grpSp>
        <p:cxnSp>
          <p:nvCxnSpPr>
            <p:cNvPr id="180" name="直接箭头连接符 179"/>
            <p:cNvCxnSpPr/>
            <p:nvPr/>
          </p:nvCxnSpPr>
          <p:spPr>
            <a:xfrm flipV="1">
              <a:off x="2530336" y="4293733"/>
              <a:ext cx="454962" cy="315592"/>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1" name="直接箭头连接符 180"/>
            <p:cNvCxnSpPr>
              <a:endCxn id="233" idx="3"/>
            </p:cNvCxnSpPr>
            <p:nvPr/>
          </p:nvCxnSpPr>
          <p:spPr>
            <a:xfrm flipV="1">
              <a:off x="2423054" y="4213493"/>
              <a:ext cx="407355" cy="282804"/>
            </a:xfrm>
            <a:prstGeom prst="straightConnector1">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2" name="直接箭头连接符 181"/>
            <p:cNvCxnSpPr/>
            <p:nvPr/>
          </p:nvCxnSpPr>
          <p:spPr>
            <a:xfrm flipV="1">
              <a:off x="1001546" y="2774035"/>
              <a:ext cx="599420" cy="618382"/>
            </a:xfrm>
            <a:prstGeom prst="straightConnector1">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3" name="直接箭头连接符 182"/>
            <p:cNvCxnSpPr>
              <a:stCxn id="227" idx="7"/>
            </p:cNvCxnSpPr>
            <p:nvPr/>
          </p:nvCxnSpPr>
          <p:spPr>
            <a:xfrm flipV="1">
              <a:off x="1191350" y="2912210"/>
              <a:ext cx="535976" cy="592269"/>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84" name="弧形 183"/>
            <p:cNvSpPr/>
            <p:nvPr/>
          </p:nvSpPr>
          <p:spPr>
            <a:xfrm flipH="1">
              <a:off x="683759" y="2728165"/>
              <a:ext cx="1311162" cy="2058040"/>
            </a:xfrm>
            <a:prstGeom prst="arc">
              <a:avLst>
                <a:gd name="adj1" fmla="val 1567498"/>
                <a:gd name="adj2" fmla="val 5377775"/>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5" name="弧形 184"/>
            <p:cNvSpPr/>
            <p:nvPr/>
          </p:nvSpPr>
          <p:spPr>
            <a:xfrm flipH="1" flipV="1">
              <a:off x="718415" y="1658390"/>
              <a:ext cx="1620565" cy="3610925"/>
            </a:xfrm>
            <a:prstGeom prst="arc">
              <a:avLst>
                <a:gd name="adj1" fmla="val 53704"/>
                <a:gd name="adj2" fmla="val 5353570"/>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6" name="组合 185"/>
            <p:cNvGrpSpPr/>
            <p:nvPr/>
          </p:nvGrpSpPr>
          <p:grpSpPr>
            <a:xfrm>
              <a:off x="2582667" y="3373350"/>
              <a:ext cx="500066" cy="261610"/>
              <a:chOff x="2285984" y="1643056"/>
              <a:chExt cx="500066" cy="261610"/>
            </a:xfrm>
          </p:grpSpPr>
          <p:sp>
            <p:nvSpPr>
              <p:cNvPr id="223" name="圆角矩形 222"/>
              <p:cNvSpPr/>
              <p:nvPr/>
            </p:nvSpPr>
            <p:spPr>
              <a:xfrm>
                <a:off x="2357422" y="167639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4" name="TextBox 56"/>
              <p:cNvSpPr txBox="1"/>
              <p:nvPr/>
            </p:nvSpPr>
            <p:spPr>
              <a:xfrm>
                <a:off x="2285984" y="1643056"/>
                <a:ext cx="500066" cy="261610"/>
              </a:xfrm>
              <a:prstGeom prst="rect">
                <a:avLst/>
              </a:prstGeom>
              <a:noFill/>
            </p:spPr>
            <p:txBody>
              <a:bodyPr wrap="square" rtlCol="0">
                <a:spAutoFit/>
              </a:bodyPr>
              <a:lstStyle/>
              <a:p>
                <a:pPr algn="ctr"/>
                <a:r>
                  <a:rPr lang="zh-CN" altLang="en-US" sz="1100" b="1" dirty="0">
                    <a:solidFill>
                      <a:srgbClr val="C00000"/>
                    </a:solidFill>
                    <a:latin typeface="微软雅黑" panose="020B0503020204020204" pitchFamily="34" charset="-122"/>
                    <a:ea typeface="微软雅黑" panose="020B0503020204020204" pitchFamily="34" charset="-122"/>
                  </a:rPr>
                  <a:t>挂起</a:t>
                </a:r>
              </a:p>
            </p:txBody>
          </p:sp>
        </p:grpSp>
        <p:grpSp>
          <p:nvGrpSpPr>
            <p:cNvPr id="187" name="组合 186"/>
            <p:cNvGrpSpPr/>
            <p:nvPr/>
          </p:nvGrpSpPr>
          <p:grpSpPr>
            <a:xfrm>
              <a:off x="735034" y="2046753"/>
              <a:ext cx="500066" cy="261610"/>
              <a:chOff x="1132353" y="2301556"/>
              <a:chExt cx="500066" cy="261610"/>
            </a:xfrm>
          </p:grpSpPr>
          <p:sp>
            <p:nvSpPr>
              <p:cNvPr id="221" name="圆角矩形 220"/>
              <p:cNvSpPr/>
              <p:nvPr/>
            </p:nvSpPr>
            <p:spPr>
              <a:xfrm>
                <a:off x="1203791" y="232219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2" name="TextBox 31"/>
              <p:cNvSpPr txBox="1"/>
              <p:nvPr/>
            </p:nvSpPr>
            <p:spPr>
              <a:xfrm>
                <a:off x="1132353" y="2301556"/>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接收</a:t>
                </a:r>
              </a:p>
            </p:txBody>
          </p:sp>
        </p:grpSp>
        <p:grpSp>
          <p:nvGrpSpPr>
            <p:cNvPr id="188" name="组合 187"/>
            <p:cNvGrpSpPr/>
            <p:nvPr/>
          </p:nvGrpSpPr>
          <p:grpSpPr>
            <a:xfrm>
              <a:off x="513794" y="4424843"/>
              <a:ext cx="857256" cy="261610"/>
              <a:chOff x="960828" y="3459439"/>
              <a:chExt cx="857256" cy="261610"/>
            </a:xfrm>
          </p:grpSpPr>
          <p:sp>
            <p:nvSpPr>
              <p:cNvPr id="219" name="圆角矩形 218"/>
              <p:cNvSpPr/>
              <p:nvPr/>
            </p:nvSpPr>
            <p:spPr>
              <a:xfrm>
                <a:off x="1024646" y="3481166"/>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0" name="TextBox 34"/>
              <p:cNvSpPr txBox="1"/>
              <p:nvPr/>
            </p:nvSpPr>
            <p:spPr>
              <a:xfrm>
                <a:off x="960828" y="3459439"/>
                <a:ext cx="85725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事件发生</a:t>
                </a:r>
              </a:p>
            </p:txBody>
          </p:sp>
        </p:grpSp>
        <p:grpSp>
          <p:nvGrpSpPr>
            <p:cNvPr id="189" name="组合 188"/>
            <p:cNvGrpSpPr/>
            <p:nvPr/>
          </p:nvGrpSpPr>
          <p:grpSpPr>
            <a:xfrm>
              <a:off x="1661007" y="1973119"/>
              <a:ext cx="500066" cy="261610"/>
              <a:chOff x="2098658" y="2305048"/>
              <a:chExt cx="500066" cy="261610"/>
            </a:xfrm>
          </p:grpSpPr>
          <p:sp>
            <p:nvSpPr>
              <p:cNvPr id="217" name="圆角矩形 216"/>
              <p:cNvSpPr/>
              <p:nvPr/>
            </p:nvSpPr>
            <p:spPr>
              <a:xfrm>
                <a:off x="2170096" y="2338386"/>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8" name="TextBox 40"/>
              <p:cNvSpPr txBox="1"/>
              <p:nvPr/>
            </p:nvSpPr>
            <p:spPr>
              <a:xfrm>
                <a:off x="2098658" y="2305048"/>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接收</a:t>
                </a:r>
              </a:p>
            </p:txBody>
          </p:sp>
        </p:grpSp>
        <p:grpSp>
          <p:nvGrpSpPr>
            <p:cNvPr id="190" name="组合 189"/>
            <p:cNvGrpSpPr/>
            <p:nvPr/>
          </p:nvGrpSpPr>
          <p:grpSpPr>
            <a:xfrm>
              <a:off x="924214" y="2884074"/>
              <a:ext cx="500066" cy="261610"/>
              <a:chOff x="2061047" y="2895602"/>
              <a:chExt cx="500066" cy="261610"/>
            </a:xfrm>
          </p:grpSpPr>
          <p:sp>
            <p:nvSpPr>
              <p:cNvPr id="215" name="圆角矩形 214"/>
              <p:cNvSpPr/>
              <p:nvPr/>
            </p:nvSpPr>
            <p:spPr>
              <a:xfrm>
                <a:off x="2132485" y="2928940"/>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6" name="TextBox 42"/>
              <p:cNvSpPr txBox="1"/>
              <p:nvPr/>
            </p:nvSpPr>
            <p:spPr>
              <a:xfrm>
                <a:off x="2061047" y="2895602"/>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激活</a:t>
                </a:r>
              </a:p>
            </p:txBody>
          </p:sp>
        </p:grpSp>
        <p:grpSp>
          <p:nvGrpSpPr>
            <p:cNvPr id="191" name="组合 190"/>
            <p:cNvGrpSpPr/>
            <p:nvPr/>
          </p:nvGrpSpPr>
          <p:grpSpPr>
            <a:xfrm>
              <a:off x="1353390" y="3083544"/>
              <a:ext cx="500066" cy="261610"/>
              <a:chOff x="2063905" y="3166114"/>
              <a:chExt cx="500066" cy="261610"/>
            </a:xfrm>
          </p:grpSpPr>
          <p:sp>
            <p:nvSpPr>
              <p:cNvPr id="213" name="圆角矩形 212"/>
              <p:cNvSpPr/>
              <p:nvPr/>
            </p:nvSpPr>
            <p:spPr>
              <a:xfrm>
                <a:off x="2135343" y="3199452"/>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4" name="TextBox 44"/>
              <p:cNvSpPr txBox="1"/>
              <p:nvPr/>
            </p:nvSpPr>
            <p:spPr>
              <a:xfrm>
                <a:off x="2063905" y="3166114"/>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挂起</a:t>
                </a:r>
              </a:p>
            </p:txBody>
          </p:sp>
        </p:grpSp>
        <p:grpSp>
          <p:nvGrpSpPr>
            <p:cNvPr id="192" name="组合 191"/>
            <p:cNvGrpSpPr/>
            <p:nvPr/>
          </p:nvGrpSpPr>
          <p:grpSpPr>
            <a:xfrm>
              <a:off x="1760225" y="3155902"/>
              <a:ext cx="857256" cy="261610"/>
              <a:chOff x="2783047" y="3458217"/>
              <a:chExt cx="857256" cy="261610"/>
            </a:xfrm>
          </p:grpSpPr>
          <p:sp>
            <p:nvSpPr>
              <p:cNvPr id="211" name="圆角矩形 210"/>
              <p:cNvSpPr/>
              <p:nvPr/>
            </p:nvSpPr>
            <p:spPr>
              <a:xfrm>
                <a:off x="2846865" y="3479944"/>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2" name="TextBox 36"/>
              <p:cNvSpPr txBox="1"/>
              <p:nvPr/>
            </p:nvSpPr>
            <p:spPr>
              <a:xfrm>
                <a:off x="2783047" y="3458217"/>
                <a:ext cx="85725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事件发生</a:t>
                </a:r>
              </a:p>
            </p:txBody>
          </p:sp>
        </p:grpSp>
        <p:grpSp>
          <p:nvGrpSpPr>
            <p:cNvPr id="193" name="组合 192"/>
            <p:cNvGrpSpPr/>
            <p:nvPr/>
          </p:nvGrpSpPr>
          <p:grpSpPr>
            <a:xfrm>
              <a:off x="2221271" y="4171513"/>
              <a:ext cx="500066" cy="261610"/>
              <a:chOff x="2061047" y="3824296"/>
              <a:chExt cx="500066" cy="261610"/>
            </a:xfrm>
          </p:grpSpPr>
          <p:sp>
            <p:nvSpPr>
              <p:cNvPr id="209" name="圆角矩形 208"/>
              <p:cNvSpPr/>
              <p:nvPr/>
            </p:nvSpPr>
            <p:spPr>
              <a:xfrm>
                <a:off x="2132485" y="385763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0" name="TextBox 46"/>
              <p:cNvSpPr txBox="1"/>
              <p:nvPr/>
            </p:nvSpPr>
            <p:spPr>
              <a:xfrm>
                <a:off x="2061047" y="3824296"/>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激活</a:t>
                </a:r>
              </a:p>
            </p:txBody>
          </p:sp>
        </p:grpSp>
        <p:grpSp>
          <p:nvGrpSpPr>
            <p:cNvPr id="194" name="组合 193"/>
            <p:cNvGrpSpPr/>
            <p:nvPr/>
          </p:nvGrpSpPr>
          <p:grpSpPr>
            <a:xfrm>
              <a:off x="2659033" y="4369386"/>
              <a:ext cx="500066" cy="261610"/>
              <a:chOff x="2071525" y="4098936"/>
              <a:chExt cx="500066" cy="261610"/>
            </a:xfrm>
          </p:grpSpPr>
          <p:sp>
            <p:nvSpPr>
              <p:cNvPr id="207" name="圆角矩形 206"/>
              <p:cNvSpPr/>
              <p:nvPr/>
            </p:nvSpPr>
            <p:spPr>
              <a:xfrm>
                <a:off x="2142963" y="413227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8" name="TextBox 48"/>
              <p:cNvSpPr txBox="1"/>
              <p:nvPr/>
            </p:nvSpPr>
            <p:spPr>
              <a:xfrm>
                <a:off x="2071525" y="4098936"/>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挂起</a:t>
                </a:r>
              </a:p>
            </p:txBody>
          </p:sp>
        </p:grpSp>
        <p:grpSp>
          <p:nvGrpSpPr>
            <p:cNvPr id="195" name="组合 194"/>
            <p:cNvGrpSpPr/>
            <p:nvPr/>
          </p:nvGrpSpPr>
          <p:grpSpPr>
            <a:xfrm>
              <a:off x="3617101" y="3293718"/>
              <a:ext cx="861259" cy="261610"/>
              <a:chOff x="4244768" y="3171332"/>
              <a:chExt cx="861259" cy="261610"/>
            </a:xfrm>
          </p:grpSpPr>
          <p:sp>
            <p:nvSpPr>
              <p:cNvPr id="205" name="圆角矩形 204"/>
              <p:cNvSpPr/>
              <p:nvPr/>
            </p:nvSpPr>
            <p:spPr>
              <a:xfrm>
                <a:off x="4300536" y="3200734"/>
                <a:ext cx="729372" cy="21251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6" name="TextBox 54"/>
              <p:cNvSpPr txBox="1"/>
              <p:nvPr/>
            </p:nvSpPr>
            <p:spPr>
              <a:xfrm>
                <a:off x="4244768" y="3171332"/>
                <a:ext cx="861259"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等待事件</a:t>
                </a:r>
              </a:p>
            </p:txBody>
          </p:sp>
        </p:grpSp>
        <p:grpSp>
          <p:nvGrpSpPr>
            <p:cNvPr id="196" name="组合 195"/>
            <p:cNvGrpSpPr/>
            <p:nvPr/>
          </p:nvGrpSpPr>
          <p:grpSpPr>
            <a:xfrm>
              <a:off x="2644466" y="2941043"/>
              <a:ext cx="857256" cy="261610"/>
              <a:chOff x="3695694" y="2738768"/>
              <a:chExt cx="857256" cy="261610"/>
            </a:xfrm>
          </p:grpSpPr>
          <p:sp>
            <p:nvSpPr>
              <p:cNvPr id="203" name="圆角矩形 202"/>
              <p:cNvSpPr/>
              <p:nvPr/>
            </p:nvSpPr>
            <p:spPr>
              <a:xfrm>
                <a:off x="3759512" y="2760495"/>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4" name="TextBox 38"/>
              <p:cNvSpPr txBox="1"/>
              <p:nvPr/>
            </p:nvSpPr>
            <p:spPr>
              <a:xfrm>
                <a:off x="3695694" y="2738768"/>
                <a:ext cx="85725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时间片完</a:t>
                </a:r>
              </a:p>
            </p:txBody>
          </p:sp>
        </p:grpSp>
        <p:grpSp>
          <p:nvGrpSpPr>
            <p:cNvPr id="197" name="组合 196"/>
            <p:cNvGrpSpPr/>
            <p:nvPr/>
          </p:nvGrpSpPr>
          <p:grpSpPr>
            <a:xfrm>
              <a:off x="2754404" y="2011986"/>
              <a:ext cx="500066" cy="261610"/>
              <a:chOff x="3200879" y="1985958"/>
              <a:chExt cx="500066" cy="261610"/>
            </a:xfrm>
          </p:grpSpPr>
          <p:sp>
            <p:nvSpPr>
              <p:cNvPr id="201" name="圆角矩形 200"/>
              <p:cNvSpPr/>
              <p:nvPr/>
            </p:nvSpPr>
            <p:spPr>
              <a:xfrm>
                <a:off x="3272317" y="2019296"/>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2" name="TextBox 50"/>
              <p:cNvSpPr txBox="1"/>
              <p:nvPr/>
            </p:nvSpPr>
            <p:spPr>
              <a:xfrm>
                <a:off x="3200879" y="1985958"/>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调度</a:t>
                </a:r>
              </a:p>
            </p:txBody>
          </p:sp>
        </p:grpSp>
        <p:grpSp>
          <p:nvGrpSpPr>
            <p:cNvPr id="198" name="组合 197"/>
            <p:cNvGrpSpPr/>
            <p:nvPr/>
          </p:nvGrpSpPr>
          <p:grpSpPr>
            <a:xfrm>
              <a:off x="3893029" y="1994482"/>
              <a:ext cx="500066" cy="261610"/>
              <a:chOff x="5118104" y="1728464"/>
              <a:chExt cx="500066" cy="261610"/>
            </a:xfrm>
          </p:grpSpPr>
          <p:sp>
            <p:nvSpPr>
              <p:cNvPr id="199" name="圆角矩形 198"/>
              <p:cNvSpPr/>
              <p:nvPr/>
            </p:nvSpPr>
            <p:spPr>
              <a:xfrm>
                <a:off x="5189542" y="1761802"/>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0" name="TextBox 52"/>
              <p:cNvSpPr txBox="1"/>
              <p:nvPr/>
            </p:nvSpPr>
            <p:spPr>
              <a:xfrm>
                <a:off x="5118104" y="1728464"/>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结束</a:t>
                </a:r>
              </a:p>
            </p:txBody>
          </p:sp>
        </p:grpSp>
      </p:gr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62"/>
                                        </p:tgtEl>
                                        <p:attrNameLst>
                                          <p:attrName>style.visibility</p:attrName>
                                        </p:attrNameLst>
                                      </p:cBhvr>
                                      <p:to>
                                        <p:strVal val="visible"/>
                                      </p:to>
                                    </p:set>
                                    <p:animEffect transition="in" filter="wipe(left)">
                                      <p:cBhvr>
                                        <p:cTn id="10"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sym typeface="+mn-ea"/>
              </a:rPr>
              <a:t>与挂起相关的状态转换</a:t>
            </a:r>
            <a:endParaRPr lang="zh-CN" altLang="en-US" sz="3600" dirty="0">
              <a:latin typeface="微软雅黑" panose="020B0503020204020204" pitchFamily="34" charset="-122"/>
              <a:ea typeface="微软雅黑" panose="020B0503020204020204" pitchFamily="34" charset="-122"/>
            </a:endParaRP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172" name="组合 171"/>
          <p:cNvGrpSpPr/>
          <p:nvPr/>
        </p:nvGrpSpPr>
        <p:grpSpPr>
          <a:xfrm>
            <a:off x="165759" y="2161711"/>
            <a:ext cx="5694524" cy="3964854"/>
            <a:chOff x="-1151072" y="1304461"/>
            <a:chExt cx="5694524" cy="3964854"/>
          </a:xfrm>
        </p:grpSpPr>
        <p:sp>
          <p:nvSpPr>
            <p:cNvPr id="173" name="弧形 172"/>
            <p:cNvSpPr/>
            <p:nvPr/>
          </p:nvSpPr>
          <p:spPr>
            <a:xfrm>
              <a:off x="3470839" y="2066897"/>
              <a:ext cx="457865" cy="1795962"/>
            </a:xfrm>
            <a:prstGeom prst="arc">
              <a:avLst>
                <a:gd name="adj1" fmla="val 7874"/>
                <a:gd name="adj2" fmla="val 5034457"/>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4" name="弧形 173"/>
            <p:cNvSpPr/>
            <p:nvPr/>
          </p:nvSpPr>
          <p:spPr>
            <a:xfrm rot="18840000">
              <a:off x="2148852" y="2703081"/>
              <a:ext cx="1523237" cy="1573007"/>
            </a:xfrm>
            <a:prstGeom prst="arc">
              <a:avLst>
                <a:gd name="adj1" fmla="val 16058350"/>
                <a:gd name="adj2" fmla="val 21556070"/>
              </a:avLst>
            </a:prstGeom>
            <a:ln w="38100">
              <a:solidFill>
                <a:srgbClr val="11576A"/>
              </a:solidFill>
              <a:headEnd type="none"/>
              <a:tailEnd type="triangle"/>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75" name="组合 174"/>
            <p:cNvGrpSpPr/>
            <p:nvPr/>
          </p:nvGrpSpPr>
          <p:grpSpPr>
            <a:xfrm>
              <a:off x="1529739" y="1334507"/>
              <a:ext cx="1280211" cy="640662"/>
              <a:chOff x="5004048" y="1347614"/>
              <a:chExt cx="1280211" cy="640662"/>
            </a:xfrm>
          </p:grpSpPr>
          <p:sp>
            <p:nvSpPr>
              <p:cNvPr id="245" name="椭圆 244"/>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6"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创 建</a:t>
                </a:r>
              </a:p>
            </p:txBody>
          </p:sp>
        </p:grpSp>
        <p:grpSp>
          <p:nvGrpSpPr>
            <p:cNvPr id="176" name="组合 175"/>
            <p:cNvGrpSpPr/>
            <p:nvPr/>
          </p:nvGrpSpPr>
          <p:grpSpPr>
            <a:xfrm>
              <a:off x="1529739" y="2333166"/>
              <a:ext cx="1280211" cy="640662"/>
              <a:chOff x="5004048" y="1347614"/>
              <a:chExt cx="1280211" cy="640662"/>
            </a:xfrm>
          </p:grpSpPr>
          <p:sp>
            <p:nvSpPr>
              <p:cNvPr id="243" name="椭圆 242"/>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4"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就 绪</a:t>
                </a:r>
              </a:p>
            </p:txBody>
          </p:sp>
        </p:grpSp>
        <p:grpSp>
          <p:nvGrpSpPr>
            <p:cNvPr id="177" name="组合 176"/>
            <p:cNvGrpSpPr/>
            <p:nvPr/>
          </p:nvGrpSpPr>
          <p:grpSpPr>
            <a:xfrm>
              <a:off x="3257931" y="2311755"/>
              <a:ext cx="1280211" cy="640662"/>
              <a:chOff x="5004048" y="1347614"/>
              <a:chExt cx="1280211" cy="640662"/>
            </a:xfrm>
          </p:grpSpPr>
          <p:sp>
            <p:nvSpPr>
              <p:cNvPr id="241" name="椭圆 240"/>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2" name="TextBox 61"/>
              <p:cNvSpPr txBox="1"/>
              <p:nvPr/>
            </p:nvSpPr>
            <p:spPr>
              <a:xfrm>
                <a:off x="5214966" y="1447863"/>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运 行</a:t>
                </a:r>
              </a:p>
            </p:txBody>
          </p:sp>
        </p:grpSp>
        <p:sp>
          <p:nvSpPr>
            <p:cNvPr id="178" name="弧形 177"/>
            <p:cNvSpPr/>
            <p:nvPr/>
          </p:nvSpPr>
          <p:spPr>
            <a:xfrm rot="18840000">
              <a:off x="2257954" y="2113376"/>
              <a:ext cx="1484437" cy="1532939"/>
            </a:xfrm>
            <a:prstGeom prst="arc">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79" name="直接箭头连接符 178"/>
            <p:cNvCxnSpPr/>
            <p:nvPr/>
          </p:nvCxnSpPr>
          <p:spPr>
            <a:xfrm flipV="1">
              <a:off x="2169843" y="1974261"/>
              <a:ext cx="0" cy="357997"/>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80" name="组合 179"/>
            <p:cNvGrpSpPr/>
            <p:nvPr/>
          </p:nvGrpSpPr>
          <p:grpSpPr>
            <a:xfrm>
              <a:off x="2642926" y="3666654"/>
              <a:ext cx="1280211" cy="640662"/>
              <a:chOff x="5004048" y="1347614"/>
              <a:chExt cx="1280211" cy="640662"/>
            </a:xfrm>
          </p:grpSpPr>
          <p:sp>
            <p:nvSpPr>
              <p:cNvPr id="239" name="椭圆 238"/>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0"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等 待</a:t>
                </a:r>
              </a:p>
            </p:txBody>
          </p:sp>
        </p:grpSp>
        <p:sp>
          <p:nvSpPr>
            <p:cNvPr id="181" name="弧形 180"/>
            <p:cNvSpPr/>
            <p:nvPr/>
          </p:nvSpPr>
          <p:spPr>
            <a:xfrm>
              <a:off x="-1151072" y="2243503"/>
              <a:ext cx="4926578" cy="1512649"/>
            </a:xfrm>
            <a:prstGeom prst="arc">
              <a:avLst>
                <a:gd name="adj1" fmla="val 21537555"/>
                <a:gd name="adj2" fmla="val 5036811"/>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2" name="组合 181"/>
            <p:cNvGrpSpPr/>
            <p:nvPr/>
          </p:nvGrpSpPr>
          <p:grpSpPr>
            <a:xfrm>
              <a:off x="3263241" y="1304461"/>
              <a:ext cx="1280211" cy="989694"/>
              <a:chOff x="6305502" y="1245560"/>
              <a:chExt cx="1280211" cy="989694"/>
            </a:xfrm>
          </p:grpSpPr>
          <p:grpSp>
            <p:nvGrpSpPr>
              <p:cNvPr id="235" name="组合 234"/>
              <p:cNvGrpSpPr/>
              <p:nvPr/>
            </p:nvGrpSpPr>
            <p:grpSpPr>
              <a:xfrm>
                <a:off x="6305502" y="1245560"/>
                <a:ext cx="1280211" cy="640662"/>
                <a:chOff x="5004048" y="1347614"/>
                <a:chExt cx="1280211" cy="640662"/>
              </a:xfrm>
            </p:grpSpPr>
            <p:sp>
              <p:nvSpPr>
                <p:cNvPr id="237" name="椭圆 236"/>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8"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退 出</a:t>
                  </a:r>
                </a:p>
              </p:txBody>
            </p:sp>
          </p:grpSp>
          <p:cxnSp>
            <p:nvCxnSpPr>
              <p:cNvPr id="236" name="直接箭头连接符 235"/>
              <p:cNvCxnSpPr/>
              <p:nvPr/>
            </p:nvCxnSpPr>
            <p:spPr>
              <a:xfrm flipV="1">
                <a:off x="6945608" y="1877257"/>
                <a:ext cx="0" cy="357997"/>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grpSp>
        <p:sp>
          <p:nvSpPr>
            <p:cNvPr id="183" name="弧形 182"/>
            <p:cNvSpPr/>
            <p:nvPr/>
          </p:nvSpPr>
          <p:spPr>
            <a:xfrm flipH="1">
              <a:off x="2030953" y="2322714"/>
              <a:ext cx="1151229" cy="1608516"/>
            </a:xfrm>
            <a:prstGeom prst="arc">
              <a:avLst>
                <a:gd name="adj1" fmla="val 20714117"/>
                <a:gd name="adj2" fmla="val 5400000"/>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4" name="组合 183"/>
            <p:cNvGrpSpPr/>
            <p:nvPr/>
          </p:nvGrpSpPr>
          <p:grpSpPr>
            <a:xfrm>
              <a:off x="98622" y="3410656"/>
              <a:ext cx="1280211" cy="640662"/>
              <a:chOff x="5004048" y="1347614"/>
              <a:chExt cx="1280211" cy="640662"/>
            </a:xfrm>
          </p:grpSpPr>
          <p:sp>
            <p:nvSpPr>
              <p:cNvPr id="233" name="椭圆 232"/>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4" name="TextBox 61"/>
              <p:cNvSpPr txBox="1"/>
              <p:nvPr/>
            </p:nvSpPr>
            <p:spPr>
              <a:xfrm>
                <a:off x="5041111" y="1440649"/>
                <a:ext cx="1210588"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就绪挂起</a:t>
                </a:r>
              </a:p>
            </p:txBody>
          </p:sp>
        </p:grpSp>
        <p:grpSp>
          <p:nvGrpSpPr>
            <p:cNvPr id="185" name="组合 184"/>
            <p:cNvGrpSpPr/>
            <p:nvPr/>
          </p:nvGrpSpPr>
          <p:grpSpPr>
            <a:xfrm>
              <a:off x="1355474" y="4476574"/>
              <a:ext cx="1280211" cy="640662"/>
              <a:chOff x="5004048" y="1347614"/>
              <a:chExt cx="1280211" cy="640662"/>
            </a:xfrm>
          </p:grpSpPr>
          <p:sp>
            <p:nvSpPr>
              <p:cNvPr id="231" name="椭圆 230"/>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2" name="TextBox 61"/>
              <p:cNvSpPr txBox="1"/>
              <p:nvPr/>
            </p:nvSpPr>
            <p:spPr>
              <a:xfrm>
                <a:off x="5038859" y="1448830"/>
                <a:ext cx="1210588"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等待挂起</a:t>
                </a:r>
              </a:p>
            </p:txBody>
          </p:sp>
        </p:grpSp>
        <p:cxnSp>
          <p:nvCxnSpPr>
            <p:cNvPr id="186" name="直接箭头连接符 185"/>
            <p:cNvCxnSpPr/>
            <p:nvPr/>
          </p:nvCxnSpPr>
          <p:spPr>
            <a:xfrm flipV="1">
              <a:off x="2530336" y="4293733"/>
              <a:ext cx="454962" cy="315592"/>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7" name="直接箭头连接符 186"/>
            <p:cNvCxnSpPr>
              <a:endCxn id="239" idx="3"/>
            </p:cNvCxnSpPr>
            <p:nvPr/>
          </p:nvCxnSpPr>
          <p:spPr>
            <a:xfrm flipV="1">
              <a:off x="2423054" y="4213493"/>
              <a:ext cx="407355" cy="282804"/>
            </a:xfrm>
            <a:prstGeom prst="straightConnector1">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8" name="直接箭头连接符 187"/>
            <p:cNvCxnSpPr/>
            <p:nvPr/>
          </p:nvCxnSpPr>
          <p:spPr>
            <a:xfrm flipV="1">
              <a:off x="1001546" y="2774035"/>
              <a:ext cx="599420" cy="618382"/>
            </a:xfrm>
            <a:prstGeom prst="straightConnector1">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9" name="直接箭头连接符 188"/>
            <p:cNvCxnSpPr>
              <a:stCxn id="233" idx="7"/>
            </p:cNvCxnSpPr>
            <p:nvPr/>
          </p:nvCxnSpPr>
          <p:spPr>
            <a:xfrm flipV="1">
              <a:off x="1191350" y="2912210"/>
              <a:ext cx="535976" cy="592269"/>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90" name="弧形 189"/>
            <p:cNvSpPr/>
            <p:nvPr/>
          </p:nvSpPr>
          <p:spPr>
            <a:xfrm flipH="1">
              <a:off x="683759" y="2728165"/>
              <a:ext cx="1311162" cy="2058040"/>
            </a:xfrm>
            <a:prstGeom prst="arc">
              <a:avLst>
                <a:gd name="adj1" fmla="val 1567498"/>
                <a:gd name="adj2" fmla="val 5377775"/>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1" name="弧形 190"/>
            <p:cNvSpPr/>
            <p:nvPr/>
          </p:nvSpPr>
          <p:spPr>
            <a:xfrm flipH="1" flipV="1">
              <a:off x="718415" y="1658390"/>
              <a:ext cx="1620565" cy="3610925"/>
            </a:xfrm>
            <a:prstGeom prst="arc">
              <a:avLst>
                <a:gd name="adj1" fmla="val 53704"/>
                <a:gd name="adj2" fmla="val 5353570"/>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92" name="组合 191"/>
            <p:cNvGrpSpPr/>
            <p:nvPr/>
          </p:nvGrpSpPr>
          <p:grpSpPr>
            <a:xfrm>
              <a:off x="2582667" y="3373350"/>
              <a:ext cx="500066" cy="261610"/>
              <a:chOff x="2285984" y="1643056"/>
              <a:chExt cx="500066" cy="261610"/>
            </a:xfrm>
          </p:grpSpPr>
          <p:sp>
            <p:nvSpPr>
              <p:cNvPr id="229" name="圆角矩形 228"/>
              <p:cNvSpPr/>
              <p:nvPr/>
            </p:nvSpPr>
            <p:spPr>
              <a:xfrm>
                <a:off x="2357422" y="167639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0" name="TextBox 56"/>
              <p:cNvSpPr txBox="1"/>
              <p:nvPr/>
            </p:nvSpPr>
            <p:spPr>
              <a:xfrm>
                <a:off x="2285984" y="1643056"/>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挂起</a:t>
                </a:r>
              </a:p>
            </p:txBody>
          </p:sp>
        </p:grpSp>
        <p:grpSp>
          <p:nvGrpSpPr>
            <p:cNvPr id="193" name="组合 192"/>
            <p:cNvGrpSpPr/>
            <p:nvPr/>
          </p:nvGrpSpPr>
          <p:grpSpPr>
            <a:xfrm>
              <a:off x="735034" y="2046753"/>
              <a:ext cx="500066" cy="261610"/>
              <a:chOff x="1132353" y="2301556"/>
              <a:chExt cx="500066" cy="261610"/>
            </a:xfrm>
          </p:grpSpPr>
          <p:sp>
            <p:nvSpPr>
              <p:cNvPr id="227" name="圆角矩形 226"/>
              <p:cNvSpPr/>
              <p:nvPr/>
            </p:nvSpPr>
            <p:spPr>
              <a:xfrm>
                <a:off x="1203791" y="232219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8" name="TextBox 31"/>
              <p:cNvSpPr txBox="1"/>
              <p:nvPr/>
            </p:nvSpPr>
            <p:spPr>
              <a:xfrm>
                <a:off x="1132353" y="2301556"/>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接收</a:t>
                </a:r>
              </a:p>
            </p:txBody>
          </p:sp>
        </p:grpSp>
        <p:grpSp>
          <p:nvGrpSpPr>
            <p:cNvPr id="194" name="组合 193"/>
            <p:cNvGrpSpPr/>
            <p:nvPr/>
          </p:nvGrpSpPr>
          <p:grpSpPr>
            <a:xfrm>
              <a:off x="513794" y="4424843"/>
              <a:ext cx="857256" cy="261610"/>
              <a:chOff x="960828" y="3459439"/>
              <a:chExt cx="857256" cy="261610"/>
            </a:xfrm>
          </p:grpSpPr>
          <p:sp>
            <p:nvSpPr>
              <p:cNvPr id="225" name="圆角矩形 224"/>
              <p:cNvSpPr/>
              <p:nvPr/>
            </p:nvSpPr>
            <p:spPr>
              <a:xfrm>
                <a:off x="1024646" y="3481166"/>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6" name="TextBox 34"/>
              <p:cNvSpPr txBox="1"/>
              <p:nvPr/>
            </p:nvSpPr>
            <p:spPr>
              <a:xfrm>
                <a:off x="960828" y="3459439"/>
                <a:ext cx="85725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事件发生</a:t>
                </a:r>
              </a:p>
            </p:txBody>
          </p:sp>
        </p:grpSp>
        <p:grpSp>
          <p:nvGrpSpPr>
            <p:cNvPr id="195" name="组合 194"/>
            <p:cNvGrpSpPr/>
            <p:nvPr/>
          </p:nvGrpSpPr>
          <p:grpSpPr>
            <a:xfrm>
              <a:off x="1661007" y="1973119"/>
              <a:ext cx="500066" cy="261610"/>
              <a:chOff x="2098658" y="2305048"/>
              <a:chExt cx="500066" cy="261610"/>
            </a:xfrm>
          </p:grpSpPr>
          <p:sp>
            <p:nvSpPr>
              <p:cNvPr id="223" name="圆角矩形 222"/>
              <p:cNvSpPr/>
              <p:nvPr/>
            </p:nvSpPr>
            <p:spPr>
              <a:xfrm>
                <a:off x="2170096" y="2338386"/>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4" name="TextBox 40"/>
              <p:cNvSpPr txBox="1"/>
              <p:nvPr/>
            </p:nvSpPr>
            <p:spPr>
              <a:xfrm>
                <a:off x="2098658" y="2305048"/>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接收</a:t>
                </a:r>
              </a:p>
            </p:txBody>
          </p:sp>
        </p:grpSp>
        <p:grpSp>
          <p:nvGrpSpPr>
            <p:cNvPr id="196" name="组合 195"/>
            <p:cNvGrpSpPr/>
            <p:nvPr/>
          </p:nvGrpSpPr>
          <p:grpSpPr>
            <a:xfrm>
              <a:off x="924214" y="2884074"/>
              <a:ext cx="500066" cy="261610"/>
              <a:chOff x="2061047" y="2895602"/>
              <a:chExt cx="500066" cy="261610"/>
            </a:xfrm>
          </p:grpSpPr>
          <p:sp>
            <p:nvSpPr>
              <p:cNvPr id="221" name="圆角矩形 220"/>
              <p:cNvSpPr/>
              <p:nvPr/>
            </p:nvSpPr>
            <p:spPr>
              <a:xfrm>
                <a:off x="2132485" y="2928940"/>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2" name="TextBox 42"/>
              <p:cNvSpPr txBox="1"/>
              <p:nvPr/>
            </p:nvSpPr>
            <p:spPr>
              <a:xfrm>
                <a:off x="2061047" y="2895602"/>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激活</a:t>
                </a:r>
              </a:p>
            </p:txBody>
          </p:sp>
        </p:grpSp>
        <p:grpSp>
          <p:nvGrpSpPr>
            <p:cNvPr id="197" name="组合 196"/>
            <p:cNvGrpSpPr/>
            <p:nvPr/>
          </p:nvGrpSpPr>
          <p:grpSpPr>
            <a:xfrm>
              <a:off x="1353390" y="3083544"/>
              <a:ext cx="500066" cy="261610"/>
              <a:chOff x="2063905" y="3166114"/>
              <a:chExt cx="500066" cy="261610"/>
            </a:xfrm>
          </p:grpSpPr>
          <p:sp>
            <p:nvSpPr>
              <p:cNvPr id="219" name="圆角矩形 218"/>
              <p:cNvSpPr/>
              <p:nvPr/>
            </p:nvSpPr>
            <p:spPr>
              <a:xfrm>
                <a:off x="2135343" y="3199452"/>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0" name="TextBox 44"/>
              <p:cNvSpPr txBox="1"/>
              <p:nvPr/>
            </p:nvSpPr>
            <p:spPr>
              <a:xfrm>
                <a:off x="2063905" y="3166114"/>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挂起</a:t>
                </a:r>
              </a:p>
            </p:txBody>
          </p:sp>
        </p:grpSp>
        <p:grpSp>
          <p:nvGrpSpPr>
            <p:cNvPr id="198" name="组合 197"/>
            <p:cNvGrpSpPr/>
            <p:nvPr/>
          </p:nvGrpSpPr>
          <p:grpSpPr>
            <a:xfrm>
              <a:off x="1760225" y="3155902"/>
              <a:ext cx="857256" cy="261610"/>
              <a:chOff x="2783047" y="3458217"/>
              <a:chExt cx="857256" cy="261610"/>
            </a:xfrm>
          </p:grpSpPr>
          <p:sp>
            <p:nvSpPr>
              <p:cNvPr id="217" name="圆角矩形 216"/>
              <p:cNvSpPr/>
              <p:nvPr/>
            </p:nvSpPr>
            <p:spPr>
              <a:xfrm>
                <a:off x="2846865" y="3479944"/>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8" name="TextBox 36"/>
              <p:cNvSpPr txBox="1"/>
              <p:nvPr/>
            </p:nvSpPr>
            <p:spPr>
              <a:xfrm>
                <a:off x="2783047" y="3458217"/>
                <a:ext cx="85725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事件发生</a:t>
                </a:r>
              </a:p>
            </p:txBody>
          </p:sp>
        </p:grpSp>
        <p:grpSp>
          <p:nvGrpSpPr>
            <p:cNvPr id="199" name="组合 198"/>
            <p:cNvGrpSpPr/>
            <p:nvPr/>
          </p:nvGrpSpPr>
          <p:grpSpPr>
            <a:xfrm>
              <a:off x="2221271" y="4171513"/>
              <a:ext cx="500066" cy="261610"/>
              <a:chOff x="2061047" y="3824296"/>
              <a:chExt cx="500066" cy="261610"/>
            </a:xfrm>
          </p:grpSpPr>
          <p:sp>
            <p:nvSpPr>
              <p:cNvPr id="215" name="圆角矩形 214"/>
              <p:cNvSpPr/>
              <p:nvPr/>
            </p:nvSpPr>
            <p:spPr>
              <a:xfrm>
                <a:off x="2132485" y="385763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6" name="TextBox 46"/>
              <p:cNvSpPr txBox="1"/>
              <p:nvPr/>
            </p:nvSpPr>
            <p:spPr>
              <a:xfrm>
                <a:off x="2061047" y="3824296"/>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激活</a:t>
                </a:r>
              </a:p>
            </p:txBody>
          </p:sp>
        </p:grpSp>
        <p:grpSp>
          <p:nvGrpSpPr>
            <p:cNvPr id="200" name="组合 199"/>
            <p:cNvGrpSpPr/>
            <p:nvPr/>
          </p:nvGrpSpPr>
          <p:grpSpPr>
            <a:xfrm>
              <a:off x="2659033" y="4369386"/>
              <a:ext cx="500066" cy="261610"/>
              <a:chOff x="2071525" y="4098936"/>
              <a:chExt cx="500066" cy="261610"/>
            </a:xfrm>
          </p:grpSpPr>
          <p:sp>
            <p:nvSpPr>
              <p:cNvPr id="213" name="圆角矩形 212"/>
              <p:cNvSpPr/>
              <p:nvPr/>
            </p:nvSpPr>
            <p:spPr>
              <a:xfrm>
                <a:off x="2142963" y="413227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4" name="TextBox 48"/>
              <p:cNvSpPr txBox="1"/>
              <p:nvPr/>
            </p:nvSpPr>
            <p:spPr>
              <a:xfrm>
                <a:off x="2071525" y="4098936"/>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挂起</a:t>
                </a:r>
              </a:p>
            </p:txBody>
          </p:sp>
        </p:grpSp>
        <p:grpSp>
          <p:nvGrpSpPr>
            <p:cNvPr id="201" name="组合 200"/>
            <p:cNvGrpSpPr/>
            <p:nvPr/>
          </p:nvGrpSpPr>
          <p:grpSpPr>
            <a:xfrm>
              <a:off x="3617101" y="3293718"/>
              <a:ext cx="861259" cy="261610"/>
              <a:chOff x="4244768" y="3171332"/>
              <a:chExt cx="861259" cy="261610"/>
            </a:xfrm>
          </p:grpSpPr>
          <p:sp>
            <p:nvSpPr>
              <p:cNvPr id="211" name="圆角矩形 210"/>
              <p:cNvSpPr/>
              <p:nvPr/>
            </p:nvSpPr>
            <p:spPr>
              <a:xfrm>
                <a:off x="4300536" y="3200734"/>
                <a:ext cx="729372" cy="21251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2" name="TextBox 54"/>
              <p:cNvSpPr txBox="1"/>
              <p:nvPr/>
            </p:nvSpPr>
            <p:spPr>
              <a:xfrm>
                <a:off x="4244768" y="3171332"/>
                <a:ext cx="861259"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等待事件</a:t>
                </a:r>
              </a:p>
            </p:txBody>
          </p:sp>
        </p:grpSp>
        <p:grpSp>
          <p:nvGrpSpPr>
            <p:cNvPr id="202" name="组合 201"/>
            <p:cNvGrpSpPr/>
            <p:nvPr/>
          </p:nvGrpSpPr>
          <p:grpSpPr>
            <a:xfrm>
              <a:off x="2644466" y="2941043"/>
              <a:ext cx="857256" cy="261610"/>
              <a:chOff x="3695694" y="2738768"/>
              <a:chExt cx="857256" cy="261610"/>
            </a:xfrm>
          </p:grpSpPr>
          <p:sp>
            <p:nvSpPr>
              <p:cNvPr id="209" name="圆角矩形 208"/>
              <p:cNvSpPr/>
              <p:nvPr/>
            </p:nvSpPr>
            <p:spPr>
              <a:xfrm>
                <a:off x="3759512" y="2760495"/>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0" name="TextBox 38"/>
              <p:cNvSpPr txBox="1"/>
              <p:nvPr/>
            </p:nvSpPr>
            <p:spPr>
              <a:xfrm>
                <a:off x="3695694" y="2738768"/>
                <a:ext cx="85725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时间片完</a:t>
                </a:r>
              </a:p>
            </p:txBody>
          </p:sp>
        </p:grpSp>
        <p:grpSp>
          <p:nvGrpSpPr>
            <p:cNvPr id="203" name="组合 202"/>
            <p:cNvGrpSpPr/>
            <p:nvPr/>
          </p:nvGrpSpPr>
          <p:grpSpPr>
            <a:xfrm>
              <a:off x="2754404" y="2011986"/>
              <a:ext cx="500066" cy="261610"/>
              <a:chOff x="3200879" y="1985958"/>
              <a:chExt cx="500066" cy="261610"/>
            </a:xfrm>
          </p:grpSpPr>
          <p:sp>
            <p:nvSpPr>
              <p:cNvPr id="207" name="圆角矩形 206"/>
              <p:cNvSpPr/>
              <p:nvPr/>
            </p:nvSpPr>
            <p:spPr>
              <a:xfrm>
                <a:off x="3272317" y="2019296"/>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8" name="TextBox 50"/>
              <p:cNvSpPr txBox="1"/>
              <p:nvPr/>
            </p:nvSpPr>
            <p:spPr>
              <a:xfrm>
                <a:off x="3200879" y="1985958"/>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调度</a:t>
                </a:r>
              </a:p>
            </p:txBody>
          </p:sp>
        </p:grpSp>
        <p:grpSp>
          <p:nvGrpSpPr>
            <p:cNvPr id="204" name="组合 203"/>
            <p:cNvGrpSpPr/>
            <p:nvPr/>
          </p:nvGrpSpPr>
          <p:grpSpPr>
            <a:xfrm>
              <a:off x="3893029" y="1994482"/>
              <a:ext cx="500066" cy="261610"/>
              <a:chOff x="5118104" y="1728464"/>
              <a:chExt cx="500066" cy="261610"/>
            </a:xfrm>
          </p:grpSpPr>
          <p:sp>
            <p:nvSpPr>
              <p:cNvPr id="205" name="圆角矩形 204"/>
              <p:cNvSpPr/>
              <p:nvPr/>
            </p:nvSpPr>
            <p:spPr>
              <a:xfrm>
                <a:off x="5189542" y="1761802"/>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6" name="TextBox 52"/>
              <p:cNvSpPr txBox="1"/>
              <p:nvPr/>
            </p:nvSpPr>
            <p:spPr>
              <a:xfrm>
                <a:off x="5118104" y="1728464"/>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结束</a:t>
                </a:r>
              </a:p>
            </p:txBody>
          </p:sp>
        </p:grpSp>
      </p:grpSp>
      <p:grpSp>
        <p:nvGrpSpPr>
          <p:cNvPr id="247" name="组合 246"/>
          <p:cNvGrpSpPr/>
          <p:nvPr/>
        </p:nvGrpSpPr>
        <p:grpSpPr>
          <a:xfrm>
            <a:off x="5936651" y="2785820"/>
            <a:ext cx="3219865" cy="428628"/>
            <a:chOff x="860006" y="4100822"/>
            <a:chExt cx="3219865" cy="428628"/>
          </a:xfrm>
        </p:grpSpPr>
        <p:sp>
          <p:nvSpPr>
            <p:cNvPr id="248" name="Rectangle 3"/>
            <p:cNvSpPr txBox="1">
              <a:spLocks noChangeArrowheads="1"/>
            </p:cNvSpPr>
            <p:nvPr/>
          </p:nvSpPr>
          <p:spPr>
            <a:xfrm>
              <a:off x="1160367" y="4100822"/>
              <a:ext cx="2919504" cy="428628"/>
            </a:xfrm>
            <a:prstGeom prst="rect">
              <a:avLst/>
            </a:prstGeom>
          </p:spPr>
          <p:txBody>
            <a:bodyPr/>
            <a:lstStyle/>
            <a:p>
              <a:pPr marL="342900" indent="-342900">
                <a:lnSpc>
                  <a:spcPct val="120000"/>
                </a:lnSpc>
                <a:spcBef>
                  <a:spcPct val="20000"/>
                </a:spcBef>
              </a:pPr>
              <a:r>
                <a:rPr lang="zh-CN" altLang="en-US" sz="2000" b="1" dirty="0">
                  <a:solidFill>
                    <a:srgbClr val="11576A"/>
                  </a:solidFill>
                  <a:latin typeface="微软雅黑" panose="020B0503020204020204" pitchFamily="34" charset="-122"/>
                  <a:ea typeface="微软雅黑" panose="020B0503020204020204" pitchFamily="34" charset="-122"/>
                </a:rPr>
                <a:t>在外存时的状态转换</a:t>
              </a:r>
            </a:p>
          </p:txBody>
        </p:sp>
        <p:sp>
          <p:nvSpPr>
            <p:cNvPr id="249" name="TextBox 18"/>
            <p:cNvSpPr txBox="1"/>
            <p:nvPr/>
          </p:nvSpPr>
          <p:spPr>
            <a:xfrm>
              <a:off x="860006" y="4126222"/>
              <a:ext cx="339334" cy="400110"/>
            </a:xfrm>
            <a:prstGeom prst="rect">
              <a:avLst/>
            </a:prstGeom>
            <a:noFill/>
            <a:effectLst/>
          </p:spPr>
          <p:txBody>
            <a:bodyPr wrap="square" rtlCol="0">
              <a:spAutoFit/>
            </a:bodyPr>
            <a:lstStyle/>
            <a:p>
              <a:pPr marL="342900" indent="-342900">
                <a:spcBef>
                  <a:spcPct val="20000"/>
                </a:spcBef>
              </a:pPr>
              <a:r>
                <a:rPr lang="zh-CN" altLang="en-US" sz="2000" b="1">
                  <a:solidFill>
                    <a:srgbClr val="11576A"/>
                  </a:solidFill>
                  <a:latin typeface="张海山锐谐体2.0-授权联系：Samtype@QQ.com" pitchFamily="2" charset="-122"/>
                  <a:ea typeface="张海山锐谐体2.0-授权联系：Samtype@QQ.com" pitchFamily="2" charset="-122"/>
                </a:rPr>
                <a:t>■</a:t>
              </a:r>
              <a:endParaRPr lang="zh-CN" altLang="en-US" sz="2000" b="1">
                <a:solidFill>
                  <a:srgbClr val="11576A"/>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7"/>
                                        </p:tgtEl>
                                        <p:attrNameLst>
                                          <p:attrName>style.visibility</p:attrName>
                                        </p:attrNameLst>
                                      </p:cBhvr>
                                      <p:to>
                                        <p:strVal val="visible"/>
                                      </p:to>
                                    </p:set>
                                    <p:animEffect transition="in" filter="wipe(left)">
                                      <p:cBhvr>
                                        <p:cTn id="7" dur="500"/>
                                        <p:tgtEl>
                                          <p:spTgt spid="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Cocurrent（并发） VS Parellel（并行）</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6" name="内容占位符 2"/>
          <p:cNvSpPr>
            <a:spLocks noGrp="1"/>
          </p:cNvSpPr>
          <p:nvPr/>
        </p:nvSpPr>
        <p:spPr>
          <a:xfrm>
            <a:off x="635000" y="1572895"/>
            <a:ext cx="10825480" cy="2213610"/>
          </a:xfrm>
          <a:prstGeom prst="rect">
            <a:avLst/>
          </a:prstGeom>
          <a:noFill/>
          <a:ln>
            <a:noFill/>
          </a:ln>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rgbClr val="000000"/>
              </a:buClr>
              <a:buSzPct val="80000"/>
              <a:buFont typeface="Wingdings" panose="05000000000000000000" pitchFamily="2" charset="2"/>
              <a:buChar char="¢"/>
              <a:defRPr sz="2800">
                <a:solidFill>
                  <a:srgbClr val="003366"/>
                </a:solidFill>
                <a:latin typeface="Verdana" panose="020B0604030504040204" pitchFamily="34" charset="0"/>
                <a:ea typeface="+mn-ea"/>
                <a:cs typeface="+mn-ea"/>
              </a:defRPr>
            </a:lvl1pPr>
            <a:lvl2pPr marL="742950" indent="-285750" algn="l" rtl="0" eaLnBrk="0" fontAlgn="base" hangingPunct="0">
              <a:spcBef>
                <a:spcPct val="20000"/>
              </a:spcBef>
              <a:spcAft>
                <a:spcPct val="0"/>
              </a:spcAft>
              <a:buClr>
                <a:srgbClr val="C0C9F6"/>
              </a:buClr>
              <a:buSzPct val="80000"/>
              <a:buFont typeface="Wingdings" panose="05000000000000000000" pitchFamily="2" charset="2"/>
              <a:buChar char="l"/>
              <a:defRPr sz="2400">
                <a:solidFill>
                  <a:srgbClr val="000000"/>
                </a:solidFill>
                <a:latin typeface="Verdana" panose="020B0604030504040204" pitchFamily="34" charset="0"/>
              </a:defRPr>
            </a:lvl2pPr>
            <a:lvl3pPr marL="1143000" indent="-228600" algn="l" rtl="0" eaLnBrk="0" fontAlgn="base" hangingPunct="0">
              <a:spcBef>
                <a:spcPct val="20000"/>
              </a:spcBef>
              <a:spcAft>
                <a:spcPct val="0"/>
              </a:spcAft>
              <a:buClr>
                <a:srgbClr val="B2B2B2"/>
              </a:buClr>
              <a:buSzPct val="70000"/>
              <a:buFont typeface="Wingdings" panose="05000000000000000000" pitchFamily="2" charset="2"/>
              <a:buChar char="l"/>
              <a:defRPr sz="2400">
                <a:solidFill>
                  <a:srgbClr val="000000"/>
                </a:solidFill>
                <a:latin typeface="Verdana" panose="020B0604030504040204" pitchFamily="34" charset="0"/>
              </a:defRPr>
            </a:lvl3pPr>
            <a:lvl4pPr marL="1600200" indent="-228600" algn="l" rtl="0" eaLnBrk="0" fontAlgn="base" hangingPunct="0">
              <a:spcBef>
                <a:spcPct val="20000"/>
              </a:spcBef>
              <a:spcAft>
                <a:spcPct val="0"/>
              </a:spcAft>
              <a:buClr>
                <a:srgbClr val="000000"/>
              </a:buClr>
              <a:buSzPct val="60000"/>
              <a:buFont typeface="Wingdings" panose="05000000000000000000" pitchFamily="2" charset="2"/>
              <a:buChar char="l"/>
              <a:defRPr sz="2000">
                <a:solidFill>
                  <a:srgbClr val="000000"/>
                </a:solidFill>
                <a:latin typeface="Verdana" panose="020B0604030504040204" pitchFamily="34" charset="0"/>
              </a:defRPr>
            </a:lvl4pPr>
            <a:lvl5pPr marL="2057400" indent="-228600" algn="l" rtl="0" eaLnBrk="0" fontAlgn="base" hangingPunct="0">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5pPr>
            <a:lvl6pPr marL="25146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6pPr>
            <a:lvl7pPr marL="29718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7pPr>
            <a:lvl8pPr marL="34290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8pPr>
            <a:lvl9pPr marL="38862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9pPr>
          </a:lstStyle>
          <a:p>
            <a:pPr>
              <a:lnSpc>
                <a:spcPct val="120000"/>
              </a:lnSpc>
              <a:defRPr/>
            </a:pPr>
            <a:r>
              <a:rPr lang="zh-CN" altLang="en-US" sz="2400" dirty="0">
                <a:ea typeface="宋体" panose="02010600030101010101" pitchFamily="2" charset="-122"/>
              </a:rPr>
              <a:t>并行</a:t>
            </a:r>
            <a:endParaRPr lang="en-US" altLang="zh-CN" sz="2400" dirty="0">
              <a:ea typeface="宋体" panose="02010600030101010101" pitchFamily="2" charset="-122"/>
            </a:endParaRPr>
          </a:p>
          <a:p>
            <a:pPr lvl="1">
              <a:lnSpc>
                <a:spcPct val="120000"/>
              </a:lnSpc>
              <a:defRPr/>
            </a:pPr>
            <a:r>
              <a:rPr lang="zh-CN" altLang="en-US" sz="2000" dirty="0">
                <a:ea typeface="宋体" panose="02010600030101010101" pitchFamily="2" charset="-122"/>
              </a:rPr>
              <a:t>多个任务在同一时间同时运行</a:t>
            </a:r>
            <a:endParaRPr lang="en-US" altLang="zh-CN" sz="2000" dirty="0">
              <a:ea typeface="宋体" panose="02010600030101010101" pitchFamily="2" charset="-122"/>
            </a:endParaRPr>
          </a:p>
          <a:p>
            <a:pPr lvl="1">
              <a:lnSpc>
                <a:spcPct val="120000"/>
              </a:lnSpc>
              <a:defRPr/>
            </a:pPr>
            <a:r>
              <a:rPr lang="zh-CN" altLang="en-US" sz="2000" dirty="0">
                <a:ea typeface="宋体" panose="02010600030101010101" pitchFamily="2" charset="-122"/>
              </a:rPr>
              <a:t>通常需要多份硬件支持，例如多处理器、多核、多机集群等</a:t>
            </a:r>
            <a:endParaRPr lang="en-US" altLang="zh-CN" sz="2000" dirty="0">
              <a:ea typeface="宋体" panose="02010600030101010101" pitchFamily="2" charset="-122"/>
            </a:endParaRPr>
          </a:p>
          <a:p>
            <a:pPr>
              <a:lnSpc>
                <a:spcPct val="120000"/>
              </a:lnSpc>
              <a:defRPr/>
            </a:pPr>
            <a:r>
              <a:rPr lang="zh-CN" altLang="en-US" sz="2400" dirty="0">
                <a:ea typeface="宋体" panose="02010600030101010101" pitchFamily="2" charset="-122"/>
              </a:rPr>
              <a:t>并发</a:t>
            </a:r>
            <a:endParaRPr lang="en-US" altLang="zh-CN" sz="2400" dirty="0">
              <a:ea typeface="宋体" panose="02010600030101010101" pitchFamily="2" charset="-122"/>
            </a:endParaRPr>
          </a:p>
          <a:p>
            <a:pPr lvl="1">
              <a:lnSpc>
                <a:spcPct val="120000"/>
              </a:lnSpc>
              <a:defRPr/>
            </a:pPr>
            <a:r>
              <a:rPr lang="zh-CN" altLang="en-US" sz="2000" dirty="0">
                <a:ea typeface="宋体" panose="02010600030101010101" pitchFamily="2" charset="-122"/>
              </a:rPr>
              <a:t>微观层面，同一时刻只有一个任务在运行</a:t>
            </a:r>
            <a:endParaRPr lang="en-US" altLang="zh-CN" sz="2000" dirty="0">
              <a:ea typeface="宋体" panose="02010600030101010101" pitchFamily="2" charset="-122"/>
            </a:endParaRPr>
          </a:p>
          <a:p>
            <a:pPr lvl="1">
              <a:lnSpc>
                <a:spcPct val="120000"/>
              </a:lnSpc>
              <a:defRPr/>
            </a:pPr>
            <a:r>
              <a:rPr lang="zh-CN" altLang="en-US" sz="2000" dirty="0">
                <a:ea typeface="宋体" panose="02010600030101010101" pitchFamily="2" charset="-122"/>
              </a:rPr>
              <a:t>宏观层面，多个任务在差不多相同的时间推进</a:t>
            </a:r>
            <a:r>
              <a:rPr lang="en-US" altLang="zh-CN" sz="2000" dirty="0">
                <a:ea typeface="宋体" panose="02010600030101010101" pitchFamily="2" charset="-122"/>
              </a:rPr>
              <a:t> </a:t>
            </a:r>
          </a:p>
        </p:txBody>
      </p:sp>
      <p:pic>
        <p:nvPicPr>
          <p:cNvPr id="7" name="Picture 5" descr="并行与并发概念"/>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6585" y="4511234"/>
            <a:ext cx="5715000"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4A1FFFD6-0FA1-4B24-8276-A88579B0D8B3}"/>
              </a:ext>
            </a:extLst>
          </p:cNvPr>
          <p:cNvSpPr txBox="1"/>
          <p:nvPr/>
        </p:nvSpPr>
        <p:spPr>
          <a:xfrm>
            <a:off x="8198069" y="4235669"/>
            <a:ext cx="3699642" cy="1938992"/>
          </a:xfrm>
          <a:prstGeom prst="rect">
            <a:avLst/>
          </a:prstGeom>
          <a:noFill/>
        </p:spPr>
        <p:txBody>
          <a:bodyPr wrap="square" rtlCol="0">
            <a:spAutoFit/>
          </a:bodyPr>
          <a:lstStyle/>
          <a:p>
            <a:r>
              <a:rPr lang="zh-CN" altLang="en-US" sz="2400" dirty="0"/>
              <a:t>提问：并发的意义在哪里？并发有没有创造更多的计算资源？</a:t>
            </a:r>
            <a:endParaRPr lang="en-US" altLang="zh-CN" sz="2400" dirty="0"/>
          </a:p>
          <a:p>
            <a:r>
              <a:rPr lang="zh-CN" altLang="en-US" sz="2400" dirty="0"/>
              <a:t>并发有没有使得计算机的利用率变高？</a:t>
            </a:r>
          </a:p>
        </p:txBody>
      </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 calcmode="lin" valueType="num">
                                      <p:cBhvr additive="base">
                                        <p:cTn id="11"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 calcmode="lin" valueType="num">
                                      <p:cBhvr additive="base">
                                        <p:cTn id="1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 calcmode="lin" valueType="num">
                                      <p:cBhvr additive="base">
                                        <p:cTn id="21"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 calcmode="lin" valueType="num">
                                      <p:cBhvr additive="base">
                                        <p:cTn id="25"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anim calcmode="lin" valueType="num">
                                      <p:cBhvr additive="base">
                                        <p:cTn id="29"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dissolv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5"/>
                                        </p:tgtEl>
                                        <p:attrNameLst>
                                          <p:attrName>style.visibility</p:attrName>
                                        </p:attrNameLst>
                                      </p:cBhvr>
                                      <p:to>
                                        <p:strVal val="visible"/>
                                      </p:to>
                                    </p:set>
                                    <p:anim calcmode="lin" valueType="num">
                                      <p:cBhvr additive="base">
                                        <p:cTn id="40" dur="500" fill="hold"/>
                                        <p:tgtEl>
                                          <p:spTgt spid="5"/>
                                        </p:tgtEl>
                                        <p:attrNameLst>
                                          <p:attrName>ppt_x</p:attrName>
                                        </p:attrNameLst>
                                      </p:cBhvr>
                                      <p:tavLst>
                                        <p:tav tm="0">
                                          <p:val>
                                            <p:strVal val="#ppt_x"/>
                                          </p:val>
                                        </p:tav>
                                        <p:tav tm="100000">
                                          <p:val>
                                            <p:strVal val="#ppt_x"/>
                                          </p:val>
                                        </p:tav>
                                      </p:tavLst>
                                    </p:anim>
                                    <p:anim calcmode="lin" valueType="num">
                                      <p:cBhvr additive="base">
                                        <p:cTn id="4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sym typeface="+mn-ea"/>
              </a:rPr>
              <a:t>与挂起相关的状态转换</a:t>
            </a:r>
            <a:endParaRPr lang="zh-CN" altLang="en-US" sz="3600" dirty="0">
              <a:latin typeface="微软雅黑" panose="020B0503020204020204" pitchFamily="34" charset="-122"/>
              <a:ea typeface="微软雅黑" panose="020B0503020204020204" pitchFamily="34" charset="-122"/>
            </a:endParaRP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158" name="组合 157"/>
          <p:cNvGrpSpPr/>
          <p:nvPr/>
        </p:nvGrpSpPr>
        <p:grpSpPr>
          <a:xfrm>
            <a:off x="5916958" y="2785820"/>
            <a:ext cx="3219865" cy="428628"/>
            <a:chOff x="860006" y="4100822"/>
            <a:chExt cx="3219865" cy="428628"/>
          </a:xfrm>
        </p:grpSpPr>
        <p:sp>
          <p:nvSpPr>
            <p:cNvPr id="164" name="Rectangle 3"/>
            <p:cNvSpPr txBox="1">
              <a:spLocks noChangeArrowheads="1"/>
            </p:cNvSpPr>
            <p:nvPr/>
          </p:nvSpPr>
          <p:spPr>
            <a:xfrm>
              <a:off x="1160367" y="4100822"/>
              <a:ext cx="2919504" cy="428628"/>
            </a:xfrm>
            <a:prstGeom prst="rect">
              <a:avLst/>
            </a:prstGeom>
          </p:spPr>
          <p:txBody>
            <a:bodyPr/>
            <a:lstStyle/>
            <a:p>
              <a:pPr marL="342900" indent="-342900">
                <a:lnSpc>
                  <a:spcPct val="120000"/>
                </a:lnSpc>
                <a:spcBef>
                  <a:spcPct val="20000"/>
                </a:spcBef>
              </a:pPr>
              <a:r>
                <a:rPr lang="zh-CN" altLang="en-US" sz="2000" b="1" dirty="0">
                  <a:solidFill>
                    <a:srgbClr val="11576A"/>
                  </a:solidFill>
                  <a:latin typeface="微软雅黑" panose="020B0503020204020204" pitchFamily="34" charset="-122"/>
                  <a:ea typeface="微软雅黑" panose="020B0503020204020204" pitchFamily="34" charset="-122"/>
                </a:rPr>
                <a:t>在外存时的状态转换</a:t>
              </a:r>
            </a:p>
          </p:txBody>
        </p:sp>
        <p:sp>
          <p:nvSpPr>
            <p:cNvPr id="165" name="TextBox 18"/>
            <p:cNvSpPr txBox="1"/>
            <p:nvPr/>
          </p:nvSpPr>
          <p:spPr>
            <a:xfrm>
              <a:off x="860006" y="4126222"/>
              <a:ext cx="339334" cy="400110"/>
            </a:xfrm>
            <a:prstGeom prst="rect">
              <a:avLst/>
            </a:prstGeom>
            <a:noFill/>
            <a:effectLst/>
          </p:spPr>
          <p:txBody>
            <a:bodyPr wrap="square" rtlCol="0">
              <a:spAutoFit/>
            </a:bodyPr>
            <a:lstStyle/>
            <a:p>
              <a:pPr marL="342900" indent="-342900">
                <a:spcBef>
                  <a:spcPct val="20000"/>
                </a:spcBef>
              </a:pPr>
              <a:r>
                <a:rPr lang="zh-CN" altLang="en-US" sz="2000" b="1">
                  <a:solidFill>
                    <a:srgbClr val="11576A"/>
                  </a:solidFill>
                  <a:latin typeface="张海山锐谐体2.0-授权联系：Samtype@QQ.com" pitchFamily="2" charset="-122"/>
                  <a:ea typeface="张海山锐谐体2.0-授权联系：Samtype@QQ.com" pitchFamily="2" charset="-122"/>
                </a:rPr>
                <a:t>■</a:t>
              </a:r>
              <a:endParaRPr lang="zh-CN" altLang="en-US" sz="2000" b="1">
                <a:solidFill>
                  <a:srgbClr val="11576A"/>
                </a:solidFill>
                <a:latin typeface="微软雅黑" panose="020B0503020204020204" pitchFamily="34" charset="-122"/>
                <a:ea typeface="微软雅黑" panose="020B0503020204020204" pitchFamily="34" charset="-122"/>
              </a:endParaRPr>
            </a:p>
          </p:txBody>
        </p:sp>
      </p:grpSp>
      <p:sp>
        <p:nvSpPr>
          <p:cNvPr id="166" name="Rectangle 3"/>
          <p:cNvSpPr txBox="1">
            <a:spLocks noChangeArrowheads="1"/>
          </p:cNvSpPr>
          <p:nvPr/>
        </p:nvSpPr>
        <p:spPr>
          <a:xfrm>
            <a:off x="6491213" y="3415547"/>
            <a:ext cx="2402262" cy="395290"/>
          </a:xfrm>
          <a:prstGeom prst="rect">
            <a:avLst/>
          </a:prstGeom>
        </p:spPr>
        <p:txBody>
          <a:bodyPr/>
          <a:lstStyle/>
          <a:p>
            <a:pPr lvl="0">
              <a:spcBef>
                <a:spcPct val="20000"/>
              </a:spcBef>
            </a:pPr>
            <a:r>
              <a:rPr lang="zh-CN" altLang="en-US" sz="1600" b="1" dirty="0">
                <a:solidFill>
                  <a:srgbClr val="11576A"/>
                </a:solidFill>
                <a:latin typeface="微软雅黑" panose="020B0503020204020204" pitchFamily="34" charset="-122"/>
                <a:ea typeface="微软雅黑" panose="020B0503020204020204" pitchFamily="34" charset="-122"/>
              </a:rPr>
              <a:t>当等待挂起进程所等的相关事件出现</a:t>
            </a:r>
            <a:endParaRPr lang="en-US" altLang="zh-CN" sz="1600" b="1" dirty="0">
              <a:solidFill>
                <a:srgbClr val="11576A"/>
              </a:solidFill>
              <a:latin typeface="微软雅黑" panose="020B0503020204020204" pitchFamily="34" charset="-122"/>
              <a:ea typeface="微软雅黑" panose="020B0503020204020204" pitchFamily="34" charset="-122"/>
            </a:endParaRPr>
          </a:p>
        </p:txBody>
      </p:sp>
      <p:grpSp>
        <p:nvGrpSpPr>
          <p:cNvPr id="167" name="组合 166"/>
          <p:cNvGrpSpPr/>
          <p:nvPr/>
        </p:nvGrpSpPr>
        <p:grpSpPr>
          <a:xfrm>
            <a:off x="6347180" y="3133764"/>
            <a:ext cx="5375336" cy="395290"/>
            <a:chOff x="1276719" y="4487040"/>
            <a:chExt cx="5375336" cy="395290"/>
          </a:xfrm>
        </p:grpSpPr>
        <p:sp>
          <p:nvSpPr>
            <p:cNvPr id="168" name="Rectangle 3"/>
            <p:cNvSpPr txBox="1">
              <a:spLocks noChangeArrowheads="1"/>
            </p:cNvSpPr>
            <p:nvPr/>
          </p:nvSpPr>
          <p:spPr>
            <a:xfrm>
              <a:off x="1420751" y="4487040"/>
              <a:ext cx="5231304" cy="395290"/>
            </a:xfrm>
            <a:prstGeom prst="rect">
              <a:avLst/>
            </a:prstGeom>
          </p:spPr>
          <p:txBody>
            <a:bodyPr/>
            <a:lstStyle/>
            <a:p>
              <a:pPr lvl="0">
                <a:spcBef>
                  <a:spcPct val="20000"/>
                </a:spcBef>
              </a:pPr>
              <a:r>
                <a:rPr lang="zh-CN" altLang="en-US" b="1" dirty="0">
                  <a:solidFill>
                    <a:srgbClr val="C00000"/>
                  </a:solidFill>
                  <a:latin typeface="微软雅黑" panose="020B0503020204020204" pitchFamily="34" charset="-122"/>
                  <a:ea typeface="微软雅黑" panose="020B0503020204020204" pitchFamily="34" charset="-122"/>
                </a:rPr>
                <a:t>等待挂起到就绪挂起</a:t>
              </a:r>
              <a:endParaRPr lang="en-US" altLang="zh-CN" b="1" dirty="0">
                <a:solidFill>
                  <a:srgbClr val="11576A"/>
                </a:solidFill>
                <a:latin typeface="微软雅黑" panose="020B0503020204020204" pitchFamily="34" charset="-122"/>
                <a:ea typeface="微软雅黑" panose="020B0503020204020204" pitchFamily="34" charset="-122"/>
              </a:endParaRPr>
            </a:p>
          </p:txBody>
        </p:sp>
        <p:pic>
          <p:nvPicPr>
            <p:cNvPr id="169" name="图片 168" descr="小点1.png"/>
            <p:cNvPicPr>
              <a:picLocks noChangeAspect="1"/>
            </p:cNvPicPr>
            <p:nvPr/>
          </p:nvPicPr>
          <p:blipFill>
            <a:blip r:embed="rId2" cstate="print"/>
            <a:stretch>
              <a:fillRect/>
            </a:stretch>
          </p:blipFill>
          <p:spPr>
            <a:xfrm>
              <a:off x="1276719" y="4598091"/>
              <a:ext cx="151066" cy="148997"/>
            </a:xfrm>
            <a:prstGeom prst="rect">
              <a:avLst/>
            </a:prstGeom>
            <a:effectLst/>
          </p:spPr>
        </p:pic>
      </p:grpSp>
      <p:grpSp>
        <p:nvGrpSpPr>
          <p:cNvPr id="162" name="组合 161"/>
          <p:cNvGrpSpPr/>
          <p:nvPr/>
        </p:nvGrpSpPr>
        <p:grpSpPr>
          <a:xfrm>
            <a:off x="146066" y="2161711"/>
            <a:ext cx="5694524" cy="3964854"/>
            <a:chOff x="-1151072" y="1304461"/>
            <a:chExt cx="5694524" cy="3964854"/>
          </a:xfrm>
        </p:grpSpPr>
        <p:sp>
          <p:nvSpPr>
            <p:cNvPr id="172" name="弧形 171"/>
            <p:cNvSpPr/>
            <p:nvPr/>
          </p:nvSpPr>
          <p:spPr>
            <a:xfrm>
              <a:off x="3470839" y="2066897"/>
              <a:ext cx="457865" cy="1795962"/>
            </a:xfrm>
            <a:prstGeom prst="arc">
              <a:avLst>
                <a:gd name="adj1" fmla="val 7874"/>
                <a:gd name="adj2" fmla="val 5034457"/>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3" name="弧形 172"/>
            <p:cNvSpPr/>
            <p:nvPr/>
          </p:nvSpPr>
          <p:spPr>
            <a:xfrm rot="18840000">
              <a:off x="2148852" y="2703081"/>
              <a:ext cx="1523237" cy="1573007"/>
            </a:xfrm>
            <a:prstGeom prst="arc">
              <a:avLst>
                <a:gd name="adj1" fmla="val 16058350"/>
                <a:gd name="adj2" fmla="val 21556070"/>
              </a:avLst>
            </a:prstGeom>
            <a:ln w="38100">
              <a:solidFill>
                <a:srgbClr val="11576A"/>
              </a:solidFill>
              <a:headEnd type="none"/>
              <a:tailEnd type="triangle"/>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74" name="组合 173"/>
            <p:cNvGrpSpPr/>
            <p:nvPr/>
          </p:nvGrpSpPr>
          <p:grpSpPr>
            <a:xfrm>
              <a:off x="1529739" y="1334507"/>
              <a:ext cx="1280211" cy="640662"/>
              <a:chOff x="5004048" y="1347614"/>
              <a:chExt cx="1280211" cy="640662"/>
            </a:xfrm>
          </p:grpSpPr>
          <p:sp>
            <p:nvSpPr>
              <p:cNvPr id="244" name="椭圆 243"/>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5"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创 建</a:t>
                </a:r>
              </a:p>
            </p:txBody>
          </p:sp>
        </p:grpSp>
        <p:grpSp>
          <p:nvGrpSpPr>
            <p:cNvPr id="175" name="组合 174"/>
            <p:cNvGrpSpPr/>
            <p:nvPr/>
          </p:nvGrpSpPr>
          <p:grpSpPr>
            <a:xfrm>
              <a:off x="1529739" y="2333166"/>
              <a:ext cx="1280211" cy="640662"/>
              <a:chOff x="5004048" y="1347614"/>
              <a:chExt cx="1280211" cy="640662"/>
            </a:xfrm>
          </p:grpSpPr>
          <p:sp>
            <p:nvSpPr>
              <p:cNvPr id="242" name="椭圆 241"/>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3"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就 绪</a:t>
                </a:r>
              </a:p>
            </p:txBody>
          </p:sp>
        </p:grpSp>
        <p:grpSp>
          <p:nvGrpSpPr>
            <p:cNvPr id="176" name="组合 175"/>
            <p:cNvGrpSpPr/>
            <p:nvPr/>
          </p:nvGrpSpPr>
          <p:grpSpPr>
            <a:xfrm>
              <a:off x="3257931" y="2311755"/>
              <a:ext cx="1280211" cy="640662"/>
              <a:chOff x="5004048" y="1347614"/>
              <a:chExt cx="1280211" cy="640662"/>
            </a:xfrm>
          </p:grpSpPr>
          <p:sp>
            <p:nvSpPr>
              <p:cNvPr id="240" name="椭圆 239"/>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1" name="TextBox 61"/>
              <p:cNvSpPr txBox="1"/>
              <p:nvPr/>
            </p:nvSpPr>
            <p:spPr>
              <a:xfrm>
                <a:off x="5214966" y="1447863"/>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运 行</a:t>
                </a:r>
              </a:p>
            </p:txBody>
          </p:sp>
        </p:grpSp>
        <p:sp>
          <p:nvSpPr>
            <p:cNvPr id="177" name="弧形 176"/>
            <p:cNvSpPr/>
            <p:nvPr/>
          </p:nvSpPr>
          <p:spPr>
            <a:xfrm rot="18840000">
              <a:off x="2257954" y="2113376"/>
              <a:ext cx="1484437" cy="1532939"/>
            </a:xfrm>
            <a:prstGeom prst="arc">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78" name="直接箭头连接符 177"/>
            <p:cNvCxnSpPr/>
            <p:nvPr/>
          </p:nvCxnSpPr>
          <p:spPr>
            <a:xfrm flipV="1">
              <a:off x="2169843" y="1974261"/>
              <a:ext cx="0" cy="357997"/>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79" name="组合 178"/>
            <p:cNvGrpSpPr/>
            <p:nvPr/>
          </p:nvGrpSpPr>
          <p:grpSpPr>
            <a:xfrm>
              <a:off x="2642926" y="3666654"/>
              <a:ext cx="1280211" cy="640662"/>
              <a:chOff x="5004048" y="1347614"/>
              <a:chExt cx="1280211" cy="640662"/>
            </a:xfrm>
          </p:grpSpPr>
          <p:sp>
            <p:nvSpPr>
              <p:cNvPr id="238" name="椭圆 237"/>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9"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等 待</a:t>
                </a:r>
              </a:p>
            </p:txBody>
          </p:sp>
        </p:grpSp>
        <p:sp>
          <p:nvSpPr>
            <p:cNvPr id="180" name="弧形 179"/>
            <p:cNvSpPr/>
            <p:nvPr/>
          </p:nvSpPr>
          <p:spPr>
            <a:xfrm>
              <a:off x="-1151072" y="2243503"/>
              <a:ext cx="4926578" cy="1512649"/>
            </a:xfrm>
            <a:prstGeom prst="arc">
              <a:avLst>
                <a:gd name="adj1" fmla="val 21537555"/>
                <a:gd name="adj2" fmla="val 5036811"/>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1" name="组合 180"/>
            <p:cNvGrpSpPr/>
            <p:nvPr/>
          </p:nvGrpSpPr>
          <p:grpSpPr>
            <a:xfrm>
              <a:off x="3263241" y="1304461"/>
              <a:ext cx="1280211" cy="989694"/>
              <a:chOff x="6305502" y="1245560"/>
              <a:chExt cx="1280211" cy="989694"/>
            </a:xfrm>
          </p:grpSpPr>
          <p:grpSp>
            <p:nvGrpSpPr>
              <p:cNvPr id="234" name="组合 233"/>
              <p:cNvGrpSpPr/>
              <p:nvPr/>
            </p:nvGrpSpPr>
            <p:grpSpPr>
              <a:xfrm>
                <a:off x="6305502" y="1245560"/>
                <a:ext cx="1280211" cy="640662"/>
                <a:chOff x="5004048" y="1347614"/>
                <a:chExt cx="1280211" cy="640662"/>
              </a:xfrm>
            </p:grpSpPr>
            <p:sp>
              <p:nvSpPr>
                <p:cNvPr id="236" name="椭圆 235"/>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7"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退 出</a:t>
                  </a:r>
                </a:p>
              </p:txBody>
            </p:sp>
          </p:grpSp>
          <p:cxnSp>
            <p:nvCxnSpPr>
              <p:cNvPr id="235" name="直接箭头连接符 234"/>
              <p:cNvCxnSpPr/>
              <p:nvPr/>
            </p:nvCxnSpPr>
            <p:spPr>
              <a:xfrm flipV="1">
                <a:off x="6945608" y="1877257"/>
                <a:ext cx="0" cy="357997"/>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grpSp>
        <p:sp>
          <p:nvSpPr>
            <p:cNvPr id="182" name="弧形 181"/>
            <p:cNvSpPr/>
            <p:nvPr/>
          </p:nvSpPr>
          <p:spPr>
            <a:xfrm flipH="1">
              <a:off x="2030953" y="2322714"/>
              <a:ext cx="1151229" cy="1608516"/>
            </a:xfrm>
            <a:prstGeom prst="arc">
              <a:avLst>
                <a:gd name="adj1" fmla="val 20714117"/>
                <a:gd name="adj2" fmla="val 5400000"/>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3" name="组合 182"/>
            <p:cNvGrpSpPr/>
            <p:nvPr/>
          </p:nvGrpSpPr>
          <p:grpSpPr>
            <a:xfrm>
              <a:off x="98622" y="3410656"/>
              <a:ext cx="1280211" cy="640662"/>
              <a:chOff x="5004048" y="1347614"/>
              <a:chExt cx="1280211" cy="640662"/>
            </a:xfrm>
          </p:grpSpPr>
          <p:sp>
            <p:nvSpPr>
              <p:cNvPr id="232" name="椭圆 231"/>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3" name="TextBox 61"/>
              <p:cNvSpPr txBox="1"/>
              <p:nvPr/>
            </p:nvSpPr>
            <p:spPr>
              <a:xfrm>
                <a:off x="5041111" y="1440649"/>
                <a:ext cx="1210588"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就绪挂起</a:t>
                </a:r>
              </a:p>
            </p:txBody>
          </p:sp>
        </p:grpSp>
        <p:grpSp>
          <p:nvGrpSpPr>
            <p:cNvPr id="184" name="组合 183"/>
            <p:cNvGrpSpPr/>
            <p:nvPr/>
          </p:nvGrpSpPr>
          <p:grpSpPr>
            <a:xfrm>
              <a:off x="1355474" y="4476574"/>
              <a:ext cx="1280211" cy="640662"/>
              <a:chOff x="5004048" y="1347614"/>
              <a:chExt cx="1280211" cy="640662"/>
            </a:xfrm>
          </p:grpSpPr>
          <p:sp>
            <p:nvSpPr>
              <p:cNvPr id="230" name="椭圆 229"/>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1" name="TextBox 61"/>
              <p:cNvSpPr txBox="1"/>
              <p:nvPr/>
            </p:nvSpPr>
            <p:spPr>
              <a:xfrm>
                <a:off x="5038859" y="1448830"/>
                <a:ext cx="1210588"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等待挂起</a:t>
                </a:r>
              </a:p>
            </p:txBody>
          </p:sp>
        </p:grpSp>
        <p:cxnSp>
          <p:nvCxnSpPr>
            <p:cNvPr id="185" name="直接箭头连接符 184"/>
            <p:cNvCxnSpPr/>
            <p:nvPr/>
          </p:nvCxnSpPr>
          <p:spPr>
            <a:xfrm flipV="1">
              <a:off x="2530336" y="4293733"/>
              <a:ext cx="454962" cy="315592"/>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6" name="直接箭头连接符 185"/>
            <p:cNvCxnSpPr>
              <a:endCxn id="238" idx="3"/>
            </p:cNvCxnSpPr>
            <p:nvPr/>
          </p:nvCxnSpPr>
          <p:spPr>
            <a:xfrm flipV="1">
              <a:off x="2423054" y="4213493"/>
              <a:ext cx="407355" cy="282804"/>
            </a:xfrm>
            <a:prstGeom prst="straightConnector1">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7" name="直接箭头连接符 186"/>
            <p:cNvCxnSpPr/>
            <p:nvPr/>
          </p:nvCxnSpPr>
          <p:spPr>
            <a:xfrm flipV="1">
              <a:off x="1001546" y="2774035"/>
              <a:ext cx="599420" cy="618382"/>
            </a:xfrm>
            <a:prstGeom prst="straightConnector1">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8" name="直接箭头连接符 187"/>
            <p:cNvCxnSpPr>
              <a:stCxn id="232" idx="7"/>
            </p:cNvCxnSpPr>
            <p:nvPr/>
          </p:nvCxnSpPr>
          <p:spPr>
            <a:xfrm flipV="1">
              <a:off x="1191350" y="2912210"/>
              <a:ext cx="535976" cy="592269"/>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89" name="弧形 188"/>
            <p:cNvSpPr/>
            <p:nvPr/>
          </p:nvSpPr>
          <p:spPr>
            <a:xfrm flipH="1">
              <a:off x="683759" y="2728165"/>
              <a:ext cx="1311162" cy="2058040"/>
            </a:xfrm>
            <a:prstGeom prst="arc">
              <a:avLst>
                <a:gd name="adj1" fmla="val 1567498"/>
                <a:gd name="adj2" fmla="val 5377775"/>
              </a:avLst>
            </a:prstGeom>
            <a:ln w="571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0" name="弧形 189"/>
            <p:cNvSpPr/>
            <p:nvPr/>
          </p:nvSpPr>
          <p:spPr>
            <a:xfrm flipH="1" flipV="1">
              <a:off x="718415" y="1658390"/>
              <a:ext cx="1620565" cy="3610925"/>
            </a:xfrm>
            <a:prstGeom prst="arc">
              <a:avLst>
                <a:gd name="adj1" fmla="val 53704"/>
                <a:gd name="adj2" fmla="val 5353570"/>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91" name="组合 190"/>
            <p:cNvGrpSpPr/>
            <p:nvPr/>
          </p:nvGrpSpPr>
          <p:grpSpPr>
            <a:xfrm>
              <a:off x="2582667" y="3373350"/>
              <a:ext cx="500066" cy="261610"/>
              <a:chOff x="2285984" y="1643056"/>
              <a:chExt cx="500066" cy="261610"/>
            </a:xfrm>
          </p:grpSpPr>
          <p:sp>
            <p:nvSpPr>
              <p:cNvPr id="228" name="圆角矩形 227"/>
              <p:cNvSpPr/>
              <p:nvPr/>
            </p:nvSpPr>
            <p:spPr>
              <a:xfrm>
                <a:off x="2357422" y="167639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9" name="TextBox 56"/>
              <p:cNvSpPr txBox="1"/>
              <p:nvPr/>
            </p:nvSpPr>
            <p:spPr>
              <a:xfrm>
                <a:off x="2285984" y="1643056"/>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挂起</a:t>
                </a:r>
              </a:p>
            </p:txBody>
          </p:sp>
        </p:grpSp>
        <p:grpSp>
          <p:nvGrpSpPr>
            <p:cNvPr id="192" name="组合 191"/>
            <p:cNvGrpSpPr/>
            <p:nvPr/>
          </p:nvGrpSpPr>
          <p:grpSpPr>
            <a:xfrm>
              <a:off x="735034" y="2046753"/>
              <a:ext cx="500066" cy="261610"/>
              <a:chOff x="1132353" y="2301556"/>
              <a:chExt cx="500066" cy="261610"/>
            </a:xfrm>
          </p:grpSpPr>
          <p:sp>
            <p:nvSpPr>
              <p:cNvPr id="226" name="圆角矩形 225"/>
              <p:cNvSpPr/>
              <p:nvPr/>
            </p:nvSpPr>
            <p:spPr>
              <a:xfrm>
                <a:off x="1203791" y="232219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7" name="TextBox 31"/>
              <p:cNvSpPr txBox="1"/>
              <p:nvPr/>
            </p:nvSpPr>
            <p:spPr>
              <a:xfrm>
                <a:off x="1132353" y="2301556"/>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接收</a:t>
                </a:r>
              </a:p>
            </p:txBody>
          </p:sp>
        </p:grpSp>
        <p:grpSp>
          <p:nvGrpSpPr>
            <p:cNvPr id="193" name="组合 192"/>
            <p:cNvGrpSpPr/>
            <p:nvPr/>
          </p:nvGrpSpPr>
          <p:grpSpPr>
            <a:xfrm>
              <a:off x="513794" y="4424843"/>
              <a:ext cx="857256" cy="261610"/>
              <a:chOff x="960828" y="3459439"/>
              <a:chExt cx="857256" cy="261610"/>
            </a:xfrm>
          </p:grpSpPr>
          <p:sp>
            <p:nvSpPr>
              <p:cNvPr id="224" name="圆角矩形 223"/>
              <p:cNvSpPr/>
              <p:nvPr/>
            </p:nvSpPr>
            <p:spPr>
              <a:xfrm>
                <a:off x="1024646" y="3481166"/>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5" name="TextBox 34"/>
              <p:cNvSpPr txBox="1"/>
              <p:nvPr/>
            </p:nvSpPr>
            <p:spPr>
              <a:xfrm>
                <a:off x="960828" y="3459439"/>
                <a:ext cx="857256" cy="261610"/>
              </a:xfrm>
              <a:prstGeom prst="rect">
                <a:avLst/>
              </a:prstGeom>
              <a:noFill/>
            </p:spPr>
            <p:txBody>
              <a:bodyPr wrap="square" rtlCol="0">
                <a:spAutoFit/>
              </a:bodyPr>
              <a:lstStyle/>
              <a:p>
                <a:pPr algn="ctr"/>
                <a:r>
                  <a:rPr lang="zh-CN" altLang="en-US" sz="1100" b="1" dirty="0">
                    <a:solidFill>
                      <a:srgbClr val="C00000"/>
                    </a:solidFill>
                    <a:latin typeface="微软雅黑" panose="020B0503020204020204" pitchFamily="34" charset="-122"/>
                    <a:ea typeface="微软雅黑" panose="020B0503020204020204" pitchFamily="34" charset="-122"/>
                  </a:rPr>
                  <a:t>事件发生</a:t>
                </a:r>
              </a:p>
            </p:txBody>
          </p:sp>
        </p:grpSp>
        <p:grpSp>
          <p:nvGrpSpPr>
            <p:cNvPr id="194" name="组合 193"/>
            <p:cNvGrpSpPr/>
            <p:nvPr/>
          </p:nvGrpSpPr>
          <p:grpSpPr>
            <a:xfrm>
              <a:off x="1661007" y="1973119"/>
              <a:ext cx="500066" cy="261610"/>
              <a:chOff x="2098658" y="2305048"/>
              <a:chExt cx="500066" cy="261610"/>
            </a:xfrm>
          </p:grpSpPr>
          <p:sp>
            <p:nvSpPr>
              <p:cNvPr id="222" name="圆角矩形 221"/>
              <p:cNvSpPr/>
              <p:nvPr/>
            </p:nvSpPr>
            <p:spPr>
              <a:xfrm>
                <a:off x="2170096" y="2338386"/>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3" name="TextBox 40"/>
              <p:cNvSpPr txBox="1"/>
              <p:nvPr/>
            </p:nvSpPr>
            <p:spPr>
              <a:xfrm>
                <a:off x="2098658" y="2305048"/>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接收</a:t>
                </a:r>
              </a:p>
            </p:txBody>
          </p:sp>
        </p:grpSp>
        <p:grpSp>
          <p:nvGrpSpPr>
            <p:cNvPr id="195" name="组合 194"/>
            <p:cNvGrpSpPr/>
            <p:nvPr/>
          </p:nvGrpSpPr>
          <p:grpSpPr>
            <a:xfrm>
              <a:off x="924214" y="2884074"/>
              <a:ext cx="500066" cy="261610"/>
              <a:chOff x="2061047" y="2895602"/>
              <a:chExt cx="500066" cy="261610"/>
            </a:xfrm>
          </p:grpSpPr>
          <p:sp>
            <p:nvSpPr>
              <p:cNvPr id="220" name="圆角矩形 219"/>
              <p:cNvSpPr/>
              <p:nvPr/>
            </p:nvSpPr>
            <p:spPr>
              <a:xfrm>
                <a:off x="2132485" y="2928940"/>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1" name="TextBox 42"/>
              <p:cNvSpPr txBox="1"/>
              <p:nvPr/>
            </p:nvSpPr>
            <p:spPr>
              <a:xfrm>
                <a:off x="2061047" y="2895602"/>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激活</a:t>
                </a:r>
              </a:p>
            </p:txBody>
          </p:sp>
        </p:grpSp>
        <p:grpSp>
          <p:nvGrpSpPr>
            <p:cNvPr id="196" name="组合 195"/>
            <p:cNvGrpSpPr/>
            <p:nvPr/>
          </p:nvGrpSpPr>
          <p:grpSpPr>
            <a:xfrm>
              <a:off x="1353390" y="3083544"/>
              <a:ext cx="500066" cy="261610"/>
              <a:chOff x="2063905" y="3166114"/>
              <a:chExt cx="500066" cy="261610"/>
            </a:xfrm>
          </p:grpSpPr>
          <p:sp>
            <p:nvSpPr>
              <p:cNvPr id="218" name="圆角矩形 217"/>
              <p:cNvSpPr/>
              <p:nvPr/>
            </p:nvSpPr>
            <p:spPr>
              <a:xfrm>
                <a:off x="2135343" y="3199452"/>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9" name="TextBox 44"/>
              <p:cNvSpPr txBox="1"/>
              <p:nvPr/>
            </p:nvSpPr>
            <p:spPr>
              <a:xfrm>
                <a:off x="2063905" y="3166114"/>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挂起</a:t>
                </a:r>
              </a:p>
            </p:txBody>
          </p:sp>
        </p:grpSp>
        <p:grpSp>
          <p:nvGrpSpPr>
            <p:cNvPr id="197" name="组合 196"/>
            <p:cNvGrpSpPr/>
            <p:nvPr/>
          </p:nvGrpSpPr>
          <p:grpSpPr>
            <a:xfrm>
              <a:off x="1760225" y="3155902"/>
              <a:ext cx="857256" cy="261610"/>
              <a:chOff x="2783047" y="3458217"/>
              <a:chExt cx="857256" cy="261610"/>
            </a:xfrm>
          </p:grpSpPr>
          <p:sp>
            <p:nvSpPr>
              <p:cNvPr id="216" name="圆角矩形 215"/>
              <p:cNvSpPr/>
              <p:nvPr/>
            </p:nvSpPr>
            <p:spPr>
              <a:xfrm>
                <a:off x="2846865" y="3479944"/>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7" name="TextBox 36"/>
              <p:cNvSpPr txBox="1"/>
              <p:nvPr/>
            </p:nvSpPr>
            <p:spPr>
              <a:xfrm>
                <a:off x="2783047" y="3458217"/>
                <a:ext cx="85725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事件发生</a:t>
                </a:r>
              </a:p>
            </p:txBody>
          </p:sp>
        </p:grpSp>
        <p:grpSp>
          <p:nvGrpSpPr>
            <p:cNvPr id="198" name="组合 197"/>
            <p:cNvGrpSpPr/>
            <p:nvPr/>
          </p:nvGrpSpPr>
          <p:grpSpPr>
            <a:xfrm>
              <a:off x="2221271" y="4171513"/>
              <a:ext cx="500066" cy="261610"/>
              <a:chOff x="2061047" y="3824296"/>
              <a:chExt cx="500066" cy="261610"/>
            </a:xfrm>
          </p:grpSpPr>
          <p:sp>
            <p:nvSpPr>
              <p:cNvPr id="214" name="圆角矩形 213"/>
              <p:cNvSpPr/>
              <p:nvPr/>
            </p:nvSpPr>
            <p:spPr>
              <a:xfrm>
                <a:off x="2132485" y="385763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5" name="TextBox 46"/>
              <p:cNvSpPr txBox="1"/>
              <p:nvPr/>
            </p:nvSpPr>
            <p:spPr>
              <a:xfrm>
                <a:off x="2061047" y="3824296"/>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激活</a:t>
                </a:r>
              </a:p>
            </p:txBody>
          </p:sp>
        </p:grpSp>
        <p:grpSp>
          <p:nvGrpSpPr>
            <p:cNvPr id="199" name="组合 198"/>
            <p:cNvGrpSpPr/>
            <p:nvPr/>
          </p:nvGrpSpPr>
          <p:grpSpPr>
            <a:xfrm>
              <a:off x="2659033" y="4369386"/>
              <a:ext cx="500066" cy="261610"/>
              <a:chOff x="2071525" y="4098936"/>
              <a:chExt cx="500066" cy="261610"/>
            </a:xfrm>
          </p:grpSpPr>
          <p:sp>
            <p:nvSpPr>
              <p:cNvPr id="212" name="圆角矩形 211"/>
              <p:cNvSpPr/>
              <p:nvPr/>
            </p:nvSpPr>
            <p:spPr>
              <a:xfrm>
                <a:off x="2142963" y="413227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3" name="TextBox 48"/>
              <p:cNvSpPr txBox="1"/>
              <p:nvPr/>
            </p:nvSpPr>
            <p:spPr>
              <a:xfrm>
                <a:off x="2071525" y="4098936"/>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挂起</a:t>
                </a:r>
              </a:p>
            </p:txBody>
          </p:sp>
        </p:grpSp>
        <p:grpSp>
          <p:nvGrpSpPr>
            <p:cNvPr id="200" name="组合 199"/>
            <p:cNvGrpSpPr/>
            <p:nvPr/>
          </p:nvGrpSpPr>
          <p:grpSpPr>
            <a:xfrm>
              <a:off x="3617101" y="3293718"/>
              <a:ext cx="861259" cy="261610"/>
              <a:chOff x="4244768" y="3171332"/>
              <a:chExt cx="861259" cy="261610"/>
            </a:xfrm>
          </p:grpSpPr>
          <p:sp>
            <p:nvSpPr>
              <p:cNvPr id="210" name="圆角矩形 209"/>
              <p:cNvSpPr/>
              <p:nvPr/>
            </p:nvSpPr>
            <p:spPr>
              <a:xfrm>
                <a:off x="4300536" y="3200734"/>
                <a:ext cx="729372" cy="21251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1" name="TextBox 54"/>
              <p:cNvSpPr txBox="1"/>
              <p:nvPr/>
            </p:nvSpPr>
            <p:spPr>
              <a:xfrm>
                <a:off x="4244768" y="3171332"/>
                <a:ext cx="861259"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等待事件</a:t>
                </a:r>
              </a:p>
            </p:txBody>
          </p:sp>
        </p:grpSp>
        <p:grpSp>
          <p:nvGrpSpPr>
            <p:cNvPr id="201" name="组合 200"/>
            <p:cNvGrpSpPr/>
            <p:nvPr/>
          </p:nvGrpSpPr>
          <p:grpSpPr>
            <a:xfrm>
              <a:off x="2644466" y="2941043"/>
              <a:ext cx="857256" cy="261610"/>
              <a:chOff x="3695694" y="2738768"/>
              <a:chExt cx="857256" cy="261610"/>
            </a:xfrm>
          </p:grpSpPr>
          <p:sp>
            <p:nvSpPr>
              <p:cNvPr id="208" name="圆角矩形 207"/>
              <p:cNvSpPr/>
              <p:nvPr/>
            </p:nvSpPr>
            <p:spPr>
              <a:xfrm>
                <a:off x="3759512" y="2760495"/>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9" name="TextBox 38"/>
              <p:cNvSpPr txBox="1"/>
              <p:nvPr/>
            </p:nvSpPr>
            <p:spPr>
              <a:xfrm>
                <a:off x="3695694" y="2738768"/>
                <a:ext cx="85725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时间片完</a:t>
                </a:r>
              </a:p>
            </p:txBody>
          </p:sp>
        </p:grpSp>
        <p:grpSp>
          <p:nvGrpSpPr>
            <p:cNvPr id="202" name="组合 201"/>
            <p:cNvGrpSpPr/>
            <p:nvPr/>
          </p:nvGrpSpPr>
          <p:grpSpPr>
            <a:xfrm>
              <a:off x="2754404" y="2011986"/>
              <a:ext cx="500066" cy="261610"/>
              <a:chOff x="3200879" y="1985958"/>
              <a:chExt cx="500066" cy="261610"/>
            </a:xfrm>
          </p:grpSpPr>
          <p:sp>
            <p:nvSpPr>
              <p:cNvPr id="206" name="圆角矩形 205"/>
              <p:cNvSpPr/>
              <p:nvPr/>
            </p:nvSpPr>
            <p:spPr>
              <a:xfrm>
                <a:off x="3272317" y="2019296"/>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7" name="TextBox 50"/>
              <p:cNvSpPr txBox="1"/>
              <p:nvPr/>
            </p:nvSpPr>
            <p:spPr>
              <a:xfrm>
                <a:off x="3200879" y="1985958"/>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调度</a:t>
                </a:r>
              </a:p>
            </p:txBody>
          </p:sp>
        </p:grpSp>
        <p:grpSp>
          <p:nvGrpSpPr>
            <p:cNvPr id="203" name="组合 202"/>
            <p:cNvGrpSpPr/>
            <p:nvPr/>
          </p:nvGrpSpPr>
          <p:grpSpPr>
            <a:xfrm>
              <a:off x="3893029" y="1994482"/>
              <a:ext cx="500066" cy="261610"/>
              <a:chOff x="5118104" y="1728464"/>
              <a:chExt cx="500066" cy="261610"/>
            </a:xfrm>
          </p:grpSpPr>
          <p:sp>
            <p:nvSpPr>
              <p:cNvPr id="204" name="圆角矩形 203"/>
              <p:cNvSpPr/>
              <p:nvPr/>
            </p:nvSpPr>
            <p:spPr>
              <a:xfrm>
                <a:off x="5189542" y="1761802"/>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5" name="TextBox 52"/>
              <p:cNvSpPr txBox="1"/>
              <p:nvPr/>
            </p:nvSpPr>
            <p:spPr>
              <a:xfrm>
                <a:off x="5118104" y="1728464"/>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结束</a:t>
                </a:r>
              </a:p>
            </p:txBody>
          </p:sp>
        </p:grpSp>
      </p:gr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6"/>
                                        </p:tgtEl>
                                        <p:attrNameLst>
                                          <p:attrName>style.visibility</p:attrName>
                                        </p:attrNameLst>
                                      </p:cBhvr>
                                      <p:to>
                                        <p:strVal val="visible"/>
                                      </p:to>
                                    </p:set>
                                    <p:animEffect transition="in" filter="wipe(left)">
                                      <p:cBhvr>
                                        <p:cTn id="7" dur="500"/>
                                        <p:tgtEl>
                                          <p:spTgt spid="166"/>
                                        </p:tgtEl>
                                      </p:cBhvr>
                                    </p:animEffect>
                                  </p:childTnLst>
                                </p:cTn>
                              </p:par>
                              <p:par>
                                <p:cTn id="8" presetID="22" presetClass="entr" presetSubtype="8" fill="hold" nodeType="withEffect">
                                  <p:stCondLst>
                                    <p:cond delay="0"/>
                                  </p:stCondLst>
                                  <p:childTnLst>
                                    <p:set>
                                      <p:cBhvr>
                                        <p:cTn id="9" dur="1" fill="hold">
                                          <p:stCondLst>
                                            <p:cond delay="0"/>
                                          </p:stCondLst>
                                        </p:cTn>
                                        <p:tgtEl>
                                          <p:spTgt spid="167"/>
                                        </p:tgtEl>
                                        <p:attrNameLst>
                                          <p:attrName>style.visibility</p:attrName>
                                        </p:attrNameLst>
                                      </p:cBhvr>
                                      <p:to>
                                        <p:strVal val="visible"/>
                                      </p:to>
                                    </p:set>
                                    <p:animEffect transition="in" filter="wipe(left)">
                                      <p:cBhvr>
                                        <p:cTn id="10"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sym typeface="+mn-ea"/>
              </a:rPr>
              <a:t>与挂起相关的状态转换</a:t>
            </a:r>
            <a:endParaRPr lang="zh-CN" altLang="en-US" sz="3600" dirty="0">
              <a:latin typeface="微软雅黑" panose="020B0503020204020204" pitchFamily="34" charset="-122"/>
              <a:ea typeface="微软雅黑" panose="020B0503020204020204" pitchFamily="34" charset="-122"/>
            </a:endParaRP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174" name="组合 173"/>
          <p:cNvGrpSpPr/>
          <p:nvPr/>
        </p:nvGrpSpPr>
        <p:grpSpPr>
          <a:xfrm>
            <a:off x="148801" y="2161711"/>
            <a:ext cx="5694524" cy="3964854"/>
            <a:chOff x="-1151072" y="1304461"/>
            <a:chExt cx="5694524" cy="3964854"/>
          </a:xfrm>
        </p:grpSpPr>
        <p:sp>
          <p:nvSpPr>
            <p:cNvPr id="175" name="弧形 174"/>
            <p:cNvSpPr/>
            <p:nvPr/>
          </p:nvSpPr>
          <p:spPr>
            <a:xfrm>
              <a:off x="3470839" y="2066897"/>
              <a:ext cx="457865" cy="1795962"/>
            </a:xfrm>
            <a:prstGeom prst="arc">
              <a:avLst>
                <a:gd name="adj1" fmla="val 7874"/>
                <a:gd name="adj2" fmla="val 5034457"/>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6" name="弧形 175"/>
            <p:cNvSpPr/>
            <p:nvPr/>
          </p:nvSpPr>
          <p:spPr>
            <a:xfrm rot="18840000">
              <a:off x="2148852" y="2703081"/>
              <a:ext cx="1523237" cy="1573007"/>
            </a:xfrm>
            <a:prstGeom prst="arc">
              <a:avLst>
                <a:gd name="adj1" fmla="val 16058350"/>
                <a:gd name="adj2" fmla="val 21556070"/>
              </a:avLst>
            </a:prstGeom>
            <a:ln w="38100">
              <a:solidFill>
                <a:srgbClr val="11576A"/>
              </a:solidFill>
              <a:headEnd type="none"/>
              <a:tailEnd type="triangle"/>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77" name="组合 176"/>
            <p:cNvGrpSpPr/>
            <p:nvPr/>
          </p:nvGrpSpPr>
          <p:grpSpPr>
            <a:xfrm>
              <a:off x="1529739" y="1334507"/>
              <a:ext cx="1280211" cy="640662"/>
              <a:chOff x="5004048" y="1347614"/>
              <a:chExt cx="1280211" cy="640662"/>
            </a:xfrm>
          </p:grpSpPr>
          <p:sp>
            <p:nvSpPr>
              <p:cNvPr id="247" name="椭圆 246"/>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8"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创 建</a:t>
                </a:r>
              </a:p>
            </p:txBody>
          </p:sp>
        </p:grpSp>
        <p:grpSp>
          <p:nvGrpSpPr>
            <p:cNvPr id="178" name="组合 177"/>
            <p:cNvGrpSpPr/>
            <p:nvPr/>
          </p:nvGrpSpPr>
          <p:grpSpPr>
            <a:xfrm>
              <a:off x="1529739" y="2333166"/>
              <a:ext cx="1280211" cy="640662"/>
              <a:chOff x="5004048" y="1347614"/>
              <a:chExt cx="1280211" cy="640662"/>
            </a:xfrm>
          </p:grpSpPr>
          <p:sp>
            <p:nvSpPr>
              <p:cNvPr id="245" name="椭圆 244"/>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6"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就 绪</a:t>
                </a:r>
              </a:p>
            </p:txBody>
          </p:sp>
        </p:grpSp>
        <p:grpSp>
          <p:nvGrpSpPr>
            <p:cNvPr id="179" name="组合 178"/>
            <p:cNvGrpSpPr/>
            <p:nvPr/>
          </p:nvGrpSpPr>
          <p:grpSpPr>
            <a:xfrm>
              <a:off x="3257931" y="2311755"/>
              <a:ext cx="1280211" cy="640662"/>
              <a:chOff x="5004048" y="1347614"/>
              <a:chExt cx="1280211" cy="640662"/>
            </a:xfrm>
          </p:grpSpPr>
          <p:sp>
            <p:nvSpPr>
              <p:cNvPr id="243" name="椭圆 242"/>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4" name="TextBox 61"/>
              <p:cNvSpPr txBox="1"/>
              <p:nvPr/>
            </p:nvSpPr>
            <p:spPr>
              <a:xfrm>
                <a:off x="5214966" y="1447863"/>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运 行</a:t>
                </a:r>
              </a:p>
            </p:txBody>
          </p:sp>
        </p:grpSp>
        <p:sp>
          <p:nvSpPr>
            <p:cNvPr id="180" name="弧形 179"/>
            <p:cNvSpPr/>
            <p:nvPr/>
          </p:nvSpPr>
          <p:spPr>
            <a:xfrm rot="18840000">
              <a:off x="2257954" y="2113376"/>
              <a:ext cx="1484437" cy="1532939"/>
            </a:xfrm>
            <a:prstGeom prst="arc">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81" name="直接箭头连接符 180"/>
            <p:cNvCxnSpPr/>
            <p:nvPr/>
          </p:nvCxnSpPr>
          <p:spPr>
            <a:xfrm flipV="1">
              <a:off x="2169843" y="1974261"/>
              <a:ext cx="0" cy="357997"/>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82" name="组合 181"/>
            <p:cNvGrpSpPr/>
            <p:nvPr/>
          </p:nvGrpSpPr>
          <p:grpSpPr>
            <a:xfrm>
              <a:off x="2642926" y="3666654"/>
              <a:ext cx="1280211" cy="640662"/>
              <a:chOff x="5004048" y="1347614"/>
              <a:chExt cx="1280211" cy="640662"/>
            </a:xfrm>
          </p:grpSpPr>
          <p:sp>
            <p:nvSpPr>
              <p:cNvPr id="241" name="椭圆 240"/>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2"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等 待</a:t>
                </a:r>
              </a:p>
            </p:txBody>
          </p:sp>
        </p:grpSp>
        <p:sp>
          <p:nvSpPr>
            <p:cNvPr id="183" name="弧形 182"/>
            <p:cNvSpPr/>
            <p:nvPr/>
          </p:nvSpPr>
          <p:spPr>
            <a:xfrm>
              <a:off x="-1151072" y="2243503"/>
              <a:ext cx="4926578" cy="1512649"/>
            </a:xfrm>
            <a:prstGeom prst="arc">
              <a:avLst>
                <a:gd name="adj1" fmla="val 21537555"/>
                <a:gd name="adj2" fmla="val 5036811"/>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4" name="组合 183"/>
            <p:cNvGrpSpPr/>
            <p:nvPr/>
          </p:nvGrpSpPr>
          <p:grpSpPr>
            <a:xfrm>
              <a:off x="3263241" y="1304461"/>
              <a:ext cx="1280211" cy="989694"/>
              <a:chOff x="6305502" y="1245560"/>
              <a:chExt cx="1280211" cy="989694"/>
            </a:xfrm>
          </p:grpSpPr>
          <p:grpSp>
            <p:nvGrpSpPr>
              <p:cNvPr id="237" name="组合 236"/>
              <p:cNvGrpSpPr/>
              <p:nvPr/>
            </p:nvGrpSpPr>
            <p:grpSpPr>
              <a:xfrm>
                <a:off x="6305502" y="1245560"/>
                <a:ext cx="1280211" cy="640662"/>
                <a:chOff x="5004048" y="1347614"/>
                <a:chExt cx="1280211" cy="640662"/>
              </a:xfrm>
            </p:grpSpPr>
            <p:sp>
              <p:nvSpPr>
                <p:cNvPr id="239" name="椭圆 238"/>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0"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退 出</a:t>
                  </a:r>
                </a:p>
              </p:txBody>
            </p:sp>
          </p:grpSp>
          <p:cxnSp>
            <p:nvCxnSpPr>
              <p:cNvPr id="238" name="直接箭头连接符 237"/>
              <p:cNvCxnSpPr/>
              <p:nvPr/>
            </p:nvCxnSpPr>
            <p:spPr>
              <a:xfrm flipV="1">
                <a:off x="6945608" y="1877257"/>
                <a:ext cx="0" cy="357997"/>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grpSp>
        <p:sp>
          <p:nvSpPr>
            <p:cNvPr id="185" name="弧形 184"/>
            <p:cNvSpPr/>
            <p:nvPr/>
          </p:nvSpPr>
          <p:spPr>
            <a:xfrm flipH="1">
              <a:off x="2030953" y="2322714"/>
              <a:ext cx="1151229" cy="1608516"/>
            </a:xfrm>
            <a:prstGeom prst="arc">
              <a:avLst>
                <a:gd name="adj1" fmla="val 20714117"/>
                <a:gd name="adj2" fmla="val 5400000"/>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6" name="组合 185"/>
            <p:cNvGrpSpPr/>
            <p:nvPr/>
          </p:nvGrpSpPr>
          <p:grpSpPr>
            <a:xfrm>
              <a:off x="98622" y="3410656"/>
              <a:ext cx="1280211" cy="640662"/>
              <a:chOff x="5004048" y="1347614"/>
              <a:chExt cx="1280211" cy="640662"/>
            </a:xfrm>
          </p:grpSpPr>
          <p:sp>
            <p:nvSpPr>
              <p:cNvPr id="235" name="椭圆 234"/>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6" name="TextBox 61"/>
              <p:cNvSpPr txBox="1"/>
              <p:nvPr/>
            </p:nvSpPr>
            <p:spPr>
              <a:xfrm>
                <a:off x="5041111" y="1440649"/>
                <a:ext cx="1210588"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就绪挂起</a:t>
                </a:r>
              </a:p>
            </p:txBody>
          </p:sp>
        </p:grpSp>
        <p:grpSp>
          <p:nvGrpSpPr>
            <p:cNvPr id="187" name="组合 186"/>
            <p:cNvGrpSpPr/>
            <p:nvPr/>
          </p:nvGrpSpPr>
          <p:grpSpPr>
            <a:xfrm>
              <a:off x="1355474" y="4476574"/>
              <a:ext cx="1280211" cy="640662"/>
              <a:chOff x="5004048" y="1347614"/>
              <a:chExt cx="1280211" cy="640662"/>
            </a:xfrm>
          </p:grpSpPr>
          <p:sp>
            <p:nvSpPr>
              <p:cNvPr id="233" name="椭圆 232"/>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4" name="TextBox 61"/>
              <p:cNvSpPr txBox="1"/>
              <p:nvPr/>
            </p:nvSpPr>
            <p:spPr>
              <a:xfrm>
                <a:off x="5038859" y="1448830"/>
                <a:ext cx="1210588"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等待挂起</a:t>
                </a:r>
              </a:p>
            </p:txBody>
          </p:sp>
        </p:grpSp>
        <p:cxnSp>
          <p:nvCxnSpPr>
            <p:cNvPr id="188" name="直接箭头连接符 187"/>
            <p:cNvCxnSpPr/>
            <p:nvPr/>
          </p:nvCxnSpPr>
          <p:spPr>
            <a:xfrm flipV="1">
              <a:off x="2530336" y="4293733"/>
              <a:ext cx="454962" cy="315592"/>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9" name="直接箭头连接符 188"/>
            <p:cNvCxnSpPr>
              <a:endCxn id="241" idx="3"/>
            </p:cNvCxnSpPr>
            <p:nvPr/>
          </p:nvCxnSpPr>
          <p:spPr>
            <a:xfrm flipV="1">
              <a:off x="2423054" y="4213493"/>
              <a:ext cx="407355" cy="282804"/>
            </a:xfrm>
            <a:prstGeom prst="straightConnector1">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0" name="直接箭头连接符 189"/>
            <p:cNvCxnSpPr/>
            <p:nvPr/>
          </p:nvCxnSpPr>
          <p:spPr>
            <a:xfrm flipV="1">
              <a:off x="1001546" y="2774035"/>
              <a:ext cx="599420" cy="618382"/>
            </a:xfrm>
            <a:prstGeom prst="straightConnector1">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1" name="直接箭头连接符 190"/>
            <p:cNvCxnSpPr>
              <a:stCxn id="235" idx="7"/>
            </p:cNvCxnSpPr>
            <p:nvPr/>
          </p:nvCxnSpPr>
          <p:spPr>
            <a:xfrm flipV="1">
              <a:off x="1191350" y="2912210"/>
              <a:ext cx="535976" cy="592269"/>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92" name="弧形 191"/>
            <p:cNvSpPr/>
            <p:nvPr/>
          </p:nvSpPr>
          <p:spPr>
            <a:xfrm flipH="1">
              <a:off x="683759" y="2728165"/>
              <a:ext cx="1311162" cy="2058040"/>
            </a:xfrm>
            <a:prstGeom prst="arc">
              <a:avLst>
                <a:gd name="adj1" fmla="val 1567498"/>
                <a:gd name="adj2" fmla="val 5377775"/>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3" name="弧形 192"/>
            <p:cNvSpPr/>
            <p:nvPr/>
          </p:nvSpPr>
          <p:spPr>
            <a:xfrm flipH="1" flipV="1">
              <a:off x="718415" y="1658390"/>
              <a:ext cx="1620565" cy="3610925"/>
            </a:xfrm>
            <a:prstGeom prst="arc">
              <a:avLst>
                <a:gd name="adj1" fmla="val 53704"/>
                <a:gd name="adj2" fmla="val 5353570"/>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94" name="组合 193"/>
            <p:cNvGrpSpPr/>
            <p:nvPr/>
          </p:nvGrpSpPr>
          <p:grpSpPr>
            <a:xfrm>
              <a:off x="2582667" y="3373350"/>
              <a:ext cx="500066" cy="261610"/>
              <a:chOff x="2285984" y="1643056"/>
              <a:chExt cx="500066" cy="261610"/>
            </a:xfrm>
          </p:grpSpPr>
          <p:sp>
            <p:nvSpPr>
              <p:cNvPr id="231" name="圆角矩形 230"/>
              <p:cNvSpPr/>
              <p:nvPr/>
            </p:nvSpPr>
            <p:spPr>
              <a:xfrm>
                <a:off x="2357422" y="167639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2" name="TextBox 56"/>
              <p:cNvSpPr txBox="1"/>
              <p:nvPr/>
            </p:nvSpPr>
            <p:spPr>
              <a:xfrm>
                <a:off x="2285984" y="1643056"/>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挂起</a:t>
                </a:r>
              </a:p>
            </p:txBody>
          </p:sp>
        </p:grpSp>
        <p:grpSp>
          <p:nvGrpSpPr>
            <p:cNvPr id="195" name="组合 194"/>
            <p:cNvGrpSpPr/>
            <p:nvPr/>
          </p:nvGrpSpPr>
          <p:grpSpPr>
            <a:xfrm>
              <a:off x="735034" y="2046753"/>
              <a:ext cx="500066" cy="261610"/>
              <a:chOff x="1132353" y="2301556"/>
              <a:chExt cx="500066" cy="261610"/>
            </a:xfrm>
          </p:grpSpPr>
          <p:sp>
            <p:nvSpPr>
              <p:cNvPr id="229" name="圆角矩形 228"/>
              <p:cNvSpPr/>
              <p:nvPr/>
            </p:nvSpPr>
            <p:spPr>
              <a:xfrm>
                <a:off x="1203791" y="232219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0" name="TextBox 31"/>
              <p:cNvSpPr txBox="1"/>
              <p:nvPr/>
            </p:nvSpPr>
            <p:spPr>
              <a:xfrm>
                <a:off x="1132353" y="2301556"/>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接收</a:t>
                </a:r>
              </a:p>
            </p:txBody>
          </p:sp>
        </p:grpSp>
        <p:grpSp>
          <p:nvGrpSpPr>
            <p:cNvPr id="196" name="组合 195"/>
            <p:cNvGrpSpPr/>
            <p:nvPr/>
          </p:nvGrpSpPr>
          <p:grpSpPr>
            <a:xfrm>
              <a:off x="513794" y="4424843"/>
              <a:ext cx="857256" cy="261610"/>
              <a:chOff x="960828" y="3459439"/>
              <a:chExt cx="857256" cy="261610"/>
            </a:xfrm>
          </p:grpSpPr>
          <p:sp>
            <p:nvSpPr>
              <p:cNvPr id="227" name="圆角矩形 226"/>
              <p:cNvSpPr/>
              <p:nvPr/>
            </p:nvSpPr>
            <p:spPr>
              <a:xfrm>
                <a:off x="1024646" y="3481166"/>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8" name="TextBox 34"/>
              <p:cNvSpPr txBox="1"/>
              <p:nvPr/>
            </p:nvSpPr>
            <p:spPr>
              <a:xfrm>
                <a:off x="960828" y="3459439"/>
                <a:ext cx="85725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事件发生</a:t>
                </a:r>
              </a:p>
            </p:txBody>
          </p:sp>
        </p:grpSp>
        <p:grpSp>
          <p:nvGrpSpPr>
            <p:cNvPr id="197" name="组合 196"/>
            <p:cNvGrpSpPr/>
            <p:nvPr/>
          </p:nvGrpSpPr>
          <p:grpSpPr>
            <a:xfrm>
              <a:off x="1661007" y="1973119"/>
              <a:ext cx="500066" cy="261610"/>
              <a:chOff x="2098658" y="2305048"/>
              <a:chExt cx="500066" cy="261610"/>
            </a:xfrm>
          </p:grpSpPr>
          <p:sp>
            <p:nvSpPr>
              <p:cNvPr id="225" name="圆角矩形 224"/>
              <p:cNvSpPr/>
              <p:nvPr/>
            </p:nvSpPr>
            <p:spPr>
              <a:xfrm>
                <a:off x="2170096" y="2338386"/>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6" name="TextBox 40"/>
              <p:cNvSpPr txBox="1"/>
              <p:nvPr/>
            </p:nvSpPr>
            <p:spPr>
              <a:xfrm>
                <a:off x="2098658" y="2305048"/>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接收</a:t>
                </a:r>
              </a:p>
            </p:txBody>
          </p:sp>
        </p:grpSp>
        <p:grpSp>
          <p:nvGrpSpPr>
            <p:cNvPr id="198" name="组合 197"/>
            <p:cNvGrpSpPr/>
            <p:nvPr/>
          </p:nvGrpSpPr>
          <p:grpSpPr>
            <a:xfrm>
              <a:off x="924214" y="2884074"/>
              <a:ext cx="500066" cy="261610"/>
              <a:chOff x="2061047" y="2895602"/>
              <a:chExt cx="500066" cy="261610"/>
            </a:xfrm>
          </p:grpSpPr>
          <p:sp>
            <p:nvSpPr>
              <p:cNvPr id="223" name="圆角矩形 222"/>
              <p:cNvSpPr/>
              <p:nvPr/>
            </p:nvSpPr>
            <p:spPr>
              <a:xfrm>
                <a:off x="2132485" y="2928940"/>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4" name="TextBox 42"/>
              <p:cNvSpPr txBox="1"/>
              <p:nvPr/>
            </p:nvSpPr>
            <p:spPr>
              <a:xfrm>
                <a:off x="2061047" y="2895602"/>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激活</a:t>
                </a:r>
              </a:p>
            </p:txBody>
          </p:sp>
        </p:grpSp>
        <p:grpSp>
          <p:nvGrpSpPr>
            <p:cNvPr id="199" name="组合 198"/>
            <p:cNvGrpSpPr/>
            <p:nvPr/>
          </p:nvGrpSpPr>
          <p:grpSpPr>
            <a:xfrm>
              <a:off x="1353390" y="3083544"/>
              <a:ext cx="500066" cy="261610"/>
              <a:chOff x="2063905" y="3166114"/>
              <a:chExt cx="500066" cy="261610"/>
            </a:xfrm>
          </p:grpSpPr>
          <p:sp>
            <p:nvSpPr>
              <p:cNvPr id="221" name="圆角矩形 220"/>
              <p:cNvSpPr/>
              <p:nvPr/>
            </p:nvSpPr>
            <p:spPr>
              <a:xfrm>
                <a:off x="2135343" y="3199452"/>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2" name="TextBox 44"/>
              <p:cNvSpPr txBox="1"/>
              <p:nvPr/>
            </p:nvSpPr>
            <p:spPr>
              <a:xfrm>
                <a:off x="2063905" y="3166114"/>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挂起</a:t>
                </a:r>
              </a:p>
            </p:txBody>
          </p:sp>
        </p:grpSp>
        <p:grpSp>
          <p:nvGrpSpPr>
            <p:cNvPr id="200" name="组合 199"/>
            <p:cNvGrpSpPr/>
            <p:nvPr/>
          </p:nvGrpSpPr>
          <p:grpSpPr>
            <a:xfrm>
              <a:off x="1760225" y="3155902"/>
              <a:ext cx="857256" cy="261610"/>
              <a:chOff x="2783047" y="3458217"/>
              <a:chExt cx="857256" cy="261610"/>
            </a:xfrm>
          </p:grpSpPr>
          <p:sp>
            <p:nvSpPr>
              <p:cNvPr id="219" name="圆角矩形 218"/>
              <p:cNvSpPr/>
              <p:nvPr/>
            </p:nvSpPr>
            <p:spPr>
              <a:xfrm>
                <a:off x="2846865" y="3479944"/>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0" name="TextBox 36"/>
              <p:cNvSpPr txBox="1"/>
              <p:nvPr/>
            </p:nvSpPr>
            <p:spPr>
              <a:xfrm>
                <a:off x="2783047" y="3458217"/>
                <a:ext cx="85725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事件发生</a:t>
                </a:r>
              </a:p>
            </p:txBody>
          </p:sp>
        </p:grpSp>
        <p:grpSp>
          <p:nvGrpSpPr>
            <p:cNvPr id="201" name="组合 200"/>
            <p:cNvGrpSpPr/>
            <p:nvPr/>
          </p:nvGrpSpPr>
          <p:grpSpPr>
            <a:xfrm>
              <a:off x="2221271" y="4171513"/>
              <a:ext cx="500066" cy="261610"/>
              <a:chOff x="2061047" y="3824296"/>
              <a:chExt cx="500066" cy="261610"/>
            </a:xfrm>
          </p:grpSpPr>
          <p:sp>
            <p:nvSpPr>
              <p:cNvPr id="217" name="圆角矩形 216"/>
              <p:cNvSpPr/>
              <p:nvPr/>
            </p:nvSpPr>
            <p:spPr>
              <a:xfrm>
                <a:off x="2132485" y="385763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8" name="TextBox 46"/>
              <p:cNvSpPr txBox="1"/>
              <p:nvPr/>
            </p:nvSpPr>
            <p:spPr>
              <a:xfrm>
                <a:off x="2061047" y="3824296"/>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激活</a:t>
                </a:r>
              </a:p>
            </p:txBody>
          </p:sp>
        </p:grpSp>
        <p:grpSp>
          <p:nvGrpSpPr>
            <p:cNvPr id="202" name="组合 201"/>
            <p:cNvGrpSpPr/>
            <p:nvPr/>
          </p:nvGrpSpPr>
          <p:grpSpPr>
            <a:xfrm>
              <a:off x="2659033" y="4369386"/>
              <a:ext cx="500066" cy="261610"/>
              <a:chOff x="2071525" y="4098936"/>
              <a:chExt cx="500066" cy="261610"/>
            </a:xfrm>
          </p:grpSpPr>
          <p:sp>
            <p:nvSpPr>
              <p:cNvPr id="215" name="圆角矩形 214"/>
              <p:cNvSpPr/>
              <p:nvPr/>
            </p:nvSpPr>
            <p:spPr>
              <a:xfrm>
                <a:off x="2142963" y="413227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6" name="TextBox 48"/>
              <p:cNvSpPr txBox="1"/>
              <p:nvPr/>
            </p:nvSpPr>
            <p:spPr>
              <a:xfrm>
                <a:off x="2071525" y="4098936"/>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挂起</a:t>
                </a:r>
              </a:p>
            </p:txBody>
          </p:sp>
        </p:grpSp>
        <p:grpSp>
          <p:nvGrpSpPr>
            <p:cNvPr id="203" name="组合 202"/>
            <p:cNvGrpSpPr/>
            <p:nvPr/>
          </p:nvGrpSpPr>
          <p:grpSpPr>
            <a:xfrm>
              <a:off x="3617101" y="3293718"/>
              <a:ext cx="861259" cy="261610"/>
              <a:chOff x="4244768" y="3171332"/>
              <a:chExt cx="861259" cy="261610"/>
            </a:xfrm>
          </p:grpSpPr>
          <p:sp>
            <p:nvSpPr>
              <p:cNvPr id="213" name="圆角矩形 212"/>
              <p:cNvSpPr/>
              <p:nvPr/>
            </p:nvSpPr>
            <p:spPr>
              <a:xfrm>
                <a:off x="4300536" y="3200734"/>
                <a:ext cx="729372" cy="21251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4" name="TextBox 54"/>
              <p:cNvSpPr txBox="1"/>
              <p:nvPr/>
            </p:nvSpPr>
            <p:spPr>
              <a:xfrm>
                <a:off x="4244768" y="3171332"/>
                <a:ext cx="861259"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等待事件</a:t>
                </a:r>
              </a:p>
            </p:txBody>
          </p:sp>
        </p:grpSp>
        <p:grpSp>
          <p:nvGrpSpPr>
            <p:cNvPr id="204" name="组合 203"/>
            <p:cNvGrpSpPr/>
            <p:nvPr/>
          </p:nvGrpSpPr>
          <p:grpSpPr>
            <a:xfrm>
              <a:off x="2644466" y="2941043"/>
              <a:ext cx="857256" cy="261610"/>
              <a:chOff x="3695694" y="2738768"/>
              <a:chExt cx="857256" cy="261610"/>
            </a:xfrm>
          </p:grpSpPr>
          <p:sp>
            <p:nvSpPr>
              <p:cNvPr id="211" name="圆角矩形 210"/>
              <p:cNvSpPr/>
              <p:nvPr/>
            </p:nvSpPr>
            <p:spPr>
              <a:xfrm>
                <a:off x="3759512" y="2760495"/>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2" name="TextBox 38"/>
              <p:cNvSpPr txBox="1"/>
              <p:nvPr/>
            </p:nvSpPr>
            <p:spPr>
              <a:xfrm>
                <a:off x="3695694" y="2738768"/>
                <a:ext cx="85725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时间片完</a:t>
                </a:r>
              </a:p>
            </p:txBody>
          </p:sp>
        </p:grpSp>
        <p:grpSp>
          <p:nvGrpSpPr>
            <p:cNvPr id="205" name="组合 204"/>
            <p:cNvGrpSpPr/>
            <p:nvPr/>
          </p:nvGrpSpPr>
          <p:grpSpPr>
            <a:xfrm>
              <a:off x="2754404" y="2011986"/>
              <a:ext cx="500066" cy="261610"/>
              <a:chOff x="3200879" y="1985958"/>
              <a:chExt cx="500066" cy="261610"/>
            </a:xfrm>
          </p:grpSpPr>
          <p:sp>
            <p:nvSpPr>
              <p:cNvPr id="209" name="圆角矩形 208"/>
              <p:cNvSpPr/>
              <p:nvPr/>
            </p:nvSpPr>
            <p:spPr>
              <a:xfrm>
                <a:off x="3272317" y="2019296"/>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0" name="TextBox 50"/>
              <p:cNvSpPr txBox="1"/>
              <p:nvPr/>
            </p:nvSpPr>
            <p:spPr>
              <a:xfrm>
                <a:off x="3200879" y="1985958"/>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调度</a:t>
                </a:r>
              </a:p>
            </p:txBody>
          </p:sp>
        </p:grpSp>
        <p:grpSp>
          <p:nvGrpSpPr>
            <p:cNvPr id="206" name="组合 205"/>
            <p:cNvGrpSpPr/>
            <p:nvPr/>
          </p:nvGrpSpPr>
          <p:grpSpPr>
            <a:xfrm>
              <a:off x="3893029" y="1994482"/>
              <a:ext cx="500066" cy="261610"/>
              <a:chOff x="5118104" y="1728464"/>
              <a:chExt cx="500066" cy="261610"/>
            </a:xfrm>
          </p:grpSpPr>
          <p:sp>
            <p:nvSpPr>
              <p:cNvPr id="207" name="圆角矩形 206"/>
              <p:cNvSpPr/>
              <p:nvPr/>
            </p:nvSpPr>
            <p:spPr>
              <a:xfrm>
                <a:off x="5189542" y="1761802"/>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8" name="TextBox 52"/>
              <p:cNvSpPr txBox="1"/>
              <p:nvPr/>
            </p:nvSpPr>
            <p:spPr>
              <a:xfrm>
                <a:off x="5118104" y="1728464"/>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结束</a:t>
                </a:r>
              </a:p>
            </p:txBody>
          </p:sp>
        </p:grpSp>
      </p:grpSp>
      <p:grpSp>
        <p:nvGrpSpPr>
          <p:cNvPr id="249" name="组合 248"/>
          <p:cNvGrpSpPr/>
          <p:nvPr/>
        </p:nvGrpSpPr>
        <p:grpSpPr>
          <a:xfrm>
            <a:off x="5927783" y="2756555"/>
            <a:ext cx="3958291" cy="847953"/>
            <a:chOff x="834646" y="1021012"/>
            <a:chExt cx="3958291" cy="847953"/>
          </a:xfrm>
        </p:grpSpPr>
        <p:sp>
          <p:nvSpPr>
            <p:cNvPr id="250" name="Rectangle 2"/>
            <p:cNvSpPr txBox="1">
              <a:spLocks noChangeArrowheads="1"/>
            </p:cNvSpPr>
            <p:nvPr/>
          </p:nvSpPr>
          <p:spPr>
            <a:xfrm>
              <a:off x="1135007" y="1083147"/>
              <a:ext cx="3657930" cy="785818"/>
            </a:xfrm>
            <a:prstGeom prst="rect">
              <a:avLst/>
            </a:prstGeom>
          </p:spPr>
          <p:txBody>
            <a:bodyPr/>
            <a:lstStyle/>
            <a:p>
              <a:pPr>
                <a:lnSpc>
                  <a:spcPts val="2000"/>
                </a:lnSpc>
                <a:spcBef>
                  <a:spcPct val="20000"/>
                </a:spcBef>
              </a:pPr>
              <a:r>
                <a:rPr lang="zh-CN" altLang="en-US" sz="2000" b="1" dirty="0">
                  <a:solidFill>
                    <a:srgbClr val="11576A"/>
                  </a:solidFill>
                  <a:latin typeface="微软雅黑" panose="020B0503020204020204" pitchFamily="34" charset="-122"/>
                  <a:ea typeface="微软雅黑" panose="020B0503020204020204" pitchFamily="34" charset="-122"/>
                </a:rPr>
                <a:t>激活（Activate）：把一个进程从外存转到内存</a:t>
              </a:r>
            </a:p>
          </p:txBody>
        </p:sp>
        <p:sp>
          <p:nvSpPr>
            <p:cNvPr id="251" name="TextBox 17"/>
            <p:cNvSpPr txBox="1"/>
            <p:nvPr/>
          </p:nvSpPr>
          <p:spPr>
            <a:xfrm>
              <a:off x="834646" y="1021012"/>
              <a:ext cx="377274" cy="400110"/>
            </a:xfrm>
            <a:prstGeom prst="rect">
              <a:avLst/>
            </a:prstGeom>
            <a:noFill/>
            <a:effectLst/>
          </p:spPr>
          <p:txBody>
            <a:bodyPr wrap="square" rtlCol="0">
              <a:spAutoFit/>
            </a:bodyPr>
            <a:lstStyle/>
            <a:p>
              <a:pPr marL="342900" indent="-342900">
                <a:spcBef>
                  <a:spcPct val="20000"/>
                </a:spcBef>
              </a:pPr>
              <a:r>
                <a:rPr lang="zh-CN" altLang="en-US" sz="2000" b="1">
                  <a:solidFill>
                    <a:srgbClr val="11576A"/>
                  </a:solidFill>
                  <a:latin typeface="张海山锐谐体2.0-授权联系：Samtype@QQ.com" pitchFamily="2" charset="-122"/>
                  <a:ea typeface="张海山锐谐体2.0-授权联系：Samtype@QQ.com" pitchFamily="2" charset="-122"/>
                </a:rPr>
                <a:t>■</a:t>
              </a:r>
              <a:endParaRPr lang="zh-CN" altLang="en-US" sz="2000" b="1">
                <a:solidFill>
                  <a:srgbClr val="11576A"/>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9"/>
                                        </p:tgtEl>
                                        <p:attrNameLst>
                                          <p:attrName>style.visibility</p:attrName>
                                        </p:attrNameLst>
                                      </p:cBhvr>
                                      <p:to>
                                        <p:strVal val="visible"/>
                                      </p:to>
                                    </p:set>
                                    <p:animEffect transition="in" filter="wipe(left)">
                                      <p:cBhvr>
                                        <p:cTn id="7" dur="50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sym typeface="+mn-ea"/>
              </a:rPr>
              <a:t>与挂起相关的状态转换</a:t>
            </a:r>
            <a:endParaRPr lang="zh-CN" altLang="en-US" sz="3600" dirty="0">
              <a:latin typeface="微软雅黑" panose="020B0503020204020204" pitchFamily="34" charset="-122"/>
              <a:ea typeface="微软雅黑" panose="020B0503020204020204" pitchFamily="34" charset="-122"/>
            </a:endParaRP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174" name="组合 173"/>
          <p:cNvGrpSpPr/>
          <p:nvPr/>
        </p:nvGrpSpPr>
        <p:grpSpPr>
          <a:xfrm>
            <a:off x="148801" y="2161711"/>
            <a:ext cx="5694524" cy="3964854"/>
            <a:chOff x="-1151072" y="1304461"/>
            <a:chExt cx="5694524" cy="3964854"/>
          </a:xfrm>
        </p:grpSpPr>
        <p:sp>
          <p:nvSpPr>
            <p:cNvPr id="175" name="弧形 174"/>
            <p:cNvSpPr/>
            <p:nvPr/>
          </p:nvSpPr>
          <p:spPr>
            <a:xfrm>
              <a:off x="3470839" y="2066897"/>
              <a:ext cx="457865" cy="1795962"/>
            </a:xfrm>
            <a:prstGeom prst="arc">
              <a:avLst>
                <a:gd name="adj1" fmla="val 7874"/>
                <a:gd name="adj2" fmla="val 5034457"/>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6" name="弧形 175"/>
            <p:cNvSpPr/>
            <p:nvPr/>
          </p:nvSpPr>
          <p:spPr>
            <a:xfrm rot="18840000">
              <a:off x="2148852" y="2703081"/>
              <a:ext cx="1523237" cy="1573007"/>
            </a:xfrm>
            <a:prstGeom prst="arc">
              <a:avLst>
                <a:gd name="adj1" fmla="val 16058350"/>
                <a:gd name="adj2" fmla="val 21556070"/>
              </a:avLst>
            </a:prstGeom>
            <a:ln w="38100">
              <a:solidFill>
                <a:srgbClr val="11576A"/>
              </a:solidFill>
              <a:headEnd type="none"/>
              <a:tailEnd type="triangle"/>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77" name="组合 176"/>
            <p:cNvGrpSpPr/>
            <p:nvPr/>
          </p:nvGrpSpPr>
          <p:grpSpPr>
            <a:xfrm>
              <a:off x="1529739" y="1334507"/>
              <a:ext cx="1280211" cy="640662"/>
              <a:chOff x="5004048" y="1347614"/>
              <a:chExt cx="1280211" cy="640662"/>
            </a:xfrm>
          </p:grpSpPr>
          <p:sp>
            <p:nvSpPr>
              <p:cNvPr id="247" name="椭圆 246"/>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8"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创 建</a:t>
                </a:r>
              </a:p>
            </p:txBody>
          </p:sp>
        </p:grpSp>
        <p:grpSp>
          <p:nvGrpSpPr>
            <p:cNvPr id="178" name="组合 177"/>
            <p:cNvGrpSpPr/>
            <p:nvPr/>
          </p:nvGrpSpPr>
          <p:grpSpPr>
            <a:xfrm>
              <a:off x="1529739" y="2333166"/>
              <a:ext cx="1280211" cy="640662"/>
              <a:chOff x="5004048" y="1347614"/>
              <a:chExt cx="1280211" cy="640662"/>
            </a:xfrm>
          </p:grpSpPr>
          <p:sp>
            <p:nvSpPr>
              <p:cNvPr id="245" name="椭圆 244"/>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6"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就 绪</a:t>
                </a:r>
              </a:p>
            </p:txBody>
          </p:sp>
        </p:grpSp>
        <p:grpSp>
          <p:nvGrpSpPr>
            <p:cNvPr id="179" name="组合 178"/>
            <p:cNvGrpSpPr/>
            <p:nvPr/>
          </p:nvGrpSpPr>
          <p:grpSpPr>
            <a:xfrm>
              <a:off x="3257931" y="2311755"/>
              <a:ext cx="1280211" cy="640662"/>
              <a:chOff x="5004048" y="1347614"/>
              <a:chExt cx="1280211" cy="640662"/>
            </a:xfrm>
          </p:grpSpPr>
          <p:sp>
            <p:nvSpPr>
              <p:cNvPr id="243" name="椭圆 242"/>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4" name="TextBox 61"/>
              <p:cNvSpPr txBox="1"/>
              <p:nvPr/>
            </p:nvSpPr>
            <p:spPr>
              <a:xfrm>
                <a:off x="5214966" y="1447863"/>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运 行</a:t>
                </a:r>
              </a:p>
            </p:txBody>
          </p:sp>
        </p:grpSp>
        <p:sp>
          <p:nvSpPr>
            <p:cNvPr id="180" name="弧形 179"/>
            <p:cNvSpPr/>
            <p:nvPr/>
          </p:nvSpPr>
          <p:spPr>
            <a:xfrm rot="18840000">
              <a:off x="2257954" y="2113376"/>
              <a:ext cx="1484437" cy="1532939"/>
            </a:xfrm>
            <a:prstGeom prst="arc">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81" name="直接箭头连接符 180"/>
            <p:cNvCxnSpPr/>
            <p:nvPr/>
          </p:nvCxnSpPr>
          <p:spPr>
            <a:xfrm flipV="1">
              <a:off x="2169843" y="1974261"/>
              <a:ext cx="0" cy="357997"/>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82" name="组合 181"/>
            <p:cNvGrpSpPr/>
            <p:nvPr/>
          </p:nvGrpSpPr>
          <p:grpSpPr>
            <a:xfrm>
              <a:off x="2642926" y="3666654"/>
              <a:ext cx="1280211" cy="640662"/>
              <a:chOff x="5004048" y="1347614"/>
              <a:chExt cx="1280211" cy="640662"/>
            </a:xfrm>
          </p:grpSpPr>
          <p:sp>
            <p:nvSpPr>
              <p:cNvPr id="241" name="椭圆 240"/>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2"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等 待</a:t>
                </a:r>
              </a:p>
            </p:txBody>
          </p:sp>
        </p:grpSp>
        <p:sp>
          <p:nvSpPr>
            <p:cNvPr id="183" name="弧形 182"/>
            <p:cNvSpPr/>
            <p:nvPr/>
          </p:nvSpPr>
          <p:spPr>
            <a:xfrm>
              <a:off x="-1151072" y="2243503"/>
              <a:ext cx="4926578" cy="1512649"/>
            </a:xfrm>
            <a:prstGeom prst="arc">
              <a:avLst>
                <a:gd name="adj1" fmla="val 21537555"/>
                <a:gd name="adj2" fmla="val 5036811"/>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4" name="组合 183"/>
            <p:cNvGrpSpPr/>
            <p:nvPr/>
          </p:nvGrpSpPr>
          <p:grpSpPr>
            <a:xfrm>
              <a:off x="3263241" y="1304461"/>
              <a:ext cx="1280211" cy="989694"/>
              <a:chOff x="6305502" y="1245560"/>
              <a:chExt cx="1280211" cy="989694"/>
            </a:xfrm>
          </p:grpSpPr>
          <p:grpSp>
            <p:nvGrpSpPr>
              <p:cNvPr id="237" name="组合 236"/>
              <p:cNvGrpSpPr/>
              <p:nvPr/>
            </p:nvGrpSpPr>
            <p:grpSpPr>
              <a:xfrm>
                <a:off x="6305502" y="1245560"/>
                <a:ext cx="1280211" cy="640662"/>
                <a:chOff x="5004048" y="1347614"/>
                <a:chExt cx="1280211" cy="640662"/>
              </a:xfrm>
            </p:grpSpPr>
            <p:sp>
              <p:nvSpPr>
                <p:cNvPr id="239" name="椭圆 238"/>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0"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退 出</a:t>
                  </a:r>
                </a:p>
              </p:txBody>
            </p:sp>
          </p:grpSp>
          <p:cxnSp>
            <p:nvCxnSpPr>
              <p:cNvPr id="238" name="直接箭头连接符 237"/>
              <p:cNvCxnSpPr/>
              <p:nvPr/>
            </p:nvCxnSpPr>
            <p:spPr>
              <a:xfrm flipV="1">
                <a:off x="6945608" y="1877257"/>
                <a:ext cx="0" cy="357997"/>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grpSp>
        <p:sp>
          <p:nvSpPr>
            <p:cNvPr id="185" name="弧形 184"/>
            <p:cNvSpPr/>
            <p:nvPr/>
          </p:nvSpPr>
          <p:spPr>
            <a:xfrm flipH="1">
              <a:off x="2030953" y="2322714"/>
              <a:ext cx="1151229" cy="1608516"/>
            </a:xfrm>
            <a:prstGeom prst="arc">
              <a:avLst>
                <a:gd name="adj1" fmla="val 20714117"/>
                <a:gd name="adj2" fmla="val 5400000"/>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6" name="组合 185"/>
            <p:cNvGrpSpPr/>
            <p:nvPr/>
          </p:nvGrpSpPr>
          <p:grpSpPr>
            <a:xfrm>
              <a:off x="98622" y="3410656"/>
              <a:ext cx="1280211" cy="640662"/>
              <a:chOff x="5004048" y="1347614"/>
              <a:chExt cx="1280211" cy="640662"/>
            </a:xfrm>
          </p:grpSpPr>
          <p:sp>
            <p:nvSpPr>
              <p:cNvPr id="235" name="椭圆 234"/>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6" name="TextBox 61"/>
              <p:cNvSpPr txBox="1"/>
              <p:nvPr/>
            </p:nvSpPr>
            <p:spPr>
              <a:xfrm>
                <a:off x="5041111" y="1440649"/>
                <a:ext cx="1210588"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就绪挂起</a:t>
                </a:r>
              </a:p>
            </p:txBody>
          </p:sp>
        </p:grpSp>
        <p:grpSp>
          <p:nvGrpSpPr>
            <p:cNvPr id="187" name="组合 186"/>
            <p:cNvGrpSpPr/>
            <p:nvPr/>
          </p:nvGrpSpPr>
          <p:grpSpPr>
            <a:xfrm>
              <a:off x="1355474" y="4476574"/>
              <a:ext cx="1280211" cy="640662"/>
              <a:chOff x="5004048" y="1347614"/>
              <a:chExt cx="1280211" cy="640662"/>
            </a:xfrm>
          </p:grpSpPr>
          <p:sp>
            <p:nvSpPr>
              <p:cNvPr id="233" name="椭圆 232"/>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4" name="TextBox 61"/>
              <p:cNvSpPr txBox="1"/>
              <p:nvPr/>
            </p:nvSpPr>
            <p:spPr>
              <a:xfrm>
                <a:off x="5038859" y="1448830"/>
                <a:ext cx="1210588"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等待挂起</a:t>
                </a:r>
              </a:p>
            </p:txBody>
          </p:sp>
        </p:grpSp>
        <p:cxnSp>
          <p:nvCxnSpPr>
            <p:cNvPr id="188" name="直接箭头连接符 187"/>
            <p:cNvCxnSpPr/>
            <p:nvPr/>
          </p:nvCxnSpPr>
          <p:spPr>
            <a:xfrm flipV="1">
              <a:off x="2530336" y="4293733"/>
              <a:ext cx="454962" cy="315592"/>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9" name="直接箭头连接符 188"/>
            <p:cNvCxnSpPr>
              <a:endCxn id="241" idx="3"/>
            </p:cNvCxnSpPr>
            <p:nvPr/>
          </p:nvCxnSpPr>
          <p:spPr>
            <a:xfrm flipV="1">
              <a:off x="2423054" y="4213493"/>
              <a:ext cx="407355" cy="282804"/>
            </a:xfrm>
            <a:prstGeom prst="straightConnector1">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0" name="直接箭头连接符 189"/>
            <p:cNvCxnSpPr/>
            <p:nvPr/>
          </p:nvCxnSpPr>
          <p:spPr>
            <a:xfrm flipV="1">
              <a:off x="1001546" y="2774035"/>
              <a:ext cx="599420" cy="618382"/>
            </a:xfrm>
            <a:prstGeom prst="straightConnector1">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1" name="直接箭头连接符 190"/>
            <p:cNvCxnSpPr>
              <a:stCxn id="235" idx="7"/>
            </p:cNvCxnSpPr>
            <p:nvPr/>
          </p:nvCxnSpPr>
          <p:spPr>
            <a:xfrm flipV="1">
              <a:off x="1191350" y="2912210"/>
              <a:ext cx="535976" cy="592269"/>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92" name="弧形 191"/>
            <p:cNvSpPr/>
            <p:nvPr/>
          </p:nvSpPr>
          <p:spPr>
            <a:xfrm flipH="1">
              <a:off x="683759" y="2728165"/>
              <a:ext cx="1311162" cy="2058040"/>
            </a:xfrm>
            <a:prstGeom prst="arc">
              <a:avLst>
                <a:gd name="adj1" fmla="val 1567498"/>
                <a:gd name="adj2" fmla="val 5377775"/>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3" name="弧形 192"/>
            <p:cNvSpPr/>
            <p:nvPr/>
          </p:nvSpPr>
          <p:spPr>
            <a:xfrm flipH="1" flipV="1">
              <a:off x="718415" y="1658390"/>
              <a:ext cx="1620565" cy="3610925"/>
            </a:xfrm>
            <a:prstGeom prst="arc">
              <a:avLst>
                <a:gd name="adj1" fmla="val 53704"/>
                <a:gd name="adj2" fmla="val 5353570"/>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94" name="组合 193"/>
            <p:cNvGrpSpPr/>
            <p:nvPr/>
          </p:nvGrpSpPr>
          <p:grpSpPr>
            <a:xfrm>
              <a:off x="2582667" y="3373350"/>
              <a:ext cx="500066" cy="261610"/>
              <a:chOff x="2285984" y="1643056"/>
              <a:chExt cx="500066" cy="261610"/>
            </a:xfrm>
          </p:grpSpPr>
          <p:sp>
            <p:nvSpPr>
              <p:cNvPr id="231" name="圆角矩形 230"/>
              <p:cNvSpPr/>
              <p:nvPr/>
            </p:nvSpPr>
            <p:spPr>
              <a:xfrm>
                <a:off x="2357422" y="167639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2" name="TextBox 56"/>
              <p:cNvSpPr txBox="1"/>
              <p:nvPr/>
            </p:nvSpPr>
            <p:spPr>
              <a:xfrm>
                <a:off x="2285984" y="1643056"/>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挂起</a:t>
                </a:r>
              </a:p>
            </p:txBody>
          </p:sp>
        </p:grpSp>
        <p:grpSp>
          <p:nvGrpSpPr>
            <p:cNvPr id="195" name="组合 194"/>
            <p:cNvGrpSpPr/>
            <p:nvPr/>
          </p:nvGrpSpPr>
          <p:grpSpPr>
            <a:xfrm>
              <a:off x="735034" y="2046753"/>
              <a:ext cx="500066" cy="261610"/>
              <a:chOff x="1132353" y="2301556"/>
              <a:chExt cx="500066" cy="261610"/>
            </a:xfrm>
          </p:grpSpPr>
          <p:sp>
            <p:nvSpPr>
              <p:cNvPr id="229" name="圆角矩形 228"/>
              <p:cNvSpPr/>
              <p:nvPr/>
            </p:nvSpPr>
            <p:spPr>
              <a:xfrm>
                <a:off x="1203791" y="232219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0" name="TextBox 31"/>
              <p:cNvSpPr txBox="1"/>
              <p:nvPr/>
            </p:nvSpPr>
            <p:spPr>
              <a:xfrm>
                <a:off x="1132353" y="2301556"/>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接收</a:t>
                </a:r>
              </a:p>
            </p:txBody>
          </p:sp>
        </p:grpSp>
        <p:grpSp>
          <p:nvGrpSpPr>
            <p:cNvPr id="196" name="组合 195"/>
            <p:cNvGrpSpPr/>
            <p:nvPr/>
          </p:nvGrpSpPr>
          <p:grpSpPr>
            <a:xfrm>
              <a:off x="513794" y="4424843"/>
              <a:ext cx="857256" cy="261610"/>
              <a:chOff x="960828" y="3459439"/>
              <a:chExt cx="857256" cy="261610"/>
            </a:xfrm>
          </p:grpSpPr>
          <p:sp>
            <p:nvSpPr>
              <p:cNvPr id="227" name="圆角矩形 226"/>
              <p:cNvSpPr/>
              <p:nvPr/>
            </p:nvSpPr>
            <p:spPr>
              <a:xfrm>
                <a:off x="1024646" y="3481166"/>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8" name="TextBox 34"/>
              <p:cNvSpPr txBox="1"/>
              <p:nvPr/>
            </p:nvSpPr>
            <p:spPr>
              <a:xfrm>
                <a:off x="960828" y="3459439"/>
                <a:ext cx="85725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事件发生</a:t>
                </a:r>
              </a:p>
            </p:txBody>
          </p:sp>
        </p:grpSp>
        <p:grpSp>
          <p:nvGrpSpPr>
            <p:cNvPr id="197" name="组合 196"/>
            <p:cNvGrpSpPr/>
            <p:nvPr/>
          </p:nvGrpSpPr>
          <p:grpSpPr>
            <a:xfrm>
              <a:off x="1661007" y="1973119"/>
              <a:ext cx="500066" cy="261610"/>
              <a:chOff x="2098658" y="2305048"/>
              <a:chExt cx="500066" cy="261610"/>
            </a:xfrm>
          </p:grpSpPr>
          <p:sp>
            <p:nvSpPr>
              <p:cNvPr id="225" name="圆角矩形 224"/>
              <p:cNvSpPr/>
              <p:nvPr/>
            </p:nvSpPr>
            <p:spPr>
              <a:xfrm>
                <a:off x="2170096" y="2338386"/>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6" name="TextBox 40"/>
              <p:cNvSpPr txBox="1"/>
              <p:nvPr/>
            </p:nvSpPr>
            <p:spPr>
              <a:xfrm>
                <a:off x="2098658" y="2305048"/>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接收</a:t>
                </a:r>
              </a:p>
            </p:txBody>
          </p:sp>
        </p:grpSp>
        <p:grpSp>
          <p:nvGrpSpPr>
            <p:cNvPr id="198" name="组合 197"/>
            <p:cNvGrpSpPr/>
            <p:nvPr/>
          </p:nvGrpSpPr>
          <p:grpSpPr>
            <a:xfrm>
              <a:off x="924214" y="2884074"/>
              <a:ext cx="500066" cy="261610"/>
              <a:chOff x="2061047" y="2895602"/>
              <a:chExt cx="500066" cy="261610"/>
            </a:xfrm>
          </p:grpSpPr>
          <p:sp>
            <p:nvSpPr>
              <p:cNvPr id="223" name="圆角矩形 222"/>
              <p:cNvSpPr/>
              <p:nvPr/>
            </p:nvSpPr>
            <p:spPr>
              <a:xfrm>
                <a:off x="2132485" y="2928940"/>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4" name="TextBox 42"/>
              <p:cNvSpPr txBox="1"/>
              <p:nvPr/>
            </p:nvSpPr>
            <p:spPr>
              <a:xfrm>
                <a:off x="2061047" y="2895602"/>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激活</a:t>
                </a:r>
              </a:p>
            </p:txBody>
          </p:sp>
        </p:grpSp>
        <p:grpSp>
          <p:nvGrpSpPr>
            <p:cNvPr id="199" name="组合 198"/>
            <p:cNvGrpSpPr/>
            <p:nvPr/>
          </p:nvGrpSpPr>
          <p:grpSpPr>
            <a:xfrm>
              <a:off x="1353390" y="3083544"/>
              <a:ext cx="500066" cy="261610"/>
              <a:chOff x="2063905" y="3166114"/>
              <a:chExt cx="500066" cy="261610"/>
            </a:xfrm>
          </p:grpSpPr>
          <p:sp>
            <p:nvSpPr>
              <p:cNvPr id="221" name="圆角矩形 220"/>
              <p:cNvSpPr/>
              <p:nvPr/>
            </p:nvSpPr>
            <p:spPr>
              <a:xfrm>
                <a:off x="2135343" y="3199452"/>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2" name="TextBox 44"/>
              <p:cNvSpPr txBox="1"/>
              <p:nvPr/>
            </p:nvSpPr>
            <p:spPr>
              <a:xfrm>
                <a:off x="2063905" y="3166114"/>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挂起</a:t>
                </a:r>
              </a:p>
            </p:txBody>
          </p:sp>
        </p:grpSp>
        <p:grpSp>
          <p:nvGrpSpPr>
            <p:cNvPr id="200" name="组合 199"/>
            <p:cNvGrpSpPr/>
            <p:nvPr/>
          </p:nvGrpSpPr>
          <p:grpSpPr>
            <a:xfrm>
              <a:off x="1760225" y="3155902"/>
              <a:ext cx="857256" cy="261610"/>
              <a:chOff x="2783047" y="3458217"/>
              <a:chExt cx="857256" cy="261610"/>
            </a:xfrm>
          </p:grpSpPr>
          <p:sp>
            <p:nvSpPr>
              <p:cNvPr id="219" name="圆角矩形 218"/>
              <p:cNvSpPr/>
              <p:nvPr/>
            </p:nvSpPr>
            <p:spPr>
              <a:xfrm>
                <a:off x="2846865" y="3479944"/>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0" name="TextBox 36"/>
              <p:cNvSpPr txBox="1"/>
              <p:nvPr/>
            </p:nvSpPr>
            <p:spPr>
              <a:xfrm>
                <a:off x="2783047" y="3458217"/>
                <a:ext cx="85725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事件发生</a:t>
                </a:r>
              </a:p>
            </p:txBody>
          </p:sp>
        </p:grpSp>
        <p:grpSp>
          <p:nvGrpSpPr>
            <p:cNvPr id="201" name="组合 200"/>
            <p:cNvGrpSpPr/>
            <p:nvPr/>
          </p:nvGrpSpPr>
          <p:grpSpPr>
            <a:xfrm>
              <a:off x="2221271" y="4171513"/>
              <a:ext cx="500066" cy="261610"/>
              <a:chOff x="2061047" y="3824296"/>
              <a:chExt cx="500066" cy="261610"/>
            </a:xfrm>
          </p:grpSpPr>
          <p:sp>
            <p:nvSpPr>
              <p:cNvPr id="217" name="圆角矩形 216"/>
              <p:cNvSpPr/>
              <p:nvPr/>
            </p:nvSpPr>
            <p:spPr>
              <a:xfrm>
                <a:off x="2132485" y="385763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8" name="TextBox 46"/>
              <p:cNvSpPr txBox="1"/>
              <p:nvPr/>
            </p:nvSpPr>
            <p:spPr>
              <a:xfrm>
                <a:off x="2061047" y="3824296"/>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激活</a:t>
                </a:r>
              </a:p>
            </p:txBody>
          </p:sp>
        </p:grpSp>
        <p:grpSp>
          <p:nvGrpSpPr>
            <p:cNvPr id="202" name="组合 201"/>
            <p:cNvGrpSpPr/>
            <p:nvPr/>
          </p:nvGrpSpPr>
          <p:grpSpPr>
            <a:xfrm>
              <a:off x="2659033" y="4369386"/>
              <a:ext cx="500066" cy="261610"/>
              <a:chOff x="2071525" y="4098936"/>
              <a:chExt cx="500066" cy="261610"/>
            </a:xfrm>
          </p:grpSpPr>
          <p:sp>
            <p:nvSpPr>
              <p:cNvPr id="215" name="圆角矩形 214"/>
              <p:cNvSpPr/>
              <p:nvPr/>
            </p:nvSpPr>
            <p:spPr>
              <a:xfrm>
                <a:off x="2142963" y="413227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6" name="TextBox 48"/>
              <p:cNvSpPr txBox="1"/>
              <p:nvPr/>
            </p:nvSpPr>
            <p:spPr>
              <a:xfrm>
                <a:off x="2071525" y="4098936"/>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挂起</a:t>
                </a:r>
              </a:p>
            </p:txBody>
          </p:sp>
        </p:grpSp>
        <p:grpSp>
          <p:nvGrpSpPr>
            <p:cNvPr id="203" name="组合 202"/>
            <p:cNvGrpSpPr/>
            <p:nvPr/>
          </p:nvGrpSpPr>
          <p:grpSpPr>
            <a:xfrm>
              <a:off x="3617101" y="3293718"/>
              <a:ext cx="861259" cy="261610"/>
              <a:chOff x="4244768" y="3171332"/>
              <a:chExt cx="861259" cy="261610"/>
            </a:xfrm>
          </p:grpSpPr>
          <p:sp>
            <p:nvSpPr>
              <p:cNvPr id="213" name="圆角矩形 212"/>
              <p:cNvSpPr/>
              <p:nvPr/>
            </p:nvSpPr>
            <p:spPr>
              <a:xfrm>
                <a:off x="4300536" y="3200734"/>
                <a:ext cx="729372" cy="21251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4" name="TextBox 54"/>
              <p:cNvSpPr txBox="1"/>
              <p:nvPr/>
            </p:nvSpPr>
            <p:spPr>
              <a:xfrm>
                <a:off x="4244768" y="3171332"/>
                <a:ext cx="861259"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等待事件</a:t>
                </a:r>
              </a:p>
            </p:txBody>
          </p:sp>
        </p:grpSp>
        <p:grpSp>
          <p:nvGrpSpPr>
            <p:cNvPr id="204" name="组合 203"/>
            <p:cNvGrpSpPr/>
            <p:nvPr/>
          </p:nvGrpSpPr>
          <p:grpSpPr>
            <a:xfrm>
              <a:off x="2644466" y="2941043"/>
              <a:ext cx="857256" cy="261610"/>
              <a:chOff x="3695694" y="2738768"/>
              <a:chExt cx="857256" cy="261610"/>
            </a:xfrm>
          </p:grpSpPr>
          <p:sp>
            <p:nvSpPr>
              <p:cNvPr id="211" name="圆角矩形 210"/>
              <p:cNvSpPr/>
              <p:nvPr/>
            </p:nvSpPr>
            <p:spPr>
              <a:xfrm>
                <a:off x="3759512" y="2760495"/>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2" name="TextBox 38"/>
              <p:cNvSpPr txBox="1"/>
              <p:nvPr/>
            </p:nvSpPr>
            <p:spPr>
              <a:xfrm>
                <a:off x="3695694" y="2738768"/>
                <a:ext cx="85725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时间片完</a:t>
                </a:r>
              </a:p>
            </p:txBody>
          </p:sp>
        </p:grpSp>
        <p:grpSp>
          <p:nvGrpSpPr>
            <p:cNvPr id="205" name="组合 204"/>
            <p:cNvGrpSpPr/>
            <p:nvPr/>
          </p:nvGrpSpPr>
          <p:grpSpPr>
            <a:xfrm>
              <a:off x="2754404" y="2011986"/>
              <a:ext cx="500066" cy="261610"/>
              <a:chOff x="3200879" y="1985958"/>
              <a:chExt cx="500066" cy="261610"/>
            </a:xfrm>
          </p:grpSpPr>
          <p:sp>
            <p:nvSpPr>
              <p:cNvPr id="209" name="圆角矩形 208"/>
              <p:cNvSpPr/>
              <p:nvPr/>
            </p:nvSpPr>
            <p:spPr>
              <a:xfrm>
                <a:off x="3272317" y="2019296"/>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0" name="TextBox 50"/>
              <p:cNvSpPr txBox="1"/>
              <p:nvPr/>
            </p:nvSpPr>
            <p:spPr>
              <a:xfrm>
                <a:off x="3200879" y="1985958"/>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调度</a:t>
                </a:r>
              </a:p>
            </p:txBody>
          </p:sp>
        </p:grpSp>
        <p:grpSp>
          <p:nvGrpSpPr>
            <p:cNvPr id="206" name="组合 205"/>
            <p:cNvGrpSpPr/>
            <p:nvPr/>
          </p:nvGrpSpPr>
          <p:grpSpPr>
            <a:xfrm>
              <a:off x="3893029" y="1994482"/>
              <a:ext cx="500066" cy="261610"/>
              <a:chOff x="5118104" y="1728464"/>
              <a:chExt cx="500066" cy="261610"/>
            </a:xfrm>
          </p:grpSpPr>
          <p:sp>
            <p:nvSpPr>
              <p:cNvPr id="207" name="圆角矩形 206"/>
              <p:cNvSpPr/>
              <p:nvPr/>
            </p:nvSpPr>
            <p:spPr>
              <a:xfrm>
                <a:off x="5189542" y="1761802"/>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8" name="TextBox 52"/>
              <p:cNvSpPr txBox="1"/>
              <p:nvPr/>
            </p:nvSpPr>
            <p:spPr>
              <a:xfrm>
                <a:off x="5118104" y="1728464"/>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结束</a:t>
                </a:r>
              </a:p>
            </p:txBody>
          </p:sp>
        </p:grpSp>
      </p:grpSp>
      <p:grpSp>
        <p:nvGrpSpPr>
          <p:cNvPr id="249" name="组合 248"/>
          <p:cNvGrpSpPr/>
          <p:nvPr/>
        </p:nvGrpSpPr>
        <p:grpSpPr>
          <a:xfrm>
            <a:off x="5927780" y="2756555"/>
            <a:ext cx="3958291" cy="847953"/>
            <a:chOff x="834646" y="1021012"/>
            <a:chExt cx="3958291" cy="847953"/>
          </a:xfrm>
        </p:grpSpPr>
        <p:sp>
          <p:nvSpPr>
            <p:cNvPr id="250" name="Rectangle 2"/>
            <p:cNvSpPr txBox="1">
              <a:spLocks noChangeArrowheads="1"/>
            </p:cNvSpPr>
            <p:nvPr/>
          </p:nvSpPr>
          <p:spPr>
            <a:xfrm>
              <a:off x="1135007" y="1083147"/>
              <a:ext cx="3657930" cy="785818"/>
            </a:xfrm>
            <a:prstGeom prst="rect">
              <a:avLst/>
            </a:prstGeom>
          </p:spPr>
          <p:txBody>
            <a:bodyPr/>
            <a:lstStyle/>
            <a:p>
              <a:pPr>
                <a:lnSpc>
                  <a:spcPts val="2000"/>
                </a:lnSpc>
                <a:spcBef>
                  <a:spcPct val="20000"/>
                </a:spcBef>
              </a:pPr>
              <a:r>
                <a:rPr lang="zh-CN" altLang="en-US" sz="2000" b="1" dirty="0">
                  <a:solidFill>
                    <a:srgbClr val="11576A"/>
                  </a:solidFill>
                  <a:latin typeface="微软雅黑" panose="020B0503020204020204" pitchFamily="34" charset="-122"/>
                  <a:ea typeface="微软雅黑" panose="020B0503020204020204" pitchFamily="34" charset="-122"/>
                </a:rPr>
                <a:t>激活（Activate）：把一个进程从外存转到内存</a:t>
              </a:r>
            </a:p>
          </p:txBody>
        </p:sp>
        <p:sp>
          <p:nvSpPr>
            <p:cNvPr id="251" name="TextBox 17"/>
            <p:cNvSpPr txBox="1"/>
            <p:nvPr/>
          </p:nvSpPr>
          <p:spPr>
            <a:xfrm>
              <a:off x="834646" y="1021012"/>
              <a:ext cx="377274" cy="400110"/>
            </a:xfrm>
            <a:prstGeom prst="rect">
              <a:avLst/>
            </a:prstGeom>
            <a:noFill/>
            <a:effectLst/>
          </p:spPr>
          <p:txBody>
            <a:bodyPr wrap="square" rtlCol="0">
              <a:spAutoFit/>
            </a:bodyPr>
            <a:lstStyle/>
            <a:p>
              <a:pPr marL="342900" indent="-342900">
                <a:spcBef>
                  <a:spcPct val="20000"/>
                </a:spcBef>
              </a:pPr>
              <a:r>
                <a:rPr lang="zh-CN" altLang="en-US" sz="2000" b="1">
                  <a:solidFill>
                    <a:srgbClr val="11576A"/>
                  </a:solidFill>
                  <a:latin typeface="张海山锐谐体2.0-授权联系：Samtype@QQ.com" pitchFamily="2" charset="-122"/>
                  <a:ea typeface="张海山锐谐体2.0-授权联系：Samtype@QQ.com" pitchFamily="2" charset="-122"/>
                </a:rPr>
                <a:t>■</a:t>
              </a:r>
              <a:endParaRPr lang="zh-CN" altLang="en-US" sz="2000" b="1">
                <a:solidFill>
                  <a:srgbClr val="11576A"/>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9"/>
                                        </p:tgtEl>
                                        <p:attrNameLst>
                                          <p:attrName>style.visibility</p:attrName>
                                        </p:attrNameLst>
                                      </p:cBhvr>
                                      <p:to>
                                        <p:strVal val="visible"/>
                                      </p:to>
                                    </p:set>
                                    <p:animEffect transition="in" filter="wipe(left)">
                                      <p:cBhvr>
                                        <p:cTn id="7" dur="50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与挂起相关的状态转换</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162" name="组合 161"/>
          <p:cNvGrpSpPr/>
          <p:nvPr/>
        </p:nvGrpSpPr>
        <p:grpSpPr>
          <a:xfrm>
            <a:off x="5911116" y="2756555"/>
            <a:ext cx="3958291" cy="847953"/>
            <a:chOff x="834646" y="1021012"/>
            <a:chExt cx="3958291" cy="847953"/>
          </a:xfrm>
        </p:grpSpPr>
        <p:sp>
          <p:nvSpPr>
            <p:cNvPr id="171" name="Rectangle 2"/>
            <p:cNvSpPr txBox="1">
              <a:spLocks noChangeArrowheads="1"/>
            </p:cNvSpPr>
            <p:nvPr/>
          </p:nvSpPr>
          <p:spPr>
            <a:xfrm>
              <a:off x="1135007" y="1083147"/>
              <a:ext cx="3657930" cy="785818"/>
            </a:xfrm>
            <a:prstGeom prst="rect">
              <a:avLst/>
            </a:prstGeom>
          </p:spPr>
          <p:txBody>
            <a:bodyPr/>
            <a:lstStyle/>
            <a:p>
              <a:pPr>
                <a:lnSpc>
                  <a:spcPts val="2000"/>
                </a:lnSpc>
                <a:spcBef>
                  <a:spcPct val="20000"/>
                </a:spcBef>
              </a:pPr>
              <a:r>
                <a:rPr lang="zh-CN" altLang="en-US" sz="2000" b="1" dirty="0">
                  <a:solidFill>
                    <a:srgbClr val="11576A"/>
                  </a:solidFill>
                  <a:latin typeface="微软雅黑" panose="020B0503020204020204" pitchFamily="34" charset="-122"/>
                  <a:ea typeface="微软雅黑" panose="020B0503020204020204" pitchFamily="34" charset="-122"/>
                </a:rPr>
                <a:t>激活（Activate）：把一个进程从外存转到内存</a:t>
              </a:r>
            </a:p>
          </p:txBody>
        </p:sp>
        <p:sp>
          <p:nvSpPr>
            <p:cNvPr id="172" name="TextBox 17"/>
            <p:cNvSpPr txBox="1"/>
            <p:nvPr/>
          </p:nvSpPr>
          <p:spPr>
            <a:xfrm>
              <a:off x="834646" y="1021012"/>
              <a:ext cx="377274" cy="400110"/>
            </a:xfrm>
            <a:prstGeom prst="rect">
              <a:avLst/>
            </a:prstGeom>
            <a:noFill/>
            <a:effectLst/>
          </p:spPr>
          <p:txBody>
            <a:bodyPr wrap="square" rtlCol="0">
              <a:spAutoFit/>
            </a:bodyPr>
            <a:lstStyle/>
            <a:p>
              <a:pPr marL="342900" indent="-342900">
                <a:spcBef>
                  <a:spcPct val="20000"/>
                </a:spcBef>
              </a:pPr>
              <a:r>
                <a:rPr lang="zh-CN" altLang="en-US" sz="2000" b="1">
                  <a:solidFill>
                    <a:srgbClr val="11576A"/>
                  </a:solidFill>
                  <a:latin typeface="张海山锐谐体2.0-授权联系：Samtype@QQ.com" pitchFamily="2" charset="-122"/>
                  <a:ea typeface="张海山锐谐体2.0-授权联系：Samtype@QQ.com" pitchFamily="2" charset="-122"/>
                </a:rPr>
                <a:t>■</a:t>
              </a:r>
              <a:endParaRPr lang="zh-CN" altLang="en-US" sz="2000" b="1">
                <a:solidFill>
                  <a:srgbClr val="11576A"/>
                </a:solidFill>
                <a:latin typeface="微软雅黑" panose="020B0503020204020204" pitchFamily="34" charset="-122"/>
                <a:ea typeface="微软雅黑" panose="020B0503020204020204" pitchFamily="34" charset="-122"/>
              </a:endParaRPr>
            </a:p>
          </p:txBody>
        </p:sp>
      </p:grpSp>
      <p:grpSp>
        <p:nvGrpSpPr>
          <p:cNvPr id="173" name="组合 172"/>
          <p:cNvGrpSpPr/>
          <p:nvPr/>
        </p:nvGrpSpPr>
        <p:grpSpPr>
          <a:xfrm>
            <a:off x="6235444" y="3325255"/>
            <a:ext cx="5430468" cy="857256"/>
            <a:chOff x="1213234" y="1857370"/>
            <a:chExt cx="5430468" cy="857256"/>
          </a:xfrm>
        </p:grpSpPr>
        <p:sp>
          <p:nvSpPr>
            <p:cNvPr id="174" name="Rectangle 2"/>
            <p:cNvSpPr txBox="1">
              <a:spLocks noChangeArrowheads="1"/>
            </p:cNvSpPr>
            <p:nvPr/>
          </p:nvSpPr>
          <p:spPr>
            <a:xfrm>
              <a:off x="1360523" y="1857370"/>
              <a:ext cx="5283179" cy="857256"/>
            </a:xfrm>
            <a:prstGeom prst="rect">
              <a:avLst/>
            </a:prstGeom>
          </p:spPr>
          <p:txBody>
            <a:bodyPr/>
            <a:lstStyle/>
            <a:p>
              <a:pPr lvl="0">
                <a:lnSpc>
                  <a:spcPct val="120000"/>
                </a:lnSpc>
                <a:spcBef>
                  <a:spcPct val="20000"/>
                </a:spcBef>
              </a:pPr>
              <a:r>
                <a:rPr lang="zh-CN" altLang="en-US" b="1" dirty="0">
                  <a:solidFill>
                    <a:srgbClr val="C00000"/>
                  </a:solidFill>
                  <a:latin typeface="微软雅黑" panose="020B0503020204020204" pitchFamily="34" charset="-122"/>
                  <a:ea typeface="微软雅黑" panose="020B0503020204020204" pitchFamily="34" charset="-122"/>
                </a:rPr>
                <a:t>就绪挂起到就绪</a:t>
              </a:r>
              <a:endParaRPr lang="zh-CN" altLang="en-US" b="1" dirty="0">
                <a:solidFill>
                  <a:srgbClr val="11576A"/>
                </a:solidFill>
                <a:latin typeface="微软雅黑" panose="020B0503020204020204" pitchFamily="34" charset="-122"/>
                <a:ea typeface="微软雅黑" panose="020B0503020204020204" pitchFamily="34" charset="-122"/>
              </a:endParaRPr>
            </a:p>
          </p:txBody>
        </p:sp>
        <p:pic>
          <p:nvPicPr>
            <p:cNvPr id="175" name="图片 174" descr="小点1.png"/>
            <p:cNvPicPr>
              <a:picLocks noChangeAspect="1"/>
            </p:cNvPicPr>
            <p:nvPr/>
          </p:nvPicPr>
          <p:blipFill>
            <a:blip r:embed="rId2" cstate="print"/>
            <a:stretch>
              <a:fillRect/>
            </a:stretch>
          </p:blipFill>
          <p:spPr>
            <a:xfrm>
              <a:off x="1213234" y="2000246"/>
              <a:ext cx="151066" cy="148997"/>
            </a:xfrm>
            <a:prstGeom prst="rect">
              <a:avLst/>
            </a:prstGeom>
            <a:effectLst/>
          </p:spPr>
        </p:pic>
      </p:grpSp>
      <p:sp>
        <p:nvSpPr>
          <p:cNvPr id="176" name="Rectangle 2"/>
          <p:cNvSpPr txBox="1">
            <a:spLocks noChangeArrowheads="1"/>
          </p:cNvSpPr>
          <p:nvPr/>
        </p:nvSpPr>
        <p:spPr>
          <a:xfrm>
            <a:off x="6370888" y="3931578"/>
            <a:ext cx="3282877" cy="1214446"/>
          </a:xfrm>
          <a:prstGeom prst="rect">
            <a:avLst/>
          </a:prstGeom>
        </p:spPr>
        <p:txBody>
          <a:bodyPr/>
          <a:lstStyle/>
          <a:p>
            <a:pPr lvl="0">
              <a:spcBef>
                <a:spcPct val="20000"/>
              </a:spcBef>
            </a:pPr>
            <a:r>
              <a:rPr lang="zh-CN" altLang="en-US" sz="1600" b="1" dirty="0">
                <a:solidFill>
                  <a:srgbClr val="11576A"/>
                </a:solidFill>
                <a:latin typeface="微软雅黑" panose="020B0503020204020204" pitchFamily="34" charset="-122"/>
                <a:ea typeface="微软雅黑" panose="020B0503020204020204" pitchFamily="34" charset="-122"/>
              </a:rPr>
              <a:t>当一个进程释放足够内存，并且等待挂起的进程有足够高的优先级</a:t>
            </a:r>
          </a:p>
        </p:txBody>
      </p:sp>
      <p:grpSp>
        <p:nvGrpSpPr>
          <p:cNvPr id="177" name="组合 176"/>
          <p:cNvGrpSpPr/>
          <p:nvPr/>
        </p:nvGrpSpPr>
        <p:grpSpPr>
          <a:xfrm>
            <a:off x="6220040" y="3625188"/>
            <a:ext cx="2282204" cy="512308"/>
            <a:chOff x="1209676" y="2643188"/>
            <a:chExt cx="2282204" cy="512308"/>
          </a:xfrm>
        </p:grpSpPr>
        <p:sp>
          <p:nvSpPr>
            <p:cNvPr id="178" name="Rectangle 2"/>
            <p:cNvSpPr txBox="1">
              <a:spLocks noChangeArrowheads="1"/>
            </p:cNvSpPr>
            <p:nvPr/>
          </p:nvSpPr>
          <p:spPr>
            <a:xfrm>
              <a:off x="1360523" y="2643188"/>
              <a:ext cx="2131357" cy="512308"/>
            </a:xfrm>
            <a:prstGeom prst="rect">
              <a:avLst/>
            </a:prstGeom>
          </p:spPr>
          <p:txBody>
            <a:bodyPr/>
            <a:lstStyle/>
            <a:p>
              <a:pPr lvl="0">
                <a:lnSpc>
                  <a:spcPct val="120000"/>
                </a:lnSpc>
                <a:spcBef>
                  <a:spcPct val="20000"/>
                </a:spcBef>
              </a:pPr>
              <a:r>
                <a:rPr lang="zh-CN" altLang="en-US" b="1" dirty="0">
                  <a:solidFill>
                    <a:srgbClr val="C00000"/>
                  </a:solidFill>
                  <a:latin typeface="微软雅黑" panose="020B0503020204020204" pitchFamily="34" charset="-122"/>
                  <a:ea typeface="微软雅黑" panose="020B0503020204020204" pitchFamily="34" charset="-122"/>
                </a:rPr>
                <a:t>等待挂起到等待</a:t>
              </a:r>
              <a:endParaRPr lang="zh-CN" altLang="en-US" b="1" dirty="0">
                <a:solidFill>
                  <a:srgbClr val="11576A"/>
                </a:solidFill>
                <a:latin typeface="微软雅黑" panose="020B0503020204020204" pitchFamily="34" charset="-122"/>
                <a:ea typeface="微软雅黑" panose="020B0503020204020204" pitchFamily="34" charset="-122"/>
              </a:endParaRPr>
            </a:p>
          </p:txBody>
        </p:sp>
        <p:pic>
          <p:nvPicPr>
            <p:cNvPr id="179" name="图片 178" descr="小点1.png"/>
            <p:cNvPicPr>
              <a:picLocks noChangeAspect="1"/>
            </p:cNvPicPr>
            <p:nvPr/>
          </p:nvPicPr>
          <p:blipFill>
            <a:blip r:embed="rId2" cstate="print"/>
            <a:stretch>
              <a:fillRect/>
            </a:stretch>
          </p:blipFill>
          <p:spPr>
            <a:xfrm>
              <a:off x="1209676" y="2786064"/>
              <a:ext cx="151066" cy="148997"/>
            </a:xfrm>
            <a:prstGeom prst="rect">
              <a:avLst/>
            </a:prstGeom>
            <a:effectLst/>
          </p:spPr>
        </p:pic>
      </p:grpSp>
      <p:grpSp>
        <p:nvGrpSpPr>
          <p:cNvPr id="181" name="组合 180"/>
          <p:cNvGrpSpPr/>
          <p:nvPr/>
        </p:nvGrpSpPr>
        <p:grpSpPr>
          <a:xfrm>
            <a:off x="141470" y="2161711"/>
            <a:ext cx="5694524" cy="3964854"/>
            <a:chOff x="-1151072" y="1304461"/>
            <a:chExt cx="5694524" cy="3964854"/>
          </a:xfrm>
        </p:grpSpPr>
        <p:sp>
          <p:nvSpPr>
            <p:cNvPr id="182" name="弧形 181"/>
            <p:cNvSpPr/>
            <p:nvPr/>
          </p:nvSpPr>
          <p:spPr>
            <a:xfrm>
              <a:off x="3470839" y="2066897"/>
              <a:ext cx="457865" cy="1795962"/>
            </a:xfrm>
            <a:prstGeom prst="arc">
              <a:avLst>
                <a:gd name="adj1" fmla="val 7874"/>
                <a:gd name="adj2" fmla="val 5034457"/>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3" name="弧形 182"/>
            <p:cNvSpPr/>
            <p:nvPr/>
          </p:nvSpPr>
          <p:spPr>
            <a:xfrm rot="18840000">
              <a:off x="2148852" y="2703081"/>
              <a:ext cx="1523237" cy="1573007"/>
            </a:xfrm>
            <a:prstGeom prst="arc">
              <a:avLst>
                <a:gd name="adj1" fmla="val 16058350"/>
                <a:gd name="adj2" fmla="val 21556070"/>
              </a:avLst>
            </a:prstGeom>
            <a:ln w="38100">
              <a:solidFill>
                <a:srgbClr val="11576A"/>
              </a:solidFill>
              <a:headEnd type="none"/>
              <a:tailEnd type="triangle"/>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4" name="组合 183"/>
            <p:cNvGrpSpPr/>
            <p:nvPr/>
          </p:nvGrpSpPr>
          <p:grpSpPr>
            <a:xfrm>
              <a:off x="1529739" y="1334507"/>
              <a:ext cx="1280211" cy="640662"/>
              <a:chOff x="5004048" y="1347614"/>
              <a:chExt cx="1280211" cy="640662"/>
            </a:xfrm>
          </p:grpSpPr>
          <p:sp>
            <p:nvSpPr>
              <p:cNvPr id="254" name="椭圆 253"/>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5"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创 建</a:t>
                </a:r>
              </a:p>
            </p:txBody>
          </p:sp>
        </p:grpSp>
        <p:grpSp>
          <p:nvGrpSpPr>
            <p:cNvPr id="185" name="组合 184"/>
            <p:cNvGrpSpPr/>
            <p:nvPr/>
          </p:nvGrpSpPr>
          <p:grpSpPr>
            <a:xfrm>
              <a:off x="1529739" y="2333166"/>
              <a:ext cx="1280211" cy="640662"/>
              <a:chOff x="5004048" y="1347614"/>
              <a:chExt cx="1280211" cy="640662"/>
            </a:xfrm>
          </p:grpSpPr>
          <p:sp>
            <p:nvSpPr>
              <p:cNvPr id="252" name="椭圆 251"/>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3"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就 绪</a:t>
                </a:r>
              </a:p>
            </p:txBody>
          </p:sp>
        </p:grpSp>
        <p:grpSp>
          <p:nvGrpSpPr>
            <p:cNvPr id="186" name="组合 185"/>
            <p:cNvGrpSpPr/>
            <p:nvPr/>
          </p:nvGrpSpPr>
          <p:grpSpPr>
            <a:xfrm>
              <a:off x="3257931" y="2311755"/>
              <a:ext cx="1280211" cy="640662"/>
              <a:chOff x="5004048" y="1347614"/>
              <a:chExt cx="1280211" cy="640662"/>
            </a:xfrm>
          </p:grpSpPr>
          <p:sp>
            <p:nvSpPr>
              <p:cNvPr id="250" name="椭圆 249"/>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1" name="TextBox 61"/>
              <p:cNvSpPr txBox="1"/>
              <p:nvPr/>
            </p:nvSpPr>
            <p:spPr>
              <a:xfrm>
                <a:off x="5214966" y="1447863"/>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运 行</a:t>
                </a:r>
              </a:p>
            </p:txBody>
          </p:sp>
        </p:grpSp>
        <p:sp>
          <p:nvSpPr>
            <p:cNvPr id="187" name="弧形 186"/>
            <p:cNvSpPr/>
            <p:nvPr/>
          </p:nvSpPr>
          <p:spPr>
            <a:xfrm rot="18840000">
              <a:off x="2257954" y="2113376"/>
              <a:ext cx="1484437" cy="1532939"/>
            </a:xfrm>
            <a:prstGeom prst="arc">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88" name="直接箭头连接符 187"/>
            <p:cNvCxnSpPr/>
            <p:nvPr/>
          </p:nvCxnSpPr>
          <p:spPr>
            <a:xfrm flipV="1">
              <a:off x="2169843" y="1974261"/>
              <a:ext cx="0" cy="357997"/>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89" name="组合 188"/>
            <p:cNvGrpSpPr/>
            <p:nvPr/>
          </p:nvGrpSpPr>
          <p:grpSpPr>
            <a:xfrm>
              <a:off x="2642926" y="3666654"/>
              <a:ext cx="1280211" cy="640662"/>
              <a:chOff x="5004048" y="1347614"/>
              <a:chExt cx="1280211" cy="640662"/>
            </a:xfrm>
          </p:grpSpPr>
          <p:sp>
            <p:nvSpPr>
              <p:cNvPr id="248" name="椭圆 247"/>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9"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等 待</a:t>
                </a:r>
              </a:p>
            </p:txBody>
          </p:sp>
        </p:grpSp>
        <p:sp>
          <p:nvSpPr>
            <p:cNvPr id="190" name="弧形 189"/>
            <p:cNvSpPr/>
            <p:nvPr/>
          </p:nvSpPr>
          <p:spPr>
            <a:xfrm>
              <a:off x="-1151072" y="2243503"/>
              <a:ext cx="4926578" cy="1512649"/>
            </a:xfrm>
            <a:prstGeom prst="arc">
              <a:avLst>
                <a:gd name="adj1" fmla="val 21537555"/>
                <a:gd name="adj2" fmla="val 5036811"/>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91" name="组合 190"/>
            <p:cNvGrpSpPr/>
            <p:nvPr/>
          </p:nvGrpSpPr>
          <p:grpSpPr>
            <a:xfrm>
              <a:off x="3263241" y="1304461"/>
              <a:ext cx="1280211" cy="989694"/>
              <a:chOff x="6305502" y="1245560"/>
              <a:chExt cx="1280211" cy="989694"/>
            </a:xfrm>
          </p:grpSpPr>
          <p:grpSp>
            <p:nvGrpSpPr>
              <p:cNvPr id="244" name="组合 243"/>
              <p:cNvGrpSpPr/>
              <p:nvPr/>
            </p:nvGrpSpPr>
            <p:grpSpPr>
              <a:xfrm>
                <a:off x="6305502" y="1245560"/>
                <a:ext cx="1280211" cy="640662"/>
                <a:chOff x="5004048" y="1347614"/>
                <a:chExt cx="1280211" cy="640662"/>
              </a:xfrm>
            </p:grpSpPr>
            <p:sp>
              <p:nvSpPr>
                <p:cNvPr id="246" name="椭圆 245"/>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7" name="TextBox 61"/>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退 出</a:t>
                  </a:r>
                </a:p>
              </p:txBody>
            </p:sp>
          </p:grpSp>
          <p:cxnSp>
            <p:nvCxnSpPr>
              <p:cNvPr id="245" name="直接箭头连接符 244"/>
              <p:cNvCxnSpPr/>
              <p:nvPr/>
            </p:nvCxnSpPr>
            <p:spPr>
              <a:xfrm flipV="1">
                <a:off x="6945608" y="1877257"/>
                <a:ext cx="0" cy="357997"/>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grpSp>
        <p:sp>
          <p:nvSpPr>
            <p:cNvPr id="192" name="弧形 191"/>
            <p:cNvSpPr/>
            <p:nvPr/>
          </p:nvSpPr>
          <p:spPr>
            <a:xfrm flipH="1">
              <a:off x="2030953" y="2322714"/>
              <a:ext cx="1151229" cy="1608516"/>
            </a:xfrm>
            <a:prstGeom prst="arc">
              <a:avLst>
                <a:gd name="adj1" fmla="val 20714117"/>
                <a:gd name="adj2" fmla="val 5400000"/>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93" name="组合 192"/>
            <p:cNvGrpSpPr/>
            <p:nvPr/>
          </p:nvGrpSpPr>
          <p:grpSpPr>
            <a:xfrm>
              <a:off x="98622" y="3410656"/>
              <a:ext cx="1280211" cy="640662"/>
              <a:chOff x="5004048" y="1347614"/>
              <a:chExt cx="1280211" cy="640662"/>
            </a:xfrm>
          </p:grpSpPr>
          <p:sp>
            <p:nvSpPr>
              <p:cNvPr id="242" name="椭圆 241"/>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3" name="TextBox 61"/>
              <p:cNvSpPr txBox="1"/>
              <p:nvPr/>
            </p:nvSpPr>
            <p:spPr>
              <a:xfrm>
                <a:off x="5041111" y="1440649"/>
                <a:ext cx="1210588"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就绪挂起</a:t>
                </a:r>
              </a:p>
            </p:txBody>
          </p:sp>
        </p:grpSp>
        <p:grpSp>
          <p:nvGrpSpPr>
            <p:cNvPr id="194" name="组合 193"/>
            <p:cNvGrpSpPr/>
            <p:nvPr/>
          </p:nvGrpSpPr>
          <p:grpSpPr>
            <a:xfrm>
              <a:off x="1355474" y="4476574"/>
              <a:ext cx="1280211" cy="640662"/>
              <a:chOff x="5004048" y="1347614"/>
              <a:chExt cx="1280211" cy="640662"/>
            </a:xfrm>
          </p:grpSpPr>
          <p:sp>
            <p:nvSpPr>
              <p:cNvPr id="240" name="椭圆 239"/>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1" name="TextBox 61"/>
              <p:cNvSpPr txBox="1"/>
              <p:nvPr/>
            </p:nvSpPr>
            <p:spPr>
              <a:xfrm>
                <a:off x="5038859" y="1448830"/>
                <a:ext cx="1210588"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等待挂起</a:t>
                </a:r>
              </a:p>
            </p:txBody>
          </p:sp>
        </p:grpSp>
        <p:cxnSp>
          <p:nvCxnSpPr>
            <p:cNvPr id="195" name="直接箭头连接符 194"/>
            <p:cNvCxnSpPr/>
            <p:nvPr/>
          </p:nvCxnSpPr>
          <p:spPr>
            <a:xfrm flipV="1">
              <a:off x="2530336" y="4293733"/>
              <a:ext cx="454962" cy="315592"/>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6" name="直接箭头连接符 195"/>
            <p:cNvCxnSpPr>
              <a:endCxn id="248" idx="3"/>
            </p:cNvCxnSpPr>
            <p:nvPr/>
          </p:nvCxnSpPr>
          <p:spPr>
            <a:xfrm flipV="1">
              <a:off x="2423054" y="4213493"/>
              <a:ext cx="407355" cy="282804"/>
            </a:xfrm>
            <a:prstGeom prst="straightConnector1">
              <a:avLst/>
            </a:prstGeom>
            <a:ln w="571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7" name="直接箭头连接符 196"/>
            <p:cNvCxnSpPr/>
            <p:nvPr/>
          </p:nvCxnSpPr>
          <p:spPr>
            <a:xfrm flipV="1">
              <a:off x="1001546" y="2774035"/>
              <a:ext cx="599420" cy="618382"/>
            </a:xfrm>
            <a:prstGeom prst="straightConnector1">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8" name="直接箭头连接符 197"/>
            <p:cNvCxnSpPr>
              <a:stCxn id="242" idx="7"/>
            </p:cNvCxnSpPr>
            <p:nvPr/>
          </p:nvCxnSpPr>
          <p:spPr>
            <a:xfrm flipV="1">
              <a:off x="1191350" y="2912210"/>
              <a:ext cx="535976" cy="592269"/>
            </a:xfrm>
            <a:prstGeom prst="straightConnector1">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99" name="弧形 198"/>
            <p:cNvSpPr/>
            <p:nvPr/>
          </p:nvSpPr>
          <p:spPr>
            <a:xfrm flipH="1">
              <a:off x="683759" y="2728165"/>
              <a:ext cx="1311162" cy="2058040"/>
            </a:xfrm>
            <a:prstGeom prst="arc">
              <a:avLst>
                <a:gd name="adj1" fmla="val 1567498"/>
                <a:gd name="adj2" fmla="val 5377775"/>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0" name="弧形 199"/>
            <p:cNvSpPr/>
            <p:nvPr/>
          </p:nvSpPr>
          <p:spPr>
            <a:xfrm flipH="1" flipV="1">
              <a:off x="718415" y="1658390"/>
              <a:ext cx="1620565" cy="3610925"/>
            </a:xfrm>
            <a:prstGeom prst="arc">
              <a:avLst>
                <a:gd name="adj1" fmla="val 53704"/>
                <a:gd name="adj2" fmla="val 5353570"/>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01" name="组合 200"/>
            <p:cNvGrpSpPr/>
            <p:nvPr/>
          </p:nvGrpSpPr>
          <p:grpSpPr>
            <a:xfrm>
              <a:off x="2582667" y="3373350"/>
              <a:ext cx="500066" cy="261610"/>
              <a:chOff x="2285984" y="1643056"/>
              <a:chExt cx="500066" cy="261610"/>
            </a:xfrm>
          </p:grpSpPr>
          <p:sp>
            <p:nvSpPr>
              <p:cNvPr id="238" name="圆角矩形 237"/>
              <p:cNvSpPr/>
              <p:nvPr/>
            </p:nvSpPr>
            <p:spPr>
              <a:xfrm>
                <a:off x="2357422" y="167639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9" name="TextBox 56"/>
              <p:cNvSpPr txBox="1"/>
              <p:nvPr/>
            </p:nvSpPr>
            <p:spPr>
              <a:xfrm>
                <a:off x="2285984" y="1643056"/>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挂起</a:t>
                </a:r>
              </a:p>
            </p:txBody>
          </p:sp>
        </p:grpSp>
        <p:grpSp>
          <p:nvGrpSpPr>
            <p:cNvPr id="202" name="组合 201"/>
            <p:cNvGrpSpPr/>
            <p:nvPr/>
          </p:nvGrpSpPr>
          <p:grpSpPr>
            <a:xfrm>
              <a:off x="735034" y="2046753"/>
              <a:ext cx="500066" cy="261610"/>
              <a:chOff x="1132353" y="2301556"/>
              <a:chExt cx="500066" cy="261610"/>
            </a:xfrm>
          </p:grpSpPr>
          <p:sp>
            <p:nvSpPr>
              <p:cNvPr id="236" name="圆角矩形 235"/>
              <p:cNvSpPr/>
              <p:nvPr/>
            </p:nvSpPr>
            <p:spPr>
              <a:xfrm>
                <a:off x="1203791" y="232219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7" name="TextBox 31"/>
              <p:cNvSpPr txBox="1"/>
              <p:nvPr/>
            </p:nvSpPr>
            <p:spPr>
              <a:xfrm>
                <a:off x="1132353" y="2301556"/>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接收</a:t>
                </a:r>
              </a:p>
            </p:txBody>
          </p:sp>
        </p:grpSp>
        <p:grpSp>
          <p:nvGrpSpPr>
            <p:cNvPr id="203" name="组合 202"/>
            <p:cNvGrpSpPr/>
            <p:nvPr/>
          </p:nvGrpSpPr>
          <p:grpSpPr>
            <a:xfrm>
              <a:off x="513794" y="4424843"/>
              <a:ext cx="857256" cy="261610"/>
              <a:chOff x="960828" y="3459439"/>
              <a:chExt cx="857256" cy="261610"/>
            </a:xfrm>
          </p:grpSpPr>
          <p:sp>
            <p:nvSpPr>
              <p:cNvPr id="234" name="圆角矩形 233"/>
              <p:cNvSpPr/>
              <p:nvPr/>
            </p:nvSpPr>
            <p:spPr>
              <a:xfrm>
                <a:off x="1024646" y="3481166"/>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5" name="TextBox 34"/>
              <p:cNvSpPr txBox="1"/>
              <p:nvPr/>
            </p:nvSpPr>
            <p:spPr>
              <a:xfrm>
                <a:off x="960828" y="3459439"/>
                <a:ext cx="85725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事件发生</a:t>
                </a:r>
              </a:p>
            </p:txBody>
          </p:sp>
        </p:grpSp>
        <p:grpSp>
          <p:nvGrpSpPr>
            <p:cNvPr id="204" name="组合 203"/>
            <p:cNvGrpSpPr/>
            <p:nvPr/>
          </p:nvGrpSpPr>
          <p:grpSpPr>
            <a:xfrm>
              <a:off x="1661007" y="1973119"/>
              <a:ext cx="500066" cy="261610"/>
              <a:chOff x="2098658" y="2305048"/>
              <a:chExt cx="500066" cy="261610"/>
            </a:xfrm>
          </p:grpSpPr>
          <p:sp>
            <p:nvSpPr>
              <p:cNvPr id="232" name="圆角矩形 231"/>
              <p:cNvSpPr/>
              <p:nvPr/>
            </p:nvSpPr>
            <p:spPr>
              <a:xfrm>
                <a:off x="2170096" y="2338386"/>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3" name="TextBox 40"/>
              <p:cNvSpPr txBox="1"/>
              <p:nvPr/>
            </p:nvSpPr>
            <p:spPr>
              <a:xfrm>
                <a:off x="2098658" y="2305048"/>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接收</a:t>
                </a:r>
              </a:p>
            </p:txBody>
          </p:sp>
        </p:grpSp>
        <p:grpSp>
          <p:nvGrpSpPr>
            <p:cNvPr id="205" name="组合 204"/>
            <p:cNvGrpSpPr/>
            <p:nvPr/>
          </p:nvGrpSpPr>
          <p:grpSpPr>
            <a:xfrm>
              <a:off x="924214" y="2884074"/>
              <a:ext cx="500066" cy="261610"/>
              <a:chOff x="2061047" y="2895602"/>
              <a:chExt cx="500066" cy="261610"/>
            </a:xfrm>
          </p:grpSpPr>
          <p:sp>
            <p:nvSpPr>
              <p:cNvPr id="230" name="圆角矩形 229"/>
              <p:cNvSpPr/>
              <p:nvPr/>
            </p:nvSpPr>
            <p:spPr>
              <a:xfrm>
                <a:off x="2132485" y="2928940"/>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1" name="TextBox 42"/>
              <p:cNvSpPr txBox="1"/>
              <p:nvPr/>
            </p:nvSpPr>
            <p:spPr>
              <a:xfrm>
                <a:off x="2061047" y="2895602"/>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激活</a:t>
                </a:r>
              </a:p>
            </p:txBody>
          </p:sp>
        </p:grpSp>
        <p:grpSp>
          <p:nvGrpSpPr>
            <p:cNvPr id="206" name="组合 205"/>
            <p:cNvGrpSpPr/>
            <p:nvPr/>
          </p:nvGrpSpPr>
          <p:grpSpPr>
            <a:xfrm>
              <a:off x="1353390" y="3083544"/>
              <a:ext cx="500066" cy="261610"/>
              <a:chOff x="2063905" y="3166114"/>
              <a:chExt cx="500066" cy="261610"/>
            </a:xfrm>
          </p:grpSpPr>
          <p:sp>
            <p:nvSpPr>
              <p:cNvPr id="228" name="圆角矩形 227"/>
              <p:cNvSpPr/>
              <p:nvPr/>
            </p:nvSpPr>
            <p:spPr>
              <a:xfrm>
                <a:off x="2135343" y="3199452"/>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9" name="TextBox 44"/>
              <p:cNvSpPr txBox="1"/>
              <p:nvPr/>
            </p:nvSpPr>
            <p:spPr>
              <a:xfrm>
                <a:off x="2063905" y="3166114"/>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挂起</a:t>
                </a:r>
              </a:p>
            </p:txBody>
          </p:sp>
        </p:grpSp>
        <p:grpSp>
          <p:nvGrpSpPr>
            <p:cNvPr id="207" name="组合 206"/>
            <p:cNvGrpSpPr/>
            <p:nvPr/>
          </p:nvGrpSpPr>
          <p:grpSpPr>
            <a:xfrm>
              <a:off x="1760225" y="3155902"/>
              <a:ext cx="857256" cy="261610"/>
              <a:chOff x="2783047" y="3458217"/>
              <a:chExt cx="857256" cy="261610"/>
            </a:xfrm>
          </p:grpSpPr>
          <p:sp>
            <p:nvSpPr>
              <p:cNvPr id="226" name="圆角矩形 225"/>
              <p:cNvSpPr/>
              <p:nvPr/>
            </p:nvSpPr>
            <p:spPr>
              <a:xfrm>
                <a:off x="2846865" y="3479944"/>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7" name="TextBox 36"/>
              <p:cNvSpPr txBox="1"/>
              <p:nvPr/>
            </p:nvSpPr>
            <p:spPr>
              <a:xfrm>
                <a:off x="2783047" y="3458217"/>
                <a:ext cx="85725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事件发生</a:t>
                </a:r>
              </a:p>
            </p:txBody>
          </p:sp>
        </p:grpSp>
        <p:grpSp>
          <p:nvGrpSpPr>
            <p:cNvPr id="208" name="组合 207"/>
            <p:cNvGrpSpPr/>
            <p:nvPr/>
          </p:nvGrpSpPr>
          <p:grpSpPr>
            <a:xfrm>
              <a:off x="2221271" y="4171513"/>
              <a:ext cx="500066" cy="261610"/>
              <a:chOff x="2061047" y="3824296"/>
              <a:chExt cx="500066" cy="261610"/>
            </a:xfrm>
          </p:grpSpPr>
          <p:sp>
            <p:nvSpPr>
              <p:cNvPr id="224" name="圆角矩形 223"/>
              <p:cNvSpPr/>
              <p:nvPr/>
            </p:nvSpPr>
            <p:spPr>
              <a:xfrm>
                <a:off x="2132485" y="385763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5" name="TextBox 46"/>
              <p:cNvSpPr txBox="1"/>
              <p:nvPr/>
            </p:nvSpPr>
            <p:spPr>
              <a:xfrm>
                <a:off x="2061047" y="3824296"/>
                <a:ext cx="500066" cy="261610"/>
              </a:xfrm>
              <a:prstGeom prst="rect">
                <a:avLst/>
              </a:prstGeom>
              <a:noFill/>
            </p:spPr>
            <p:txBody>
              <a:bodyPr wrap="square" rtlCol="0">
                <a:spAutoFit/>
              </a:bodyPr>
              <a:lstStyle/>
              <a:p>
                <a:pPr algn="ctr"/>
                <a:r>
                  <a:rPr lang="zh-CN" altLang="en-US" sz="1100" b="1" dirty="0">
                    <a:solidFill>
                      <a:srgbClr val="C00000"/>
                    </a:solidFill>
                    <a:latin typeface="微软雅黑" panose="020B0503020204020204" pitchFamily="34" charset="-122"/>
                    <a:ea typeface="微软雅黑" panose="020B0503020204020204" pitchFamily="34" charset="-122"/>
                  </a:rPr>
                  <a:t>激活</a:t>
                </a:r>
              </a:p>
            </p:txBody>
          </p:sp>
        </p:grpSp>
        <p:grpSp>
          <p:nvGrpSpPr>
            <p:cNvPr id="209" name="组合 208"/>
            <p:cNvGrpSpPr/>
            <p:nvPr/>
          </p:nvGrpSpPr>
          <p:grpSpPr>
            <a:xfrm>
              <a:off x="2659033" y="4369386"/>
              <a:ext cx="500066" cy="261610"/>
              <a:chOff x="2071525" y="4098936"/>
              <a:chExt cx="500066" cy="261610"/>
            </a:xfrm>
          </p:grpSpPr>
          <p:sp>
            <p:nvSpPr>
              <p:cNvPr id="222" name="圆角矩形 221"/>
              <p:cNvSpPr/>
              <p:nvPr/>
            </p:nvSpPr>
            <p:spPr>
              <a:xfrm>
                <a:off x="2142963" y="4132274"/>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3" name="TextBox 48"/>
              <p:cNvSpPr txBox="1"/>
              <p:nvPr/>
            </p:nvSpPr>
            <p:spPr>
              <a:xfrm>
                <a:off x="2071525" y="4098936"/>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挂起</a:t>
                </a:r>
              </a:p>
            </p:txBody>
          </p:sp>
        </p:grpSp>
        <p:grpSp>
          <p:nvGrpSpPr>
            <p:cNvPr id="210" name="组合 209"/>
            <p:cNvGrpSpPr/>
            <p:nvPr/>
          </p:nvGrpSpPr>
          <p:grpSpPr>
            <a:xfrm>
              <a:off x="3617101" y="3293718"/>
              <a:ext cx="861259" cy="261610"/>
              <a:chOff x="4244768" y="3171332"/>
              <a:chExt cx="861259" cy="261610"/>
            </a:xfrm>
          </p:grpSpPr>
          <p:sp>
            <p:nvSpPr>
              <p:cNvPr id="220" name="圆角矩形 219"/>
              <p:cNvSpPr/>
              <p:nvPr/>
            </p:nvSpPr>
            <p:spPr>
              <a:xfrm>
                <a:off x="4300536" y="3200734"/>
                <a:ext cx="729372" cy="21251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1" name="TextBox 54"/>
              <p:cNvSpPr txBox="1"/>
              <p:nvPr/>
            </p:nvSpPr>
            <p:spPr>
              <a:xfrm>
                <a:off x="4244768" y="3171332"/>
                <a:ext cx="861259"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等待事件</a:t>
                </a:r>
              </a:p>
            </p:txBody>
          </p:sp>
        </p:grpSp>
        <p:grpSp>
          <p:nvGrpSpPr>
            <p:cNvPr id="211" name="组合 210"/>
            <p:cNvGrpSpPr/>
            <p:nvPr/>
          </p:nvGrpSpPr>
          <p:grpSpPr>
            <a:xfrm>
              <a:off x="2644466" y="2941043"/>
              <a:ext cx="857256" cy="261610"/>
              <a:chOff x="3695694" y="2738768"/>
              <a:chExt cx="857256" cy="261610"/>
            </a:xfrm>
          </p:grpSpPr>
          <p:sp>
            <p:nvSpPr>
              <p:cNvPr id="218" name="圆角矩形 217"/>
              <p:cNvSpPr/>
              <p:nvPr/>
            </p:nvSpPr>
            <p:spPr>
              <a:xfrm>
                <a:off x="3759512" y="2760495"/>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9" name="TextBox 38"/>
              <p:cNvSpPr txBox="1"/>
              <p:nvPr/>
            </p:nvSpPr>
            <p:spPr>
              <a:xfrm>
                <a:off x="3695694" y="2738768"/>
                <a:ext cx="85725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时间片完</a:t>
                </a:r>
              </a:p>
            </p:txBody>
          </p:sp>
        </p:grpSp>
        <p:grpSp>
          <p:nvGrpSpPr>
            <p:cNvPr id="212" name="组合 211"/>
            <p:cNvGrpSpPr/>
            <p:nvPr/>
          </p:nvGrpSpPr>
          <p:grpSpPr>
            <a:xfrm>
              <a:off x="2754404" y="2011986"/>
              <a:ext cx="500066" cy="261610"/>
              <a:chOff x="3200879" y="1985958"/>
              <a:chExt cx="500066" cy="261610"/>
            </a:xfrm>
          </p:grpSpPr>
          <p:sp>
            <p:nvSpPr>
              <p:cNvPr id="216" name="圆角矩形 215"/>
              <p:cNvSpPr/>
              <p:nvPr/>
            </p:nvSpPr>
            <p:spPr>
              <a:xfrm>
                <a:off x="3272317" y="2019296"/>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7" name="TextBox 50"/>
              <p:cNvSpPr txBox="1"/>
              <p:nvPr/>
            </p:nvSpPr>
            <p:spPr>
              <a:xfrm>
                <a:off x="3200879" y="1985958"/>
                <a:ext cx="500066" cy="261610"/>
              </a:xfrm>
              <a:prstGeom prst="rect">
                <a:avLst/>
              </a:prstGeom>
              <a:noFill/>
            </p:spPr>
            <p:txBody>
              <a:bodyPr wrap="square" rtlCol="0">
                <a:spAutoFit/>
              </a:bodyPr>
              <a:lstStyle/>
              <a:p>
                <a:pPr algn="ctr"/>
                <a:r>
                  <a:rPr lang="zh-CN" altLang="en-US" sz="1100" b="1">
                    <a:solidFill>
                      <a:srgbClr val="11576A"/>
                    </a:solidFill>
                    <a:latin typeface="微软雅黑" panose="020B0503020204020204" pitchFamily="34" charset="-122"/>
                    <a:ea typeface="微软雅黑" panose="020B0503020204020204" pitchFamily="34" charset="-122"/>
                  </a:rPr>
                  <a:t>调度</a:t>
                </a:r>
              </a:p>
            </p:txBody>
          </p:sp>
        </p:grpSp>
        <p:grpSp>
          <p:nvGrpSpPr>
            <p:cNvPr id="213" name="组合 212"/>
            <p:cNvGrpSpPr/>
            <p:nvPr/>
          </p:nvGrpSpPr>
          <p:grpSpPr>
            <a:xfrm>
              <a:off x="3893029" y="1994482"/>
              <a:ext cx="500066" cy="261610"/>
              <a:chOff x="5118104" y="1728464"/>
              <a:chExt cx="500066" cy="261610"/>
            </a:xfrm>
          </p:grpSpPr>
          <p:sp>
            <p:nvSpPr>
              <p:cNvPr id="214" name="圆角矩形 213"/>
              <p:cNvSpPr/>
              <p:nvPr/>
            </p:nvSpPr>
            <p:spPr>
              <a:xfrm>
                <a:off x="5189542" y="1761802"/>
                <a:ext cx="36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5" name="TextBox 52"/>
              <p:cNvSpPr txBox="1"/>
              <p:nvPr/>
            </p:nvSpPr>
            <p:spPr>
              <a:xfrm>
                <a:off x="5118104" y="1728464"/>
                <a:ext cx="500066" cy="261610"/>
              </a:xfrm>
              <a:prstGeom prst="rect">
                <a:avLst/>
              </a:prstGeom>
              <a:noFill/>
            </p:spPr>
            <p:txBody>
              <a:bodyPr wrap="square" rtlCol="0">
                <a:spAutoFit/>
              </a:bodyPr>
              <a:lstStyle/>
              <a:p>
                <a:pPr algn="ctr"/>
                <a:r>
                  <a:rPr lang="zh-CN" altLang="en-US" sz="1100" b="1" dirty="0">
                    <a:solidFill>
                      <a:srgbClr val="11576A"/>
                    </a:solidFill>
                    <a:latin typeface="微软雅黑" panose="020B0503020204020204" pitchFamily="34" charset="-122"/>
                    <a:ea typeface="微软雅黑" panose="020B0503020204020204" pitchFamily="34" charset="-122"/>
                  </a:rPr>
                  <a:t>结束</a:t>
                </a:r>
              </a:p>
            </p:txBody>
          </p:sp>
        </p:grpSp>
      </p:gr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77"/>
                                        </p:tgtEl>
                                        <p:attrNameLst>
                                          <p:attrName>style.visibility</p:attrName>
                                        </p:attrNameLst>
                                      </p:cBhvr>
                                      <p:to>
                                        <p:strVal val="visible"/>
                                      </p:to>
                                    </p:set>
                                    <p:animEffect transition="in" filter="wipe(left)">
                                      <p:cBhvr>
                                        <p:cTn id="7" dur="500"/>
                                        <p:tgtEl>
                                          <p:spTgt spid="17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76"/>
                                        </p:tgtEl>
                                        <p:attrNameLst>
                                          <p:attrName>style.visibility</p:attrName>
                                        </p:attrNameLst>
                                      </p:cBhvr>
                                      <p:to>
                                        <p:strVal val="visible"/>
                                      </p:to>
                                    </p:set>
                                    <p:animEffect transition="in" filter="wipe(left)">
                                      <p:cBhvr>
                                        <p:cTn id="10" dur="5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进程控制块PCB：内核的进程状态记录</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pSp>
        <p:nvGrpSpPr>
          <p:cNvPr id="8" name="组合 7"/>
          <p:cNvGrpSpPr/>
          <p:nvPr/>
        </p:nvGrpSpPr>
        <p:grpSpPr>
          <a:xfrm>
            <a:off x="634365" y="1659194"/>
            <a:ext cx="9457086" cy="494129"/>
            <a:chOff x="635343" y="1107749"/>
            <a:chExt cx="6185269" cy="494132"/>
          </a:xfrm>
        </p:grpSpPr>
        <p:sp>
          <p:nvSpPr>
            <p:cNvPr id="15" name="内容占位符 2"/>
            <p:cNvSpPr txBox="1"/>
            <p:nvPr/>
          </p:nvSpPr>
          <p:spPr>
            <a:xfrm>
              <a:off x="891258" y="1107749"/>
              <a:ext cx="5929354"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lvl="0">
                <a:spcBef>
                  <a:spcPct val="20000"/>
                </a:spcBef>
              </a:pPr>
              <a:r>
                <a:rPr lang="zh-CN" altLang="en-US" sz="2800" dirty="0"/>
                <a:t>内核将挂起状态的</a:t>
              </a:r>
              <a:r>
                <a:rPr lang="en-US" altLang="zh-CN" sz="2800" dirty="0"/>
                <a:t>PCB</a:t>
              </a:r>
              <a:r>
                <a:rPr lang="zh-CN" altLang="en-US" sz="2800" dirty="0"/>
                <a:t>移出（压缩）以节省资源</a:t>
              </a:r>
            </a:p>
          </p:txBody>
        </p:sp>
        <p:sp>
          <p:nvSpPr>
            <p:cNvPr id="16" name="TextBox 15"/>
            <p:cNvSpPr txBox="1"/>
            <p:nvPr/>
          </p:nvSpPr>
          <p:spPr>
            <a:xfrm>
              <a:off x="635343" y="1203098"/>
              <a:ext cx="433390" cy="398783"/>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张海山锐谐体2.0-授权联系：Samtype@QQ.com" pitchFamily="2" charset="-122"/>
                  <a:ea typeface="张海山锐谐体2.0-授权联系：Samtype@QQ.com" pitchFamily="2" charset="-122"/>
                </a:rPr>
                <a:t>■</a:t>
              </a:r>
              <a:endParaRPr lang="zh-CN" altLang="en-US" sz="2000" b="1" dirty="0">
                <a:solidFill>
                  <a:srgbClr val="11576A"/>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2401686" y="2377347"/>
            <a:ext cx="1523628" cy="428628"/>
            <a:chOff x="1052872" y="1522406"/>
            <a:chExt cx="1523628" cy="428628"/>
          </a:xfrm>
        </p:grpSpPr>
        <p:pic>
          <p:nvPicPr>
            <p:cNvPr id="29" name="图片 28" descr="小点1.png"/>
            <p:cNvPicPr>
              <a:picLocks noChangeAspect="1"/>
            </p:cNvPicPr>
            <p:nvPr/>
          </p:nvPicPr>
          <p:blipFill>
            <a:blip r:embed="rId3" cstate="print"/>
            <a:stretch>
              <a:fillRect/>
            </a:stretch>
          </p:blipFill>
          <p:spPr>
            <a:xfrm>
              <a:off x="1052872" y="1644180"/>
              <a:ext cx="151066" cy="148997"/>
            </a:xfrm>
            <a:prstGeom prst="rect">
              <a:avLst/>
            </a:prstGeom>
            <a:effectLst/>
          </p:spPr>
        </p:pic>
        <p:sp>
          <p:nvSpPr>
            <p:cNvPr id="30" name="内容占位符 2"/>
            <p:cNvSpPr txBox="1"/>
            <p:nvPr/>
          </p:nvSpPr>
          <p:spPr>
            <a:xfrm>
              <a:off x="1185436" y="1522406"/>
              <a:ext cx="1391064"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lvl="0">
                <a:spcBef>
                  <a:spcPct val="20000"/>
                </a:spcBef>
              </a:pPr>
              <a:r>
                <a:rPr lang="zh-CN" altLang="en-US" sz="1800" dirty="0"/>
                <a:t>就绪队列</a:t>
              </a:r>
            </a:p>
          </p:txBody>
        </p:sp>
      </p:grpSp>
      <p:grpSp>
        <p:nvGrpSpPr>
          <p:cNvPr id="10" name="组合 9"/>
          <p:cNvGrpSpPr/>
          <p:nvPr/>
        </p:nvGrpSpPr>
        <p:grpSpPr>
          <a:xfrm>
            <a:off x="2401686" y="2924982"/>
            <a:ext cx="2237849" cy="722318"/>
            <a:chOff x="1052872" y="1858958"/>
            <a:chExt cx="2237849" cy="722318"/>
          </a:xfrm>
        </p:grpSpPr>
        <p:pic>
          <p:nvPicPr>
            <p:cNvPr id="31" name="图片 30" descr="小点1.png"/>
            <p:cNvPicPr>
              <a:picLocks noChangeAspect="1"/>
            </p:cNvPicPr>
            <p:nvPr/>
          </p:nvPicPr>
          <p:blipFill>
            <a:blip r:embed="rId3" cstate="print"/>
            <a:stretch>
              <a:fillRect/>
            </a:stretch>
          </p:blipFill>
          <p:spPr>
            <a:xfrm>
              <a:off x="1052872" y="1973698"/>
              <a:ext cx="151066" cy="148997"/>
            </a:xfrm>
            <a:prstGeom prst="rect">
              <a:avLst/>
            </a:prstGeom>
            <a:effectLst/>
          </p:spPr>
        </p:pic>
        <p:sp>
          <p:nvSpPr>
            <p:cNvPr id="32" name="内容占位符 2"/>
            <p:cNvSpPr txBox="1"/>
            <p:nvPr/>
          </p:nvSpPr>
          <p:spPr>
            <a:xfrm>
              <a:off x="1185436" y="1858958"/>
              <a:ext cx="2105285" cy="72231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marL="0" lvl="1" indent="0"/>
              <a:r>
                <a:rPr lang="zh-CN" altLang="en-US" sz="1800" dirty="0"/>
                <a:t>I/O等待队列</a:t>
              </a:r>
              <a:endParaRPr lang="en-US" altLang="zh-CN" sz="1800" dirty="0"/>
            </a:p>
            <a:p>
              <a:pPr marL="0" lvl="1" indent="0"/>
              <a:r>
                <a:rPr lang="zh-CN" altLang="en-US" sz="1400" dirty="0"/>
                <a:t>   </a:t>
              </a:r>
              <a:r>
                <a:rPr lang="zh-CN" altLang="en-US" sz="1600" dirty="0"/>
                <a:t>每个设备一个队列</a:t>
              </a:r>
            </a:p>
          </p:txBody>
        </p:sp>
        <p:pic>
          <p:nvPicPr>
            <p:cNvPr id="158" name="图片 157" descr="小点1.png"/>
            <p:cNvPicPr>
              <a:picLocks noChangeAspect="1"/>
            </p:cNvPicPr>
            <p:nvPr/>
          </p:nvPicPr>
          <p:blipFill>
            <a:blip r:embed="rId3" cstate="print"/>
            <a:stretch>
              <a:fillRect/>
            </a:stretch>
          </p:blipFill>
          <p:spPr>
            <a:xfrm>
              <a:off x="1239267" y="2214693"/>
              <a:ext cx="151066" cy="148997"/>
            </a:xfrm>
            <a:prstGeom prst="rect">
              <a:avLst/>
            </a:prstGeom>
            <a:effectLst/>
          </p:spPr>
        </p:pic>
      </p:grpSp>
      <p:grpSp>
        <p:nvGrpSpPr>
          <p:cNvPr id="11" name="组合 10"/>
          <p:cNvGrpSpPr/>
          <p:nvPr/>
        </p:nvGrpSpPr>
        <p:grpSpPr>
          <a:xfrm>
            <a:off x="2401686" y="4459122"/>
            <a:ext cx="1595066" cy="428628"/>
            <a:chOff x="1052872" y="2505076"/>
            <a:chExt cx="1595066" cy="428628"/>
          </a:xfrm>
        </p:grpSpPr>
        <p:pic>
          <p:nvPicPr>
            <p:cNvPr id="33" name="图片 32" descr="小点1.png"/>
            <p:cNvPicPr>
              <a:picLocks noChangeAspect="1"/>
            </p:cNvPicPr>
            <p:nvPr/>
          </p:nvPicPr>
          <p:blipFill>
            <a:blip r:embed="rId3" cstate="print"/>
            <a:stretch>
              <a:fillRect/>
            </a:stretch>
          </p:blipFill>
          <p:spPr>
            <a:xfrm>
              <a:off x="1052872" y="2614150"/>
              <a:ext cx="151066" cy="148997"/>
            </a:xfrm>
            <a:prstGeom prst="rect">
              <a:avLst/>
            </a:prstGeom>
            <a:effectLst/>
          </p:spPr>
        </p:pic>
        <p:sp>
          <p:nvSpPr>
            <p:cNvPr id="34" name="内容占位符 2"/>
            <p:cNvSpPr txBox="1"/>
            <p:nvPr/>
          </p:nvSpPr>
          <p:spPr>
            <a:xfrm>
              <a:off x="1185436" y="2505076"/>
              <a:ext cx="1462502"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lvl="0">
                <a:spcBef>
                  <a:spcPct val="20000"/>
                </a:spcBef>
              </a:pPr>
              <a:r>
                <a:rPr lang="zh-CN" altLang="en-US" sz="1800" dirty="0"/>
                <a:t>僵尸队列</a:t>
              </a:r>
            </a:p>
          </p:txBody>
        </p:sp>
      </p:grpSp>
      <p:grpSp>
        <p:nvGrpSpPr>
          <p:cNvPr id="17" name="组合 16"/>
          <p:cNvGrpSpPr/>
          <p:nvPr/>
        </p:nvGrpSpPr>
        <p:grpSpPr>
          <a:xfrm>
            <a:off x="5066138" y="2482110"/>
            <a:ext cx="4875970" cy="785815"/>
            <a:chOff x="3131840" y="1924047"/>
            <a:chExt cx="4875970" cy="785815"/>
          </a:xfrm>
        </p:grpSpPr>
        <p:grpSp>
          <p:nvGrpSpPr>
            <p:cNvPr id="68" name="组合 67"/>
            <p:cNvGrpSpPr/>
            <p:nvPr/>
          </p:nvGrpSpPr>
          <p:grpSpPr>
            <a:xfrm>
              <a:off x="3890663" y="1924047"/>
              <a:ext cx="648000" cy="404813"/>
              <a:chOff x="2714612" y="2871791"/>
              <a:chExt cx="648000" cy="404813"/>
            </a:xfrm>
          </p:grpSpPr>
          <p:grpSp>
            <p:nvGrpSpPr>
              <p:cNvPr id="69" name="组合 68"/>
              <p:cNvGrpSpPr/>
              <p:nvPr/>
            </p:nvGrpSpPr>
            <p:grpSpPr>
              <a:xfrm>
                <a:off x="2714612" y="2928940"/>
                <a:ext cx="648000" cy="285334"/>
                <a:chOff x="3571868" y="2538416"/>
                <a:chExt cx="648000" cy="285334"/>
              </a:xfrm>
            </p:grpSpPr>
            <p:sp>
              <p:nvSpPr>
                <p:cNvPr id="72" name="矩形 71"/>
                <p:cNvSpPr/>
                <p:nvPr/>
              </p:nvSpPr>
              <p:spPr>
                <a:xfrm>
                  <a:off x="3571868" y="2538416"/>
                  <a:ext cx="648000" cy="144000"/>
                </a:xfrm>
                <a:prstGeom prst="rect">
                  <a:avLst/>
                </a:prstGeom>
                <a:gradFill>
                  <a:gsLst>
                    <a:gs pos="100000">
                      <a:srgbClr val="11576A"/>
                    </a:gs>
                    <a:gs pos="0">
                      <a:srgbClr val="0EB1C8"/>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3" name="矩形 72"/>
                <p:cNvSpPr/>
                <p:nvPr/>
              </p:nvSpPr>
              <p:spPr>
                <a:xfrm>
                  <a:off x="3571868" y="2679750"/>
                  <a:ext cx="648000" cy="144000"/>
                </a:xfrm>
                <a:prstGeom prst="rect">
                  <a:avLst/>
                </a:prstGeom>
                <a:gradFill>
                  <a:gsLst>
                    <a:gs pos="100000">
                      <a:srgbClr val="FF9900"/>
                    </a:gs>
                    <a:gs pos="0">
                      <a:srgbClr val="FFCC66"/>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70" name="TextBox 69"/>
              <p:cNvSpPr txBox="1"/>
              <p:nvPr/>
            </p:nvSpPr>
            <p:spPr>
              <a:xfrm>
                <a:off x="2776524" y="2871791"/>
                <a:ext cx="554960" cy="253916"/>
              </a:xfrm>
              <a:prstGeom prst="rect">
                <a:avLst/>
              </a:prstGeom>
              <a:noFill/>
            </p:spPr>
            <p:txBody>
              <a:bodyPr wrap="none" rtlCol="0">
                <a:spAutoFit/>
              </a:bodyPr>
              <a:lstStyle/>
              <a:p>
                <a:r>
                  <a:rPr lang="en-US" altLang="zh-CN" sz="1050" b="1">
                    <a:solidFill>
                      <a:schemeClr val="bg1"/>
                    </a:solidFill>
                    <a:latin typeface="+mn-ea"/>
                  </a:rPr>
                  <a:t>head</a:t>
                </a:r>
                <a:endParaRPr lang="zh-CN" altLang="en-US" sz="1050" b="1">
                  <a:solidFill>
                    <a:schemeClr val="bg1"/>
                  </a:solidFill>
                  <a:latin typeface="+mn-ea"/>
                </a:endParaRPr>
              </a:p>
            </p:txBody>
          </p:sp>
          <p:sp>
            <p:nvSpPr>
              <p:cNvPr id="71" name="TextBox 70"/>
              <p:cNvSpPr txBox="1"/>
              <p:nvPr/>
            </p:nvSpPr>
            <p:spPr>
              <a:xfrm>
                <a:off x="2833680" y="3022688"/>
                <a:ext cx="428322" cy="253916"/>
              </a:xfrm>
              <a:prstGeom prst="rect">
                <a:avLst/>
              </a:prstGeom>
              <a:noFill/>
            </p:spPr>
            <p:txBody>
              <a:bodyPr wrap="none" rtlCol="0">
                <a:spAutoFit/>
              </a:bodyPr>
              <a:lstStyle/>
              <a:p>
                <a:r>
                  <a:rPr lang="en-US" altLang="zh-CN" sz="1050" b="1">
                    <a:solidFill>
                      <a:srgbClr val="11576A"/>
                    </a:solidFill>
                    <a:latin typeface="+mn-ea"/>
                  </a:rPr>
                  <a:t>tail</a:t>
                </a:r>
                <a:endParaRPr lang="zh-CN" altLang="en-US" sz="1050" b="1">
                  <a:solidFill>
                    <a:srgbClr val="11576A"/>
                  </a:solidFill>
                  <a:latin typeface="+mn-ea"/>
                </a:endParaRPr>
              </a:p>
            </p:txBody>
          </p:sp>
        </p:grpSp>
        <p:grpSp>
          <p:nvGrpSpPr>
            <p:cNvPr id="84" name="组合 83"/>
            <p:cNvGrpSpPr/>
            <p:nvPr/>
          </p:nvGrpSpPr>
          <p:grpSpPr>
            <a:xfrm>
              <a:off x="5476366" y="1995485"/>
              <a:ext cx="662368" cy="593529"/>
              <a:chOff x="3657516" y="2786064"/>
              <a:chExt cx="662368" cy="593529"/>
            </a:xfrm>
          </p:grpSpPr>
          <p:sp>
            <p:nvSpPr>
              <p:cNvPr id="78" name="矩形 77"/>
              <p:cNvSpPr/>
              <p:nvPr/>
            </p:nvSpPr>
            <p:spPr>
              <a:xfrm>
                <a:off x="3671884" y="2786064"/>
                <a:ext cx="648000" cy="144000"/>
              </a:xfrm>
              <a:prstGeom prst="rect">
                <a:avLst/>
              </a:prstGeom>
              <a:gradFill>
                <a:gsLst>
                  <a:gs pos="100000">
                    <a:srgbClr val="11576A"/>
                  </a:gs>
                  <a:gs pos="0">
                    <a:srgbClr val="0EB1C8"/>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0" name="矩形 79"/>
              <p:cNvSpPr/>
              <p:nvPr/>
            </p:nvSpPr>
            <p:spPr>
              <a:xfrm>
                <a:off x="3671884" y="2928940"/>
                <a:ext cx="648000" cy="432000"/>
              </a:xfrm>
              <a:prstGeom prst="rect">
                <a:avLst/>
              </a:prstGeom>
              <a:gradFill>
                <a:gsLst>
                  <a:gs pos="100000">
                    <a:srgbClr val="FF9900"/>
                  </a:gs>
                  <a:gs pos="0">
                    <a:srgbClr val="FFCC66"/>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82" name="直接连接符 81"/>
              <p:cNvCxnSpPr/>
              <p:nvPr/>
            </p:nvCxnSpPr>
            <p:spPr>
              <a:xfrm rot="10800000" flipH="1">
                <a:off x="3671884" y="3073495"/>
                <a:ext cx="648000" cy="1588"/>
              </a:xfrm>
              <a:prstGeom prst="line">
                <a:avLst/>
              </a:prstGeom>
              <a:ln w="15875">
                <a:solidFill>
                  <a:srgbClr val="11576A"/>
                </a:solidFill>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3657516" y="2897375"/>
                <a:ext cx="659155" cy="230832"/>
              </a:xfrm>
              <a:prstGeom prst="rect">
                <a:avLst/>
              </a:prstGeom>
              <a:noFill/>
            </p:spPr>
            <p:txBody>
              <a:bodyPr wrap="none" rtlCol="0">
                <a:spAutoFit/>
              </a:bodyPr>
              <a:lstStyle/>
              <a:p>
                <a:r>
                  <a:rPr lang="zh-CN" altLang="en-US" sz="900" b="1" dirty="0">
                    <a:solidFill>
                      <a:srgbClr val="11576A"/>
                    </a:solidFill>
                    <a:latin typeface="+mn-ea"/>
                  </a:rPr>
                  <a:t>寄存器组</a:t>
                </a:r>
              </a:p>
            </p:txBody>
          </p:sp>
          <p:sp>
            <p:nvSpPr>
              <p:cNvPr id="83" name="TextBox 82"/>
              <p:cNvSpPr txBox="1"/>
              <p:nvPr/>
            </p:nvSpPr>
            <p:spPr>
              <a:xfrm>
                <a:off x="3800471" y="3071816"/>
                <a:ext cx="377026" cy="307777"/>
              </a:xfrm>
              <a:prstGeom prst="rect">
                <a:avLst/>
              </a:prstGeom>
              <a:noFill/>
              <a:scene3d>
                <a:camera prst="orthographicFront">
                  <a:rot lat="0" lon="0" rev="5400000"/>
                </a:camera>
                <a:lightRig rig="threePt" dir="t"/>
              </a:scene3d>
            </p:spPr>
            <p:txBody>
              <a:bodyPr wrap="none" rtlCol="0">
                <a:spAutoFit/>
              </a:bodyPr>
              <a:lstStyle/>
              <a:p>
                <a:r>
                  <a:rPr lang="en-US" altLang="zh-CN" sz="1400" b="1" spc="100">
                    <a:solidFill>
                      <a:srgbClr val="11576A"/>
                    </a:solidFill>
                    <a:latin typeface="华文琥珀" panose="02010800040101010101" pitchFamily="2" charset="-122"/>
                    <a:ea typeface="华文琥珀" panose="02010800040101010101" pitchFamily="2" charset="-122"/>
                  </a:rPr>
                  <a:t>…</a:t>
                </a:r>
              </a:p>
            </p:txBody>
          </p:sp>
        </p:grpSp>
        <p:grpSp>
          <p:nvGrpSpPr>
            <p:cNvPr id="92" name="组合 91"/>
            <p:cNvGrpSpPr/>
            <p:nvPr/>
          </p:nvGrpSpPr>
          <p:grpSpPr>
            <a:xfrm>
              <a:off x="7013345" y="1995485"/>
              <a:ext cx="651911" cy="593529"/>
              <a:chOff x="3667973" y="2786064"/>
              <a:chExt cx="651911" cy="593529"/>
            </a:xfrm>
          </p:grpSpPr>
          <p:sp>
            <p:nvSpPr>
              <p:cNvPr id="93" name="矩形 92"/>
              <p:cNvSpPr/>
              <p:nvPr/>
            </p:nvSpPr>
            <p:spPr>
              <a:xfrm>
                <a:off x="3671884" y="2786064"/>
                <a:ext cx="648000" cy="144000"/>
              </a:xfrm>
              <a:prstGeom prst="rect">
                <a:avLst/>
              </a:prstGeom>
              <a:gradFill>
                <a:gsLst>
                  <a:gs pos="100000">
                    <a:srgbClr val="11576A"/>
                  </a:gs>
                  <a:gs pos="0">
                    <a:srgbClr val="0EB1C8"/>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4" name="矩形 93"/>
              <p:cNvSpPr/>
              <p:nvPr/>
            </p:nvSpPr>
            <p:spPr>
              <a:xfrm>
                <a:off x="3671884" y="2928940"/>
                <a:ext cx="648000" cy="432000"/>
              </a:xfrm>
              <a:prstGeom prst="rect">
                <a:avLst/>
              </a:prstGeom>
              <a:gradFill>
                <a:gsLst>
                  <a:gs pos="100000">
                    <a:srgbClr val="FF9900"/>
                  </a:gs>
                  <a:gs pos="0">
                    <a:srgbClr val="FFCC66"/>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95" name="直接连接符 94"/>
              <p:cNvCxnSpPr/>
              <p:nvPr/>
            </p:nvCxnSpPr>
            <p:spPr>
              <a:xfrm rot="10800000" flipH="1">
                <a:off x="3671884" y="3073495"/>
                <a:ext cx="648000" cy="1588"/>
              </a:xfrm>
              <a:prstGeom prst="line">
                <a:avLst/>
              </a:prstGeom>
              <a:ln w="15875">
                <a:solidFill>
                  <a:srgbClr val="11576A"/>
                </a:solidFill>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3667973" y="2880511"/>
                <a:ext cx="646331" cy="230832"/>
              </a:xfrm>
              <a:prstGeom prst="rect">
                <a:avLst/>
              </a:prstGeom>
              <a:noFill/>
            </p:spPr>
            <p:txBody>
              <a:bodyPr wrap="none" rtlCol="0">
                <a:spAutoFit/>
              </a:bodyPr>
              <a:lstStyle/>
              <a:p>
                <a:r>
                  <a:rPr lang="zh-CN" altLang="en-US" sz="900" b="1" dirty="0">
                    <a:solidFill>
                      <a:srgbClr val="11576A"/>
                    </a:solidFill>
                    <a:latin typeface="+mn-ea"/>
                  </a:rPr>
                  <a:t>寄存器组</a:t>
                </a:r>
              </a:p>
            </p:txBody>
          </p:sp>
          <p:sp>
            <p:nvSpPr>
              <p:cNvPr id="97" name="TextBox 96"/>
              <p:cNvSpPr txBox="1"/>
              <p:nvPr/>
            </p:nvSpPr>
            <p:spPr>
              <a:xfrm>
                <a:off x="3800471" y="3071816"/>
                <a:ext cx="377026" cy="307777"/>
              </a:xfrm>
              <a:prstGeom prst="rect">
                <a:avLst/>
              </a:prstGeom>
              <a:noFill/>
              <a:scene3d>
                <a:camera prst="orthographicFront">
                  <a:rot lat="0" lon="0" rev="5400000"/>
                </a:camera>
                <a:lightRig rig="threePt" dir="t"/>
              </a:scene3d>
            </p:spPr>
            <p:txBody>
              <a:bodyPr wrap="none" rtlCol="0">
                <a:spAutoFit/>
              </a:bodyPr>
              <a:lstStyle/>
              <a:p>
                <a:r>
                  <a:rPr lang="en-US" altLang="zh-CN" sz="1400" b="1" spc="100">
                    <a:solidFill>
                      <a:srgbClr val="11576A"/>
                    </a:solidFill>
                    <a:latin typeface="华文琥珀" panose="02010800040101010101" pitchFamily="2" charset="-122"/>
                    <a:ea typeface="华文琥珀" panose="02010800040101010101" pitchFamily="2" charset="-122"/>
                  </a:rPr>
                  <a:t>…</a:t>
                </a:r>
              </a:p>
            </p:txBody>
          </p:sp>
        </p:grpSp>
        <p:cxnSp>
          <p:nvCxnSpPr>
            <p:cNvPr id="140" name="直接箭头连接符 139"/>
            <p:cNvCxnSpPr/>
            <p:nvPr/>
          </p:nvCxnSpPr>
          <p:spPr>
            <a:xfrm>
              <a:off x="4485093" y="2054852"/>
              <a:ext cx="1005641" cy="0"/>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接箭头连接符 140"/>
            <p:cNvCxnSpPr/>
            <p:nvPr/>
          </p:nvCxnSpPr>
          <p:spPr>
            <a:xfrm>
              <a:off x="6019809" y="2054852"/>
              <a:ext cx="1005641" cy="0"/>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grpSp>
          <p:nvGrpSpPr>
            <p:cNvPr id="147" name="组合 146"/>
            <p:cNvGrpSpPr/>
            <p:nvPr/>
          </p:nvGrpSpPr>
          <p:grpSpPr>
            <a:xfrm>
              <a:off x="7610497" y="2066923"/>
              <a:ext cx="397313" cy="73026"/>
              <a:chOff x="4589868" y="2795588"/>
              <a:chExt cx="397313" cy="73026"/>
            </a:xfrm>
          </p:grpSpPr>
          <p:cxnSp>
            <p:nvCxnSpPr>
              <p:cNvPr id="148" name="直接连接符 147"/>
              <p:cNvCxnSpPr/>
              <p:nvPr/>
            </p:nvCxnSpPr>
            <p:spPr>
              <a:xfrm flipV="1">
                <a:off x="4589868" y="2795588"/>
                <a:ext cx="358370" cy="0"/>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rot="5400000">
                <a:off x="4921508" y="2813588"/>
                <a:ext cx="36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4879181" y="2836073"/>
                <a:ext cx="108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4895294" y="2867026"/>
                <a:ext cx="72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grpSp>
        <p:sp>
          <p:nvSpPr>
            <p:cNvPr id="162" name="任意多边形 161"/>
            <p:cNvSpPr/>
            <p:nvPr/>
          </p:nvSpPr>
          <p:spPr>
            <a:xfrm>
              <a:off x="4448175" y="2190750"/>
              <a:ext cx="2543175" cy="519112"/>
            </a:xfrm>
            <a:custGeom>
              <a:avLst/>
              <a:gdLst>
                <a:gd name="connsiteX0" fmla="*/ 0 w 2543175"/>
                <a:gd name="connsiteY0" fmla="*/ 0 h 519112"/>
                <a:gd name="connsiteX1" fmla="*/ 1371600 w 2543175"/>
                <a:gd name="connsiteY1" fmla="*/ 476250 h 519112"/>
                <a:gd name="connsiteX2" fmla="*/ 2543175 w 2543175"/>
                <a:gd name="connsiteY2" fmla="*/ 257175 h 519112"/>
              </a:gdLst>
              <a:ahLst/>
              <a:cxnLst>
                <a:cxn ang="0">
                  <a:pos x="connsiteX0" y="connsiteY0"/>
                </a:cxn>
                <a:cxn ang="0">
                  <a:pos x="connsiteX1" y="connsiteY1"/>
                </a:cxn>
                <a:cxn ang="0">
                  <a:pos x="connsiteX2" y="connsiteY2"/>
                </a:cxn>
              </a:cxnLst>
              <a:rect l="l" t="t" r="r" b="b"/>
              <a:pathLst>
                <a:path w="2543175" h="519112">
                  <a:moveTo>
                    <a:pt x="0" y="0"/>
                  </a:moveTo>
                  <a:cubicBezTo>
                    <a:pt x="473869" y="216694"/>
                    <a:pt x="947738" y="433388"/>
                    <a:pt x="1371600" y="476250"/>
                  </a:cubicBezTo>
                  <a:cubicBezTo>
                    <a:pt x="1795462" y="519112"/>
                    <a:pt x="2346325" y="296863"/>
                    <a:pt x="2543175" y="257175"/>
                  </a:cubicBezTo>
                </a:path>
              </a:pathLst>
            </a:cu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9" name="TextBox 168"/>
            <p:cNvSpPr txBox="1"/>
            <p:nvPr/>
          </p:nvSpPr>
          <p:spPr>
            <a:xfrm>
              <a:off x="3131840" y="1981733"/>
              <a:ext cx="800219" cy="220573"/>
            </a:xfrm>
            <a:prstGeom prst="rect">
              <a:avLst/>
            </a:prstGeom>
            <a:noFill/>
          </p:spPr>
          <p:txBody>
            <a:bodyPr wrap="none" rtlCol="0">
              <a:spAutoFit/>
            </a:bodyPr>
            <a:lstStyle/>
            <a:p>
              <a:pPr>
                <a:lnSpc>
                  <a:spcPts val="1000"/>
                </a:lnSpc>
              </a:pPr>
              <a:r>
                <a:rPr lang="zh-CN" altLang="en-US" b="1" baseline="-25000" dirty="0">
                  <a:solidFill>
                    <a:srgbClr val="11576A"/>
                  </a:solidFill>
                  <a:latin typeface="+mn-ea"/>
                </a:rPr>
                <a:t>就绪队列</a:t>
              </a:r>
            </a:p>
          </p:txBody>
        </p:sp>
      </p:grpSp>
      <p:grpSp>
        <p:nvGrpSpPr>
          <p:cNvPr id="18" name="组合 17"/>
          <p:cNvGrpSpPr/>
          <p:nvPr/>
        </p:nvGrpSpPr>
        <p:grpSpPr>
          <a:xfrm>
            <a:off x="5178744" y="2992994"/>
            <a:ext cx="4725260" cy="1425869"/>
            <a:chOff x="3244446" y="2434931"/>
            <a:chExt cx="4725260" cy="1425869"/>
          </a:xfrm>
        </p:grpSpPr>
        <p:grpSp>
          <p:nvGrpSpPr>
            <p:cNvPr id="19" name="组合 18"/>
            <p:cNvGrpSpPr/>
            <p:nvPr/>
          </p:nvGrpSpPr>
          <p:grpSpPr>
            <a:xfrm>
              <a:off x="3244446" y="2434931"/>
              <a:ext cx="1637960" cy="417810"/>
              <a:chOff x="3244446" y="2434931"/>
              <a:chExt cx="1637960" cy="417810"/>
            </a:xfrm>
          </p:grpSpPr>
          <p:grpSp>
            <p:nvGrpSpPr>
              <p:cNvPr id="49" name="组合 48"/>
              <p:cNvGrpSpPr/>
              <p:nvPr/>
            </p:nvGrpSpPr>
            <p:grpSpPr>
              <a:xfrm>
                <a:off x="3890663" y="2447928"/>
                <a:ext cx="648000" cy="404813"/>
                <a:chOff x="2714612" y="2871791"/>
                <a:chExt cx="648000" cy="404813"/>
              </a:xfrm>
            </p:grpSpPr>
            <p:grpSp>
              <p:nvGrpSpPr>
                <p:cNvPr id="44" name="组合 43"/>
                <p:cNvGrpSpPr/>
                <p:nvPr/>
              </p:nvGrpSpPr>
              <p:grpSpPr>
                <a:xfrm>
                  <a:off x="2714612" y="2928940"/>
                  <a:ext cx="648000" cy="285334"/>
                  <a:chOff x="3571868" y="2538416"/>
                  <a:chExt cx="648000" cy="285334"/>
                </a:xfrm>
              </p:grpSpPr>
              <p:sp>
                <p:nvSpPr>
                  <p:cNvPr id="45" name="矩形 44"/>
                  <p:cNvSpPr/>
                  <p:nvPr/>
                </p:nvSpPr>
                <p:spPr>
                  <a:xfrm>
                    <a:off x="3571868" y="2538416"/>
                    <a:ext cx="648000" cy="144000"/>
                  </a:xfrm>
                  <a:prstGeom prst="rect">
                    <a:avLst/>
                  </a:prstGeom>
                  <a:gradFill>
                    <a:gsLst>
                      <a:gs pos="100000">
                        <a:srgbClr val="11576A"/>
                      </a:gs>
                      <a:gs pos="0">
                        <a:srgbClr val="0EB1C8"/>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矩形 45"/>
                  <p:cNvSpPr/>
                  <p:nvPr/>
                </p:nvSpPr>
                <p:spPr>
                  <a:xfrm>
                    <a:off x="3571868" y="2679750"/>
                    <a:ext cx="648000" cy="144000"/>
                  </a:xfrm>
                  <a:prstGeom prst="rect">
                    <a:avLst/>
                  </a:prstGeom>
                  <a:gradFill>
                    <a:gsLst>
                      <a:gs pos="100000">
                        <a:srgbClr val="FF9900"/>
                      </a:gs>
                      <a:gs pos="0">
                        <a:srgbClr val="FFCC66"/>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47" name="TextBox 46"/>
                <p:cNvSpPr txBox="1"/>
                <p:nvPr/>
              </p:nvSpPr>
              <p:spPr>
                <a:xfrm>
                  <a:off x="2776524" y="2871791"/>
                  <a:ext cx="554960" cy="253916"/>
                </a:xfrm>
                <a:prstGeom prst="rect">
                  <a:avLst/>
                </a:prstGeom>
                <a:noFill/>
              </p:spPr>
              <p:txBody>
                <a:bodyPr wrap="none" rtlCol="0">
                  <a:spAutoFit/>
                </a:bodyPr>
                <a:lstStyle/>
                <a:p>
                  <a:r>
                    <a:rPr lang="en-US" altLang="zh-CN" sz="1050" b="1">
                      <a:solidFill>
                        <a:schemeClr val="bg1"/>
                      </a:solidFill>
                      <a:latin typeface="+mn-ea"/>
                    </a:rPr>
                    <a:t>head</a:t>
                  </a:r>
                  <a:endParaRPr lang="zh-CN" altLang="en-US" sz="1050" b="1">
                    <a:solidFill>
                      <a:schemeClr val="bg1"/>
                    </a:solidFill>
                    <a:latin typeface="+mn-ea"/>
                  </a:endParaRPr>
                </a:p>
              </p:txBody>
            </p:sp>
            <p:sp>
              <p:nvSpPr>
                <p:cNvPr id="48" name="TextBox 47"/>
                <p:cNvSpPr txBox="1"/>
                <p:nvPr/>
              </p:nvSpPr>
              <p:spPr>
                <a:xfrm>
                  <a:off x="2833680" y="3022688"/>
                  <a:ext cx="428322" cy="253916"/>
                </a:xfrm>
                <a:prstGeom prst="rect">
                  <a:avLst/>
                </a:prstGeom>
                <a:noFill/>
              </p:spPr>
              <p:txBody>
                <a:bodyPr wrap="none" rtlCol="0">
                  <a:spAutoFit/>
                </a:bodyPr>
                <a:lstStyle/>
                <a:p>
                  <a:r>
                    <a:rPr lang="en-US" altLang="zh-CN" sz="1050" b="1">
                      <a:solidFill>
                        <a:srgbClr val="11576A"/>
                      </a:solidFill>
                      <a:latin typeface="+mn-ea"/>
                    </a:rPr>
                    <a:t>tail</a:t>
                  </a:r>
                  <a:endParaRPr lang="zh-CN" altLang="en-US" sz="1050" b="1">
                    <a:solidFill>
                      <a:srgbClr val="11576A"/>
                    </a:solidFill>
                    <a:latin typeface="+mn-ea"/>
                  </a:endParaRPr>
                </a:p>
              </p:txBody>
            </p:sp>
          </p:grpSp>
          <p:grpSp>
            <p:nvGrpSpPr>
              <p:cNvPr id="119" name="组合 118"/>
              <p:cNvGrpSpPr/>
              <p:nvPr/>
            </p:nvGrpSpPr>
            <p:grpSpPr>
              <a:xfrm>
                <a:off x="4485093" y="2709865"/>
                <a:ext cx="397313" cy="73026"/>
                <a:chOff x="4589868" y="2795588"/>
                <a:chExt cx="397313" cy="73026"/>
              </a:xfrm>
            </p:grpSpPr>
            <p:cxnSp>
              <p:nvCxnSpPr>
                <p:cNvPr id="120" name="直接连接符 119"/>
                <p:cNvCxnSpPr/>
                <p:nvPr/>
              </p:nvCxnSpPr>
              <p:spPr>
                <a:xfrm flipV="1">
                  <a:off x="4589868" y="2795588"/>
                  <a:ext cx="358370" cy="0"/>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rot="5400000">
                  <a:off x="4921508" y="2813588"/>
                  <a:ext cx="36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4879181" y="2836073"/>
                  <a:ext cx="108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4895294" y="2867026"/>
                  <a:ext cx="72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grpSp>
          <p:sp>
            <p:nvSpPr>
              <p:cNvPr id="170" name="TextBox 169"/>
              <p:cNvSpPr txBox="1"/>
              <p:nvPr/>
            </p:nvSpPr>
            <p:spPr>
              <a:xfrm>
                <a:off x="3244446" y="2434931"/>
                <a:ext cx="729687" cy="348813"/>
              </a:xfrm>
              <a:prstGeom prst="rect">
                <a:avLst/>
              </a:prstGeom>
              <a:noFill/>
            </p:spPr>
            <p:txBody>
              <a:bodyPr wrap="none" rtlCol="0">
                <a:spAutoFit/>
              </a:bodyPr>
              <a:lstStyle/>
              <a:p>
                <a:pPr>
                  <a:lnSpc>
                    <a:spcPts val="1000"/>
                  </a:lnSpc>
                </a:pPr>
                <a:r>
                  <a:rPr lang="zh-CN" altLang="en-US" sz="1600" b="1" baseline="-25000" dirty="0">
                    <a:solidFill>
                      <a:srgbClr val="11576A"/>
                    </a:solidFill>
                    <a:latin typeface="+mn-ea"/>
                  </a:rPr>
                  <a:t>磁带</a:t>
                </a:r>
                <a:r>
                  <a:rPr lang="en-US" altLang="zh-CN" sz="1600" b="1" baseline="-25000" dirty="0">
                    <a:solidFill>
                      <a:srgbClr val="11576A"/>
                    </a:solidFill>
                    <a:latin typeface="+mn-ea"/>
                  </a:rPr>
                  <a:t>0</a:t>
                </a:r>
              </a:p>
              <a:p>
                <a:pPr>
                  <a:lnSpc>
                    <a:spcPts val="1000"/>
                  </a:lnSpc>
                </a:pPr>
                <a:r>
                  <a:rPr lang="zh-CN" altLang="en-US" sz="1600" b="1" baseline="-25000" dirty="0">
                    <a:solidFill>
                      <a:srgbClr val="11576A"/>
                    </a:solidFill>
                    <a:latin typeface="+mn-ea"/>
                  </a:rPr>
                  <a:t>等待队列</a:t>
                </a:r>
              </a:p>
            </p:txBody>
          </p:sp>
        </p:grpSp>
        <p:grpSp>
          <p:nvGrpSpPr>
            <p:cNvPr id="20" name="组合 19"/>
            <p:cNvGrpSpPr/>
            <p:nvPr/>
          </p:nvGrpSpPr>
          <p:grpSpPr>
            <a:xfrm>
              <a:off x="3244446" y="2781303"/>
              <a:ext cx="4725260" cy="1079497"/>
              <a:chOff x="3244446" y="2781303"/>
              <a:chExt cx="4725260" cy="1079497"/>
            </a:xfrm>
          </p:grpSpPr>
          <p:grpSp>
            <p:nvGrpSpPr>
              <p:cNvPr id="50" name="组合 49"/>
              <p:cNvGrpSpPr/>
              <p:nvPr/>
            </p:nvGrpSpPr>
            <p:grpSpPr>
              <a:xfrm>
                <a:off x="3890663" y="2947994"/>
                <a:ext cx="648000" cy="404813"/>
                <a:chOff x="2714612" y="2871791"/>
                <a:chExt cx="648000" cy="404813"/>
              </a:xfrm>
            </p:grpSpPr>
            <p:grpSp>
              <p:nvGrpSpPr>
                <p:cNvPr id="51" name="组合 50"/>
                <p:cNvGrpSpPr/>
                <p:nvPr/>
              </p:nvGrpSpPr>
              <p:grpSpPr>
                <a:xfrm>
                  <a:off x="2714612" y="2928940"/>
                  <a:ext cx="648000" cy="285334"/>
                  <a:chOff x="3571868" y="2538416"/>
                  <a:chExt cx="648000" cy="285334"/>
                </a:xfrm>
              </p:grpSpPr>
              <p:sp>
                <p:nvSpPr>
                  <p:cNvPr id="54" name="矩形 53"/>
                  <p:cNvSpPr/>
                  <p:nvPr/>
                </p:nvSpPr>
                <p:spPr>
                  <a:xfrm>
                    <a:off x="3571868" y="2538416"/>
                    <a:ext cx="648000" cy="144000"/>
                  </a:xfrm>
                  <a:prstGeom prst="rect">
                    <a:avLst/>
                  </a:prstGeom>
                  <a:gradFill>
                    <a:gsLst>
                      <a:gs pos="100000">
                        <a:srgbClr val="11576A"/>
                      </a:gs>
                      <a:gs pos="0">
                        <a:srgbClr val="0EB1C8"/>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5" name="矩形 54"/>
                  <p:cNvSpPr/>
                  <p:nvPr/>
                </p:nvSpPr>
                <p:spPr>
                  <a:xfrm>
                    <a:off x="3571868" y="2679750"/>
                    <a:ext cx="648000" cy="144000"/>
                  </a:xfrm>
                  <a:prstGeom prst="rect">
                    <a:avLst/>
                  </a:prstGeom>
                  <a:gradFill>
                    <a:gsLst>
                      <a:gs pos="100000">
                        <a:srgbClr val="FF9900"/>
                      </a:gs>
                      <a:gs pos="0">
                        <a:srgbClr val="FFCC66"/>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52" name="TextBox 51"/>
                <p:cNvSpPr txBox="1"/>
                <p:nvPr/>
              </p:nvSpPr>
              <p:spPr>
                <a:xfrm>
                  <a:off x="2776524" y="2871791"/>
                  <a:ext cx="554960" cy="253916"/>
                </a:xfrm>
                <a:prstGeom prst="rect">
                  <a:avLst/>
                </a:prstGeom>
                <a:noFill/>
              </p:spPr>
              <p:txBody>
                <a:bodyPr wrap="none" rtlCol="0">
                  <a:spAutoFit/>
                </a:bodyPr>
                <a:lstStyle/>
                <a:p>
                  <a:r>
                    <a:rPr lang="en-US" altLang="zh-CN" sz="1050" b="1">
                      <a:solidFill>
                        <a:schemeClr val="bg1"/>
                      </a:solidFill>
                      <a:latin typeface="+mn-ea"/>
                    </a:rPr>
                    <a:t>head</a:t>
                  </a:r>
                  <a:endParaRPr lang="zh-CN" altLang="en-US" sz="1050" b="1">
                    <a:solidFill>
                      <a:schemeClr val="bg1"/>
                    </a:solidFill>
                    <a:latin typeface="+mn-ea"/>
                  </a:endParaRPr>
                </a:p>
              </p:txBody>
            </p:sp>
            <p:sp>
              <p:nvSpPr>
                <p:cNvPr id="53" name="TextBox 52"/>
                <p:cNvSpPr txBox="1"/>
                <p:nvPr/>
              </p:nvSpPr>
              <p:spPr>
                <a:xfrm>
                  <a:off x="2833680" y="3022688"/>
                  <a:ext cx="428322" cy="253916"/>
                </a:xfrm>
                <a:prstGeom prst="rect">
                  <a:avLst/>
                </a:prstGeom>
                <a:noFill/>
              </p:spPr>
              <p:txBody>
                <a:bodyPr wrap="none" rtlCol="0">
                  <a:spAutoFit/>
                </a:bodyPr>
                <a:lstStyle/>
                <a:p>
                  <a:r>
                    <a:rPr lang="en-US" altLang="zh-CN" sz="1050" b="1" dirty="0">
                      <a:solidFill>
                        <a:srgbClr val="11576A"/>
                      </a:solidFill>
                      <a:latin typeface="+mn-ea"/>
                    </a:rPr>
                    <a:t>tail</a:t>
                  </a:r>
                  <a:endParaRPr lang="zh-CN" altLang="en-US" sz="1050" b="1" dirty="0">
                    <a:solidFill>
                      <a:srgbClr val="11576A"/>
                    </a:solidFill>
                    <a:latin typeface="+mn-ea"/>
                  </a:endParaRPr>
                </a:p>
              </p:txBody>
            </p:sp>
          </p:grpSp>
          <p:grpSp>
            <p:nvGrpSpPr>
              <p:cNvPr id="56" name="组合 55"/>
              <p:cNvGrpSpPr/>
              <p:nvPr/>
            </p:nvGrpSpPr>
            <p:grpSpPr>
              <a:xfrm>
                <a:off x="3890663" y="3448060"/>
                <a:ext cx="648000" cy="404813"/>
                <a:chOff x="2714612" y="2871791"/>
                <a:chExt cx="648000" cy="404813"/>
              </a:xfrm>
            </p:grpSpPr>
            <p:grpSp>
              <p:nvGrpSpPr>
                <p:cNvPr id="57" name="组合 56"/>
                <p:cNvGrpSpPr/>
                <p:nvPr/>
              </p:nvGrpSpPr>
              <p:grpSpPr>
                <a:xfrm>
                  <a:off x="2714612" y="2928940"/>
                  <a:ext cx="648000" cy="285334"/>
                  <a:chOff x="3571868" y="2538416"/>
                  <a:chExt cx="648000" cy="285334"/>
                </a:xfrm>
              </p:grpSpPr>
              <p:sp>
                <p:nvSpPr>
                  <p:cNvPr id="60" name="矩形 59"/>
                  <p:cNvSpPr/>
                  <p:nvPr/>
                </p:nvSpPr>
                <p:spPr>
                  <a:xfrm>
                    <a:off x="3571868" y="2538416"/>
                    <a:ext cx="648000" cy="144000"/>
                  </a:xfrm>
                  <a:prstGeom prst="rect">
                    <a:avLst/>
                  </a:prstGeom>
                  <a:gradFill>
                    <a:gsLst>
                      <a:gs pos="100000">
                        <a:srgbClr val="11576A"/>
                      </a:gs>
                      <a:gs pos="0">
                        <a:srgbClr val="0EB1C8"/>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1" name="矩形 60"/>
                  <p:cNvSpPr/>
                  <p:nvPr/>
                </p:nvSpPr>
                <p:spPr>
                  <a:xfrm>
                    <a:off x="3571868" y="2679750"/>
                    <a:ext cx="648000" cy="144000"/>
                  </a:xfrm>
                  <a:prstGeom prst="rect">
                    <a:avLst/>
                  </a:prstGeom>
                  <a:gradFill>
                    <a:gsLst>
                      <a:gs pos="100000">
                        <a:srgbClr val="FF9900"/>
                      </a:gs>
                      <a:gs pos="0">
                        <a:srgbClr val="FFCC66"/>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58" name="TextBox 57"/>
                <p:cNvSpPr txBox="1"/>
                <p:nvPr/>
              </p:nvSpPr>
              <p:spPr>
                <a:xfrm>
                  <a:off x="2776524" y="2871791"/>
                  <a:ext cx="554960" cy="253916"/>
                </a:xfrm>
                <a:prstGeom prst="rect">
                  <a:avLst/>
                </a:prstGeom>
                <a:noFill/>
              </p:spPr>
              <p:txBody>
                <a:bodyPr wrap="none" rtlCol="0">
                  <a:spAutoFit/>
                </a:bodyPr>
                <a:lstStyle/>
                <a:p>
                  <a:r>
                    <a:rPr lang="en-US" altLang="zh-CN" sz="1050" b="1">
                      <a:solidFill>
                        <a:schemeClr val="bg1"/>
                      </a:solidFill>
                      <a:latin typeface="+mn-ea"/>
                    </a:rPr>
                    <a:t>head</a:t>
                  </a:r>
                  <a:endParaRPr lang="zh-CN" altLang="en-US" sz="1050" b="1">
                    <a:solidFill>
                      <a:schemeClr val="bg1"/>
                    </a:solidFill>
                    <a:latin typeface="+mn-ea"/>
                  </a:endParaRPr>
                </a:p>
              </p:txBody>
            </p:sp>
            <p:sp>
              <p:nvSpPr>
                <p:cNvPr id="59" name="TextBox 58"/>
                <p:cNvSpPr txBox="1"/>
                <p:nvPr/>
              </p:nvSpPr>
              <p:spPr>
                <a:xfrm>
                  <a:off x="2833680" y="3022688"/>
                  <a:ext cx="428322" cy="253916"/>
                </a:xfrm>
                <a:prstGeom prst="rect">
                  <a:avLst/>
                </a:prstGeom>
                <a:noFill/>
              </p:spPr>
              <p:txBody>
                <a:bodyPr wrap="none" rtlCol="0">
                  <a:spAutoFit/>
                </a:bodyPr>
                <a:lstStyle/>
                <a:p>
                  <a:r>
                    <a:rPr lang="en-US" altLang="zh-CN" sz="1050" b="1">
                      <a:solidFill>
                        <a:srgbClr val="11576A"/>
                      </a:solidFill>
                      <a:latin typeface="+mn-ea"/>
                    </a:rPr>
                    <a:t>tail</a:t>
                  </a:r>
                  <a:endParaRPr lang="zh-CN" altLang="en-US" sz="1050" b="1">
                    <a:solidFill>
                      <a:srgbClr val="11576A"/>
                    </a:solidFill>
                    <a:latin typeface="+mn-ea"/>
                  </a:endParaRPr>
                </a:p>
              </p:txBody>
            </p:sp>
          </p:grpSp>
          <p:grpSp>
            <p:nvGrpSpPr>
              <p:cNvPr id="85" name="组合 84"/>
              <p:cNvGrpSpPr/>
              <p:nvPr/>
            </p:nvGrpSpPr>
            <p:grpSpPr>
              <a:xfrm>
                <a:off x="5083665" y="3135121"/>
                <a:ext cx="648000" cy="574876"/>
                <a:chOff x="3671884" y="2786064"/>
                <a:chExt cx="648000" cy="574876"/>
              </a:xfrm>
            </p:grpSpPr>
            <p:sp>
              <p:nvSpPr>
                <p:cNvPr id="86" name="矩形 85"/>
                <p:cNvSpPr/>
                <p:nvPr/>
              </p:nvSpPr>
              <p:spPr>
                <a:xfrm>
                  <a:off x="3671884" y="2786064"/>
                  <a:ext cx="648000" cy="144000"/>
                </a:xfrm>
                <a:prstGeom prst="rect">
                  <a:avLst/>
                </a:prstGeom>
                <a:gradFill>
                  <a:gsLst>
                    <a:gs pos="100000">
                      <a:srgbClr val="11576A"/>
                    </a:gs>
                    <a:gs pos="0">
                      <a:srgbClr val="0EB1C8"/>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7" name="矩形 86"/>
                <p:cNvSpPr/>
                <p:nvPr/>
              </p:nvSpPr>
              <p:spPr>
                <a:xfrm>
                  <a:off x="3671884" y="2928940"/>
                  <a:ext cx="648000" cy="432000"/>
                </a:xfrm>
                <a:prstGeom prst="rect">
                  <a:avLst/>
                </a:prstGeom>
                <a:gradFill>
                  <a:gsLst>
                    <a:gs pos="100000">
                      <a:srgbClr val="FF9900"/>
                    </a:gs>
                    <a:gs pos="0">
                      <a:srgbClr val="FFCC66"/>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88" name="直接连接符 87"/>
                <p:cNvCxnSpPr/>
                <p:nvPr/>
              </p:nvCxnSpPr>
              <p:spPr>
                <a:xfrm rot="10800000" flipH="1">
                  <a:off x="3671884" y="3073495"/>
                  <a:ext cx="648000" cy="1588"/>
                </a:xfrm>
                <a:prstGeom prst="line">
                  <a:avLst/>
                </a:prstGeom>
                <a:ln w="15875">
                  <a:solidFill>
                    <a:srgbClr val="11576A"/>
                  </a:solidFill>
                </a:ln>
              </p:spPr>
              <p:style>
                <a:lnRef idx="1">
                  <a:schemeClr val="accent1"/>
                </a:lnRef>
                <a:fillRef idx="0">
                  <a:schemeClr val="accent1"/>
                </a:fillRef>
                <a:effectRef idx="0">
                  <a:schemeClr val="accent1"/>
                </a:effectRef>
                <a:fontRef idx="minor">
                  <a:schemeClr val="tx1"/>
                </a:fontRef>
              </p:style>
            </p:cxnSp>
          </p:grpSp>
          <p:grpSp>
            <p:nvGrpSpPr>
              <p:cNvPr id="98" name="组合 97"/>
              <p:cNvGrpSpPr/>
              <p:nvPr/>
            </p:nvGrpSpPr>
            <p:grpSpPr>
              <a:xfrm>
                <a:off x="6028745" y="3135121"/>
                <a:ext cx="648000" cy="574876"/>
                <a:chOff x="3671884" y="2786064"/>
                <a:chExt cx="648000" cy="574876"/>
              </a:xfrm>
            </p:grpSpPr>
            <p:sp>
              <p:nvSpPr>
                <p:cNvPr id="99" name="矩形 98"/>
                <p:cNvSpPr/>
                <p:nvPr/>
              </p:nvSpPr>
              <p:spPr>
                <a:xfrm>
                  <a:off x="3671884" y="2786064"/>
                  <a:ext cx="648000" cy="144000"/>
                </a:xfrm>
                <a:prstGeom prst="rect">
                  <a:avLst/>
                </a:prstGeom>
                <a:gradFill>
                  <a:gsLst>
                    <a:gs pos="100000">
                      <a:srgbClr val="11576A"/>
                    </a:gs>
                    <a:gs pos="0">
                      <a:srgbClr val="0EB1C8"/>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0" name="矩形 99"/>
                <p:cNvSpPr/>
                <p:nvPr/>
              </p:nvSpPr>
              <p:spPr>
                <a:xfrm>
                  <a:off x="3671884" y="2928940"/>
                  <a:ext cx="648000" cy="432000"/>
                </a:xfrm>
                <a:prstGeom prst="rect">
                  <a:avLst/>
                </a:prstGeom>
                <a:gradFill>
                  <a:gsLst>
                    <a:gs pos="100000">
                      <a:srgbClr val="FF9900"/>
                    </a:gs>
                    <a:gs pos="0">
                      <a:srgbClr val="FFCC66"/>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01" name="直接连接符 100"/>
                <p:cNvCxnSpPr/>
                <p:nvPr/>
              </p:nvCxnSpPr>
              <p:spPr>
                <a:xfrm rot="10800000" flipH="1">
                  <a:off x="3671884" y="3073495"/>
                  <a:ext cx="648000" cy="1588"/>
                </a:xfrm>
                <a:prstGeom prst="line">
                  <a:avLst/>
                </a:prstGeom>
                <a:ln w="15875">
                  <a:solidFill>
                    <a:srgbClr val="11576A"/>
                  </a:solidFill>
                </a:ln>
              </p:spPr>
              <p:style>
                <a:lnRef idx="1">
                  <a:schemeClr val="accent1"/>
                </a:lnRef>
                <a:fillRef idx="0">
                  <a:schemeClr val="accent1"/>
                </a:fillRef>
                <a:effectRef idx="0">
                  <a:schemeClr val="accent1"/>
                </a:effectRef>
                <a:fontRef idx="minor">
                  <a:schemeClr val="tx1"/>
                </a:fontRef>
              </p:style>
            </p:cxnSp>
          </p:grpSp>
          <p:grpSp>
            <p:nvGrpSpPr>
              <p:cNvPr id="103" name="组合 102"/>
              <p:cNvGrpSpPr/>
              <p:nvPr/>
            </p:nvGrpSpPr>
            <p:grpSpPr>
              <a:xfrm>
                <a:off x="6995831" y="3142741"/>
                <a:ext cx="648000" cy="574876"/>
                <a:chOff x="3671884" y="2786064"/>
                <a:chExt cx="648000" cy="574876"/>
              </a:xfrm>
            </p:grpSpPr>
            <p:sp>
              <p:nvSpPr>
                <p:cNvPr id="104" name="矩形 103"/>
                <p:cNvSpPr/>
                <p:nvPr/>
              </p:nvSpPr>
              <p:spPr>
                <a:xfrm>
                  <a:off x="3671884" y="2786064"/>
                  <a:ext cx="648000" cy="144000"/>
                </a:xfrm>
                <a:prstGeom prst="rect">
                  <a:avLst/>
                </a:prstGeom>
                <a:gradFill>
                  <a:gsLst>
                    <a:gs pos="100000">
                      <a:srgbClr val="11576A"/>
                    </a:gs>
                    <a:gs pos="0">
                      <a:srgbClr val="0EB1C8"/>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5" name="矩形 104"/>
                <p:cNvSpPr/>
                <p:nvPr/>
              </p:nvSpPr>
              <p:spPr>
                <a:xfrm>
                  <a:off x="3671884" y="2928940"/>
                  <a:ext cx="648000" cy="432000"/>
                </a:xfrm>
                <a:prstGeom prst="rect">
                  <a:avLst/>
                </a:prstGeom>
                <a:gradFill>
                  <a:gsLst>
                    <a:gs pos="100000">
                      <a:srgbClr val="FF9900"/>
                    </a:gs>
                    <a:gs pos="0">
                      <a:srgbClr val="FFCC66"/>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06" name="直接连接符 105"/>
                <p:cNvCxnSpPr/>
                <p:nvPr/>
              </p:nvCxnSpPr>
              <p:spPr>
                <a:xfrm rot="10800000" flipH="1">
                  <a:off x="3671884" y="3073495"/>
                  <a:ext cx="648000" cy="1588"/>
                </a:xfrm>
                <a:prstGeom prst="line">
                  <a:avLst/>
                </a:prstGeom>
                <a:ln w="15875">
                  <a:solidFill>
                    <a:srgbClr val="11576A"/>
                  </a:solidFill>
                </a:ln>
              </p:spPr>
              <p:style>
                <a:lnRef idx="1">
                  <a:schemeClr val="accent1"/>
                </a:lnRef>
                <a:fillRef idx="0">
                  <a:schemeClr val="accent1"/>
                </a:fillRef>
                <a:effectRef idx="0">
                  <a:schemeClr val="accent1"/>
                </a:effectRef>
                <a:fontRef idx="minor">
                  <a:schemeClr val="tx1"/>
                </a:fontRef>
              </p:style>
            </p:cxnSp>
          </p:grpSp>
          <p:grpSp>
            <p:nvGrpSpPr>
              <p:cNvPr id="124" name="组合 123"/>
              <p:cNvGrpSpPr/>
              <p:nvPr/>
            </p:nvGrpSpPr>
            <p:grpSpPr>
              <a:xfrm>
                <a:off x="4485093" y="3067055"/>
                <a:ext cx="397313" cy="73026"/>
                <a:chOff x="4589868" y="2795588"/>
                <a:chExt cx="397313" cy="73026"/>
              </a:xfrm>
            </p:grpSpPr>
            <p:cxnSp>
              <p:nvCxnSpPr>
                <p:cNvPr id="125" name="直接连接符 124"/>
                <p:cNvCxnSpPr/>
                <p:nvPr/>
              </p:nvCxnSpPr>
              <p:spPr>
                <a:xfrm flipV="1">
                  <a:off x="4589868" y="2795588"/>
                  <a:ext cx="358370" cy="0"/>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rot="5400000">
                  <a:off x="4921508" y="2813588"/>
                  <a:ext cx="36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4879181" y="2836073"/>
                  <a:ext cx="108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4895294" y="2867026"/>
                  <a:ext cx="72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grpSp>
          <p:grpSp>
            <p:nvGrpSpPr>
              <p:cNvPr id="129" name="组合 128"/>
              <p:cNvGrpSpPr/>
              <p:nvPr/>
            </p:nvGrpSpPr>
            <p:grpSpPr>
              <a:xfrm>
                <a:off x="4485093" y="3209931"/>
                <a:ext cx="397313" cy="73026"/>
                <a:chOff x="4589868" y="2795588"/>
                <a:chExt cx="397313" cy="73026"/>
              </a:xfrm>
            </p:grpSpPr>
            <p:cxnSp>
              <p:nvCxnSpPr>
                <p:cNvPr id="130" name="直接连接符 129"/>
                <p:cNvCxnSpPr/>
                <p:nvPr/>
              </p:nvCxnSpPr>
              <p:spPr>
                <a:xfrm flipV="1">
                  <a:off x="4589868" y="2795588"/>
                  <a:ext cx="358370" cy="0"/>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rot="5400000">
                  <a:off x="4921508" y="2813588"/>
                  <a:ext cx="36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4879181" y="2836073"/>
                  <a:ext cx="108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a:off x="4895294" y="2867026"/>
                  <a:ext cx="72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grpSp>
          <p:grpSp>
            <p:nvGrpSpPr>
              <p:cNvPr id="142" name="组合 141"/>
              <p:cNvGrpSpPr/>
              <p:nvPr/>
            </p:nvGrpSpPr>
            <p:grpSpPr>
              <a:xfrm>
                <a:off x="7572393" y="3209931"/>
                <a:ext cx="397313" cy="73026"/>
                <a:chOff x="4589868" y="2795588"/>
                <a:chExt cx="397313" cy="73026"/>
              </a:xfrm>
            </p:grpSpPr>
            <p:cxnSp>
              <p:nvCxnSpPr>
                <p:cNvPr id="143" name="直接连接符 142"/>
                <p:cNvCxnSpPr/>
                <p:nvPr/>
              </p:nvCxnSpPr>
              <p:spPr>
                <a:xfrm flipV="1">
                  <a:off x="4589868" y="2795588"/>
                  <a:ext cx="358370" cy="0"/>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rot="5400000">
                  <a:off x="4921508" y="2813588"/>
                  <a:ext cx="36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4879181" y="2836073"/>
                  <a:ext cx="108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a:off x="4895294" y="2867026"/>
                  <a:ext cx="72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grpSp>
          <p:cxnSp>
            <p:nvCxnSpPr>
              <p:cNvPr id="152" name="直接箭头连接符 151"/>
              <p:cNvCxnSpPr/>
              <p:nvPr/>
            </p:nvCxnSpPr>
            <p:spPr>
              <a:xfrm>
                <a:off x="5678861" y="3209931"/>
                <a:ext cx="360000" cy="0"/>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p:nvPr/>
            </p:nvCxnSpPr>
            <p:spPr>
              <a:xfrm>
                <a:off x="6634173" y="3209931"/>
                <a:ext cx="360000" cy="0"/>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接箭头连接符 154"/>
              <p:cNvCxnSpPr/>
              <p:nvPr/>
            </p:nvCxnSpPr>
            <p:spPr>
              <a:xfrm flipV="1">
                <a:off x="4485093" y="3207121"/>
                <a:ext cx="598572" cy="371744"/>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sp>
            <p:nvSpPr>
              <p:cNvPr id="161" name="任意多边形 160"/>
              <p:cNvSpPr/>
              <p:nvPr/>
            </p:nvSpPr>
            <p:spPr>
              <a:xfrm>
                <a:off x="4438650" y="3695700"/>
                <a:ext cx="2543175" cy="165100"/>
              </a:xfrm>
              <a:custGeom>
                <a:avLst/>
                <a:gdLst>
                  <a:gd name="connsiteX0" fmla="*/ 0 w 2543175"/>
                  <a:gd name="connsiteY0" fmla="*/ 19050 h 165100"/>
                  <a:gd name="connsiteX1" fmla="*/ 1209675 w 2543175"/>
                  <a:gd name="connsiteY1" fmla="*/ 161925 h 165100"/>
                  <a:gd name="connsiteX2" fmla="*/ 2543175 w 2543175"/>
                  <a:gd name="connsiteY2" fmla="*/ 0 h 165100"/>
                </a:gdLst>
                <a:ahLst/>
                <a:cxnLst>
                  <a:cxn ang="0">
                    <a:pos x="connsiteX0" y="connsiteY0"/>
                  </a:cxn>
                  <a:cxn ang="0">
                    <a:pos x="connsiteX1" y="connsiteY1"/>
                  </a:cxn>
                  <a:cxn ang="0">
                    <a:pos x="connsiteX2" y="connsiteY2"/>
                  </a:cxn>
                </a:cxnLst>
                <a:rect l="l" t="t" r="r" b="b"/>
                <a:pathLst>
                  <a:path w="2543175" h="165100">
                    <a:moveTo>
                      <a:pt x="0" y="19050"/>
                    </a:moveTo>
                    <a:cubicBezTo>
                      <a:pt x="392906" y="92075"/>
                      <a:pt x="785813" y="165100"/>
                      <a:pt x="1209675" y="161925"/>
                    </a:cubicBezTo>
                    <a:cubicBezTo>
                      <a:pt x="1633537" y="158750"/>
                      <a:pt x="2088356" y="79375"/>
                      <a:pt x="2543175" y="0"/>
                    </a:cubicBezTo>
                  </a:path>
                </a:pathLst>
              </a:cu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4" name="TextBox 163"/>
              <p:cNvSpPr txBox="1"/>
              <p:nvPr/>
            </p:nvSpPr>
            <p:spPr>
              <a:xfrm>
                <a:off x="5110167" y="2781303"/>
                <a:ext cx="667170" cy="307777"/>
              </a:xfrm>
              <a:prstGeom prst="rect">
                <a:avLst/>
              </a:prstGeom>
              <a:noFill/>
            </p:spPr>
            <p:txBody>
              <a:bodyPr wrap="none" rtlCol="0">
                <a:spAutoFit/>
              </a:bodyPr>
              <a:lstStyle/>
              <a:p>
                <a:r>
                  <a:rPr lang="en-US" altLang="zh-CN" sz="1400" b="1">
                    <a:solidFill>
                      <a:srgbClr val="11576A"/>
                    </a:solidFill>
                    <a:latin typeface="+mn-ea"/>
                  </a:rPr>
                  <a:t>PCB</a:t>
                </a:r>
                <a:r>
                  <a:rPr lang="en-US" altLang="zh-CN" sz="1400" b="1" baseline="-25000">
                    <a:solidFill>
                      <a:srgbClr val="11576A"/>
                    </a:solidFill>
                    <a:latin typeface="+mn-ea"/>
                  </a:rPr>
                  <a:t>3</a:t>
                </a:r>
                <a:endParaRPr lang="zh-CN" altLang="en-US" sz="1400" b="1" baseline="-25000">
                  <a:solidFill>
                    <a:srgbClr val="11576A"/>
                  </a:solidFill>
                  <a:latin typeface="+mn-ea"/>
                </a:endParaRPr>
              </a:p>
            </p:txBody>
          </p:sp>
          <p:sp>
            <p:nvSpPr>
              <p:cNvPr id="165" name="TextBox 164"/>
              <p:cNvSpPr txBox="1"/>
              <p:nvPr/>
            </p:nvSpPr>
            <p:spPr>
              <a:xfrm>
                <a:off x="6038861" y="2781303"/>
                <a:ext cx="752129" cy="307777"/>
              </a:xfrm>
              <a:prstGeom prst="rect">
                <a:avLst/>
              </a:prstGeom>
              <a:noFill/>
            </p:spPr>
            <p:txBody>
              <a:bodyPr wrap="none" rtlCol="0">
                <a:spAutoFit/>
              </a:bodyPr>
              <a:lstStyle/>
              <a:p>
                <a:r>
                  <a:rPr lang="en-US" altLang="zh-CN" sz="1400" b="1">
                    <a:solidFill>
                      <a:srgbClr val="11576A"/>
                    </a:solidFill>
                    <a:latin typeface="+mn-ea"/>
                  </a:rPr>
                  <a:t>PCB</a:t>
                </a:r>
                <a:r>
                  <a:rPr lang="en-US" altLang="zh-CN" sz="1400" b="1" baseline="-25000">
                    <a:solidFill>
                      <a:srgbClr val="11576A"/>
                    </a:solidFill>
                    <a:latin typeface="+mn-ea"/>
                  </a:rPr>
                  <a:t>14</a:t>
                </a:r>
                <a:endParaRPr lang="zh-CN" altLang="en-US" sz="1400" b="1" baseline="-25000">
                  <a:solidFill>
                    <a:srgbClr val="11576A"/>
                  </a:solidFill>
                  <a:latin typeface="+mn-ea"/>
                </a:endParaRPr>
              </a:p>
            </p:txBody>
          </p:sp>
          <p:sp>
            <p:nvSpPr>
              <p:cNvPr id="166" name="TextBox 165"/>
              <p:cNvSpPr txBox="1"/>
              <p:nvPr/>
            </p:nvSpPr>
            <p:spPr>
              <a:xfrm>
                <a:off x="7038993" y="2781303"/>
                <a:ext cx="667170" cy="307777"/>
              </a:xfrm>
              <a:prstGeom prst="rect">
                <a:avLst/>
              </a:prstGeom>
              <a:noFill/>
            </p:spPr>
            <p:txBody>
              <a:bodyPr wrap="none" rtlCol="0">
                <a:spAutoFit/>
              </a:bodyPr>
              <a:lstStyle/>
              <a:p>
                <a:r>
                  <a:rPr lang="en-US" altLang="zh-CN" sz="1400" b="1">
                    <a:solidFill>
                      <a:srgbClr val="11576A"/>
                    </a:solidFill>
                    <a:latin typeface="+mn-ea"/>
                  </a:rPr>
                  <a:t>PCB</a:t>
                </a:r>
                <a:r>
                  <a:rPr lang="en-US" altLang="zh-CN" sz="1400" b="1" baseline="-25000">
                    <a:solidFill>
                      <a:srgbClr val="11576A"/>
                    </a:solidFill>
                    <a:latin typeface="+mn-ea"/>
                  </a:rPr>
                  <a:t>6</a:t>
                </a:r>
                <a:endParaRPr lang="zh-CN" altLang="en-US" sz="1400" b="1" baseline="-25000">
                  <a:solidFill>
                    <a:srgbClr val="11576A"/>
                  </a:solidFill>
                  <a:latin typeface="+mn-ea"/>
                </a:endParaRPr>
              </a:p>
            </p:txBody>
          </p:sp>
          <p:sp>
            <p:nvSpPr>
              <p:cNvPr id="171" name="TextBox 170"/>
              <p:cNvSpPr txBox="1"/>
              <p:nvPr/>
            </p:nvSpPr>
            <p:spPr>
              <a:xfrm>
                <a:off x="3244446" y="2952470"/>
                <a:ext cx="729687" cy="348813"/>
              </a:xfrm>
              <a:prstGeom prst="rect">
                <a:avLst/>
              </a:prstGeom>
              <a:noFill/>
            </p:spPr>
            <p:txBody>
              <a:bodyPr wrap="none" rtlCol="0">
                <a:spAutoFit/>
              </a:bodyPr>
              <a:lstStyle/>
              <a:p>
                <a:pPr>
                  <a:lnSpc>
                    <a:spcPts val="1000"/>
                  </a:lnSpc>
                </a:pPr>
                <a:r>
                  <a:rPr lang="zh-CN" altLang="en-US" sz="1600" b="1" baseline="-25000" dirty="0">
                    <a:solidFill>
                      <a:srgbClr val="11576A"/>
                    </a:solidFill>
                    <a:latin typeface="+mn-ea"/>
                  </a:rPr>
                  <a:t>磁带</a:t>
                </a:r>
                <a:r>
                  <a:rPr lang="en-US" altLang="zh-CN" sz="1600" b="1" baseline="-25000" dirty="0">
                    <a:solidFill>
                      <a:srgbClr val="11576A"/>
                    </a:solidFill>
                    <a:latin typeface="+mn-ea"/>
                  </a:rPr>
                  <a:t>1</a:t>
                </a:r>
              </a:p>
              <a:p>
                <a:pPr>
                  <a:lnSpc>
                    <a:spcPts val="1000"/>
                  </a:lnSpc>
                </a:pPr>
                <a:r>
                  <a:rPr lang="zh-CN" altLang="en-US" sz="1600" b="1" baseline="-25000" dirty="0">
                    <a:solidFill>
                      <a:srgbClr val="11576A"/>
                    </a:solidFill>
                    <a:latin typeface="+mn-ea"/>
                  </a:rPr>
                  <a:t>等待队列</a:t>
                </a:r>
              </a:p>
            </p:txBody>
          </p:sp>
          <p:sp>
            <p:nvSpPr>
              <p:cNvPr id="172" name="TextBox 171"/>
              <p:cNvSpPr txBox="1"/>
              <p:nvPr/>
            </p:nvSpPr>
            <p:spPr>
              <a:xfrm>
                <a:off x="3244446" y="3457585"/>
                <a:ext cx="729687" cy="348813"/>
              </a:xfrm>
              <a:prstGeom prst="rect">
                <a:avLst/>
              </a:prstGeom>
              <a:noFill/>
            </p:spPr>
            <p:txBody>
              <a:bodyPr wrap="none" rtlCol="0">
                <a:spAutoFit/>
              </a:bodyPr>
              <a:lstStyle/>
              <a:p>
                <a:pPr>
                  <a:lnSpc>
                    <a:spcPts val="1000"/>
                  </a:lnSpc>
                </a:pPr>
                <a:r>
                  <a:rPr lang="zh-CN" altLang="en-US" sz="1600" b="1" baseline="-25000" dirty="0">
                    <a:solidFill>
                      <a:srgbClr val="11576A"/>
                    </a:solidFill>
                    <a:latin typeface="+mn-ea"/>
                  </a:rPr>
                  <a:t>磁盘</a:t>
                </a:r>
                <a:r>
                  <a:rPr lang="en-US" altLang="zh-CN" sz="1600" b="1" baseline="-25000" dirty="0">
                    <a:solidFill>
                      <a:srgbClr val="11576A"/>
                    </a:solidFill>
                    <a:latin typeface="+mn-ea"/>
                  </a:rPr>
                  <a:t>0</a:t>
                </a:r>
              </a:p>
              <a:p>
                <a:pPr>
                  <a:lnSpc>
                    <a:spcPts val="1000"/>
                  </a:lnSpc>
                </a:pPr>
                <a:r>
                  <a:rPr lang="zh-CN" altLang="en-US" sz="1600" b="1" baseline="-25000" dirty="0">
                    <a:solidFill>
                      <a:srgbClr val="11576A"/>
                    </a:solidFill>
                    <a:latin typeface="+mn-ea"/>
                  </a:rPr>
                  <a:t>等待队列</a:t>
                </a:r>
              </a:p>
            </p:txBody>
          </p:sp>
        </p:grpSp>
      </p:grpSp>
      <p:grpSp>
        <p:nvGrpSpPr>
          <p:cNvPr id="21" name="组合 20"/>
          <p:cNvGrpSpPr/>
          <p:nvPr/>
        </p:nvGrpSpPr>
        <p:grpSpPr>
          <a:xfrm>
            <a:off x="5049498" y="4341285"/>
            <a:ext cx="2963785" cy="874518"/>
            <a:chOff x="3115199" y="3783223"/>
            <a:chExt cx="2963785" cy="874518"/>
          </a:xfrm>
        </p:grpSpPr>
        <p:grpSp>
          <p:nvGrpSpPr>
            <p:cNvPr id="62" name="组合 61"/>
            <p:cNvGrpSpPr/>
            <p:nvPr/>
          </p:nvGrpSpPr>
          <p:grpSpPr>
            <a:xfrm>
              <a:off x="3890663" y="3986226"/>
              <a:ext cx="648000" cy="404813"/>
              <a:chOff x="2714612" y="2871791"/>
              <a:chExt cx="648000" cy="404813"/>
            </a:xfrm>
          </p:grpSpPr>
          <p:grpSp>
            <p:nvGrpSpPr>
              <p:cNvPr id="63" name="组合 62"/>
              <p:cNvGrpSpPr/>
              <p:nvPr/>
            </p:nvGrpSpPr>
            <p:grpSpPr>
              <a:xfrm>
                <a:off x="2714612" y="2928940"/>
                <a:ext cx="648000" cy="285334"/>
                <a:chOff x="3571868" y="2538416"/>
                <a:chExt cx="648000" cy="285334"/>
              </a:xfrm>
            </p:grpSpPr>
            <p:sp>
              <p:nvSpPr>
                <p:cNvPr id="66" name="矩形 65"/>
                <p:cNvSpPr/>
                <p:nvPr/>
              </p:nvSpPr>
              <p:spPr>
                <a:xfrm>
                  <a:off x="3571868" y="2538416"/>
                  <a:ext cx="648000" cy="144000"/>
                </a:xfrm>
                <a:prstGeom prst="rect">
                  <a:avLst/>
                </a:prstGeom>
                <a:gradFill>
                  <a:gsLst>
                    <a:gs pos="100000">
                      <a:srgbClr val="11576A"/>
                    </a:gs>
                    <a:gs pos="0">
                      <a:srgbClr val="0EB1C8"/>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7" name="矩形 66"/>
                <p:cNvSpPr/>
                <p:nvPr/>
              </p:nvSpPr>
              <p:spPr>
                <a:xfrm>
                  <a:off x="3571868" y="2679750"/>
                  <a:ext cx="648000" cy="144000"/>
                </a:xfrm>
                <a:prstGeom prst="rect">
                  <a:avLst/>
                </a:prstGeom>
                <a:gradFill>
                  <a:gsLst>
                    <a:gs pos="100000">
                      <a:srgbClr val="FF9900"/>
                    </a:gs>
                    <a:gs pos="0">
                      <a:srgbClr val="FFCC66"/>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64" name="TextBox 63"/>
              <p:cNvSpPr txBox="1"/>
              <p:nvPr/>
            </p:nvSpPr>
            <p:spPr>
              <a:xfrm>
                <a:off x="2776524" y="2871791"/>
                <a:ext cx="554960" cy="253916"/>
              </a:xfrm>
              <a:prstGeom prst="rect">
                <a:avLst/>
              </a:prstGeom>
              <a:noFill/>
            </p:spPr>
            <p:txBody>
              <a:bodyPr wrap="none" rtlCol="0">
                <a:spAutoFit/>
              </a:bodyPr>
              <a:lstStyle/>
              <a:p>
                <a:r>
                  <a:rPr lang="en-US" altLang="zh-CN" sz="1050" b="1">
                    <a:solidFill>
                      <a:schemeClr val="bg1"/>
                    </a:solidFill>
                    <a:latin typeface="+mn-ea"/>
                  </a:rPr>
                  <a:t>head</a:t>
                </a:r>
                <a:endParaRPr lang="zh-CN" altLang="en-US" sz="1050" b="1">
                  <a:solidFill>
                    <a:schemeClr val="bg1"/>
                  </a:solidFill>
                  <a:latin typeface="+mn-ea"/>
                </a:endParaRPr>
              </a:p>
            </p:txBody>
          </p:sp>
          <p:sp>
            <p:nvSpPr>
              <p:cNvPr id="65" name="TextBox 64"/>
              <p:cNvSpPr txBox="1"/>
              <p:nvPr/>
            </p:nvSpPr>
            <p:spPr>
              <a:xfrm>
                <a:off x="2833680" y="3022688"/>
                <a:ext cx="428322" cy="253916"/>
              </a:xfrm>
              <a:prstGeom prst="rect">
                <a:avLst/>
              </a:prstGeom>
              <a:noFill/>
            </p:spPr>
            <p:txBody>
              <a:bodyPr wrap="none" rtlCol="0">
                <a:spAutoFit/>
              </a:bodyPr>
              <a:lstStyle/>
              <a:p>
                <a:r>
                  <a:rPr lang="en-US" altLang="zh-CN" sz="1050" b="1">
                    <a:solidFill>
                      <a:srgbClr val="11576A"/>
                    </a:solidFill>
                    <a:latin typeface="+mn-ea"/>
                  </a:rPr>
                  <a:t>tail</a:t>
                </a:r>
                <a:endParaRPr lang="zh-CN" altLang="en-US" sz="1050" b="1">
                  <a:solidFill>
                    <a:srgbClr val="11576A"/>
                  </a:solidFill>
                  <a:latin typeface="+mn-ea"/>
                </a:endParaRPr>
              </a:p>
            </p:txBody>
          </p:sp>
        </p:grpSp>
        <p:grpSp>
          <p:nvGrpSpPr>
            <p:cNvPr id="107" name="组合 106"/>
            <p:cNvGrpSpPr/>
            <p:nvPr/>
          </p:nvGrpSpPr>
          <p:grpSpPr>
            <a:xfrm>
              <a:off x="5105109" y="4043374"/>
              <a:ext cx="648000" cy="574876"/>
              <a:chOff x="3671884" y="2786064"/>
              <a:chExt cx="648000" cy="574876"/>
            </a:xfrm>
          </p:grpSpPr>
          <p:sp>
            <p:nvSpPr>
              <p:cNvPr id="108" name="矩形 107"/>
              <p:cNvSpPr/>
              <p:nvPr/>
            </p:nvSpPr>
            <p:spPr>
              <a:xfrm>
                <a:off x="3671884" y="2786064"/>
                <a:ext cx="648000" cy="144000"/>
              </a:xfrm>
              <a:prstGeom prst="rect">
                <a:avLst/>
              </a:prstGeom>
              <a:gradFill>
                <a:gsLst>
                  <a:gs pos="100000">
                    <a:srgbClr val="11576A"/>
                  </a:gs>
                  <a:gs pos="0">
                    <a:srgbClr val="0EB1C8"/>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9" name="矩形 108"/>
              <p:cNvSpPr/>
              <p:nvPr/>
            </p:nvSpPr>
            <p:spPr>
              <a:xfrm>
                <a:off x="3671884" y="2928940"/>
                <a:ext cx="648000" cy="432000"/>
              </a:xfrm>
              <a:prstGeom prst="rect">
                <a:avLst/>
              </a:prstGeom>
              <a:gradFill>
                <a:gsLst>
                  <a:gs pos="100000">
                    <a:srgbClr val="FF9900"/>
                  </a:gs>
                  <a:gs pos="0">
                    <a:srgbClr val="FFCC66"/>
                  </a:gs>
                  <a:gs pos="100000">
                    <a:schemeClr val="accent1">
                      <a:tint val="23500"/>
                      <a:satMod val="160000"/>
                    </a:schemeClr>
                  </a:gs>
                </a:gsLst>
                <a:lin ang="5400000" scaled="0"/>
              </a:gradFill>
              <a:ln w="158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10" name="直接连接符 109"/>
              <p:cNvCxnSpPr/>
              <p:nvPr/>
            </p:nvCxnSpPr>
            <p:spPr>
              <a:xfrm rot="10800000" flipH="1">
                <a:off x="3671884" y="3073495"/>
                <a:ext cx="648000" cy="1588"/>
              </a:xfrm>
              <a:prstGeom prst="line">
                <a:avLst/>
              </a:prstGeom>
              <a:ln w="15875">
                <a:solidFill>
                  <a:srgbClr val="11576A"/>
                </a:solidFill>
              </a:ln>
            </p:spPr>
            <p:style>
              <a:lnRef idx="1">
                <a:schemeClr val="accent1"/>
              </a:lnRef>
              <a:fillRef idx="0">
                <a:schemeClr val="accent1"/>
              </a:fillRef>
              <a:effectRef idx="0">
                <a:schemeClr val="accent1"/>
              </a:effectRef>
              <a:fontRef idx="minor">
                <a:schemeClr val="tx1"/>
              </a:fontRef>
            </p:style>
          </p:cxnSp>
        </p:grpSp>
        <p:grpSp>
          <p:nvGrpSpPr>
            <p:cNvPr id="134" name="组合 133"/>
            <p:cNvGrpSpPr/>
            <p:nvPr/>
          </p:nvGrpSpPr>
          <p:grpSpPr>
            <a:xfrm>
              <a:off x="5681671" y="4105287"/>
              <a:ext cx="397313" cy="73026"/>
              <a:chOff x="4589868" y="2795588"/>
              <a:chExt cx="397313" cy="73026"/>
            </a:xfrm>
          </p:grpSpPr>
          <p:cxnSp>
            <p:nvCxnSpPr>
              <p:cNvPr id="135" name="直接连接符 134"/>
              <p:cNvCxnSpPr/>
              <p:nvPr/>
            </p:nvCxnSpPr>
            <p:spPr>
              <a:xfrm flipV="1">
                <a:off x="4589868" y="2795588"/>
                <a:ext cx="358370" cy="0"/>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rot="5400000">
                <a:off x="4921508" y="2813588"/>
                <a:ext cx="36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4879181" y="2836073"/>
                <a:ext cx="108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4895294" y="2867026"/>
                <a:ext cx="72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grpSp>
        <p:cxnSp>
          <p:nvCxnSpPr>
            <p:cNvPr id="157" name="直接箭头连接符 156"/>
            <p:cNvCxnSpPr/>
            <p:nvPr/>
          </p:nvCxnSpPr>
          <p:spPr>
            <a:xfrm flipV="1">
              <a:off x="4485093" y="4115374"/>
              <a:ext cx="620016" cy="1657"/>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p:nvPr/>
          </p:nvCxnSpPr>
          <p:spPr>
            <a:xfrm flipV="1">
              <a:off x="4498167" y="4176725"/>
              <a:ext cx="612000" cy="87356"/>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sp>
          <p:nvSpPr>
            <p:cNvPr id="167" name="TextBox 166"/>
            <p:cNvSpPr txBox="1"/>
            <p:nvPr/>
          </p:nvSpPr>
          <p:spPr>
            <a:xfrm>
              <a:off x="5110167" y="3783223"/>
              <a:ext cx="667170" cy="307777"/>
            </a:xfrm>
            <a:prstGeom prst="rect">
              <a:avLst/>
            </a:prstGeom>
            <a:noFill/>
          </p:spPr>
          <p:txBody>
            <a:bodyPr wrap="none" rtlCol="0">
              <a:spAutoFit/>
            </a:bodyPr>
            <a:lstStyle/>
            <a:p>
              <a:r>
                <a:rPr lang="en-US" altLang="zh-CN" sz="1400" b="1">
                  <a:solidFill>
                    <a:srgbClr val="11576A"/>
                  </a:solidFill>
                  <a:latin typeface="+mn-ea"/>
                </a:rPr>
                <a:t>PCB</a:t>
              </a:r>
              <a:r>
                <a:rPr lang="en-US" altLang="zh-CN" sz="1400" b="1" baseline="-25000">
                  <a:solidFill>
                    <a:srgbClr val="11576A"/>
                  </a:solidFill>
                  <a:latin typeface="+mn-ea"/>
                </a:rPr>
                <a:t>5</a:t>
              </a:r>
              <a:endParaRPr lang="zh-CN" altLang="en-US" sz="1400" b="1" baseline="-25000">
                <a:solidFill>
                  <a:srgbClr val="11576A"/>
                </a:solidFill>
                <a:latin typeface="+mn-ea"/>
              </a:endParaRPr>
            </a:p>
          </p:txBody>
        </p:sp>
        <p:sp>
          <p:nvSpPr>
            <p:cNvPr id="173" name="TextBox 172"/>
            <p:cNvSpPr txBox="1"/>
            <p:nvPr/>
          </p:nvSpPr>
          <p:spPr>
            <a:xfrm>
              <a:off x="3115199" y="4048353"/>
              <a:ext cx="800219" cy="225126"/>
            </a:xfrm>
            <a:prstGeom prst="rect">
              <a:avLst/>
            </a:prstGeom>
            <a:noFill/>
          </p:spPr>
          <p:txBody>
            <a:bodyPr wrap="none" rtlCol="0">
              <a:spAutoFit/>
            </a:bodyPr>
            <a:lstStyle/>
            <a:p>
              <a:pPr>
                <a:lnSpc>
                  <a:spcPts val="1000"/>
                </a:lnSpc>
              </a:pPr>
              <a:r>
                <a:rPr lang="zh-CN" altLang="en-US" b="1" baseline="-25000" dirty="0">
                  <a:solidFill>
                    <a:srgbClr val="11576A"/>
                  </a:solidFill>
                  <a:latin typeface="+mn-ea"/>
                </a:rPr>
                <a:t>僵尸队列</a:t>
              </a:r>
            </a:p>
          </p:txBody>
        </p:sp>
        <p:sp>
          <p:nvSpPr>
            <p:cNvPr id="174" name="TextBox 173"/>
            <p:cNvSpPr txBox="1"/>
            <p:nvPr/>
          </p:nvSpPr>
          <p:spPr>
            <a:xfrm>
              <a:off x="4010022" y="4319187"/>
              <a:ext cx="402674" cy="338554"/>
            </a:xfrm>
            <a:prstGeom prst="rect">
              <a:avLst/>
            </a:prstGeom>
            <a:noFill/>
            <a:scene3d>
              <a:camera prst="orthographicFront">
                <a:rot lat="0" lon="0" rev="5400000"/>
              </a:camera>
              <a:lightRig rig="threePt" dir="t"/>
            </a:scene3d>
          </p:spPr>
          <p:txBody>
            <a:bodyPr wrap="none" rtlCol="0">
              <a:spAutoFit/>
            </a:bodyPr>
            <a:lstStyle/>
            <a:p>
              <a:r>
                <a:rPr lang="en-US" altLang="zh-CN" sz="1600" b="1" spc="100">
                  <a:solidFill>
                    <a:srgbClr val="11576A"/>
                  </a:solidFill>
                  <a:latin typeface="华文琥珀" panose="02010800040101010101" pitchFamily="2" charset="-122"/>
                  <a:ea typeface="华文琥珀" panose="02010800040101010101" pitchFamily="2" charset="-122"/>
                </a:rPr>
                <a:t>…</a:t>
              </a:r>
            </a:p>
          </p:txBody>
        </p:sp>
      </p:grpSp>
      <p:grpSp>
        <p:nvGrpSpPr>
          <p:cNvPr id="22" name="组合 21"/>
          <p:cNvGrpSpPr/>
          <p:nvPr/>
        </p:nvGrpSpPr>
        <p:grpSpPr>
          <a:xfrm>
            <a:off x="5615705" y="2143970"/>
            <a:ext cx="4024756" cy="360165"/>
            <a:chOff x="3681407" y="1585907"/>
            <a:chExt cx="4024756" cy="360165"/>
          </a:xfrm>
        </p:grpSpPr>
        <p:sp>
          <p:nvSpPr>
            <p:cNvPr id="139" name="TextBox 76"/>
            <p:cNvSpPr txBox="1"/>
            <p:nvPr/>
          </p:nvSpPr>
          <p:spPr>
            <a:xfrm>
              <a:off x="5467357" y="1638295"/>
              <a:ext cx="667170" cy="307777"/>
            </a:xfrm>
            <a:prstGeom prst="rect">
              <a:avLst/>
            </a:prstGeom>
            <a:noFill/>
          </p:spPr>
          <p:txBody>
            <a:bodyPr wrap="none" rtlCol="0">
              <a:spAutoFit/>
            </a:bodyPr>
            <a:lstStyle/>
            <a:p>
              <a:r>
                <a:rPr lang="en-US" altLang="zh-CN" sz="1400" b="1" dirty="0">
                  <a:solidFill>
                    <a:srgbClr val="11576A"/>
                  </a:solidFill>
                  <a:latin typeface="+mn-ea"/>
                </a:rPr>
                <a:t>PCB</a:t>
              </a:r>
              <a:r>
                <a:rPr lang="en-US" altLang="zh-CN" sz="1400" b="1" baseline="-25000" dirty="0">
                  <a:solidFill>
                    <a:srgbClr val="11576A"/>
                  </a:solidFill>
                  <a:latin typeface="+mn-ea"/>
                </a:rPr>
                <a:t>7</a:t>
              </a:r>
              <a:endParaRPr lang="zh-CN" altLang="en-US" sz="1400" b="1" baseline="-25000" dirty="0">
                <a:solidFill>
                  <a:srgbClr val="11576A"/>
                </a:solidFill>
                <a:latin typeface="+mn-ea"/>
              </a:endParaRPr>
            </a:p>
          </p:txBody>
        </p:sp>
        <p:sp>
          <p:nvSpPr>
            <p:cNvPr id="154" name="TextBox 162"/>
            <p:cNvSpPr txBox="1"/>
            <p:nvPr/>
          </p:nvSpPr>
          <p:spPr>
            <a:xfrm>
              <a:off x="7038993" y="1638295"/>
              <a:ext cx="667170" cy="307777"/>
            </a:xfrm>
            <a:prstGeom prst="rect">
              <a:avLst/>
            </a:prstGeom>
            <a:noFill/>
          </p:spPr>
          <p:txBody>
            <a:bodyPr wrap="none" rtlCol="0">
              <a:spAutoFit/>
            </a:bodyPr>
            <a:lstStyle/>
            <a:p>
              <a:r>
                <a:rPr lang="en-US" altLang="zh-CN" sz="1400" b="1">
                  <a:solidFill>
                    <a:srgbClr val="11576A"/>
                  </a:solidFill>
                  <a:latin typeface="+mn-ea"/>
                </a:rPr>
                <a:t>PCB</a:t>
              </a:r>
              <a:r>
                <a:rPr lang="en-US" altLang="zh-CN" sz="1400" b="1" baseline="-25000">
                  <a:solidFill>
                    <a:srgbClr val="11576A"/>
                  </a:solidFill>
                  <a:latin typeface="+mn-ea"/>
                </a:rPr>
                <a:t>2</a:t>
              </a:r>
              <a:endParaRPr lang="zh-CN" altLang="en-US" sz="1400" b="1" baseline="-25000">
                <a:solidFill>
                  <a:srgbClr val="11576A"/>
                </a:solidFill>
                <a:latin typeface="+mn-ea"/>
              </a:endParaRPr>
            </a:p>
          </p:txBody>
        </p:sp>
        <p:sp>
          <p:nvSpPr>
            <p:cNvPr id="156" name="TextBox 167"/>
            <p:cNvSpPr txBox="1"/>
            <p:nvPr/>
          </p:nvSpPr>
          <p:spPr>
            <a:xfrm>
              <a:off x="3681407" y="1585907"/>
              <a:ext cx="659155" cy="276999"/>
            </a:xfrm>
            <a:prstGeom prst="rect">
              <a:avLst/>
            </a:prstGeom>
            <a:noFill/>
          </p:spPr>
          <p:txBody>
            <a:bodyPr wrap="none" rtlCol="0">
              <a:spAutoFit/>
            </a:bodyPr>
            <a:lstStyle/>
            <a:p>
              <a:r>
                <a:rPr lang="zh-CN" altLang="en-US" b="1" baseline="-25000" dirty="0">
                  <a:solidFill>
                    <a:srgbClr val="11576A"/>
                  </a:solidFill>
                  <a:latin typeface="+mn-ea"/>
                </a:rPr>
                <a:t>队列头</a:t>
              </a:r>
            </a:p>
          </p:txBody>
        </p:sp>
      </p:grpSp>
      <p:grpSp>
        <p:nvGrpSpPr>
          <p:cNvPr id="160" name="组合 159">
            <a:extLst>
              <a:ext uri="{FF2B5EF4-FFF2-40B4-BE49-F238E27FC236}">
                <a16:creationId xmlns:a16="http://schemas.microsoft.com/office/drawing/2014/main" id="{DE1A2958-9AD3-428D-9454-FBAC52F1BA19}"/>
              </a:ext>
            </a:extLst>
          </p:cNvPr>
          <p:cNvGrpSpPr/>
          <p:nvPr/>
        </p:nvGrpSpPr>
        <p:grpSpPr>
          <a:xfrm>
            <a:off x="2366797" y="5658129"/>
            <a:ext cx="1595066" cy="428628"/>
            <a:chOff x="1052872" y="2505076"/>
            <a:chExt cx="1595066" cy="428628"/>
          </a:xfrm>
        </p:grpSpPr>
        <p:pic>
          <p:nvPicPr>
            <p:cNvPr id="163" name="图片 162" descr="小点1.png">
              <a:extLst>
                <a:ext uri="{FF2B5EF4-FFF2-40B4-BE49-F238E27FC236}">
                  <a16:creationId xmlns:a16="http://schemas.microsoft.com/office/drawing/2014/main" id="{FABC0040-533E-4976-B3BE-2314FC1C96B4}"/>
                </a:ext>
              </a:extLst>
            </p:cNvPr>
            <p:cNvPicPr>
              <a:picLocks noChangeAspect="1"/>
            </p:cNvPicPr>
            <p:nvPr/>
          </p:nvPicPr>
          <p:blipFill>
            <a:blip r:embed="rId3" cstate="print"/>
            <a:stretch>
              <a:fillRect/>
            </a:stretch>
          </p:blipFill>
          <p:spPr>
            <a:xfrm>
              <a:off x="1052872" y="2614150"/>
              <a:ext cx="151066" cy="148997"/>
            </a:xfrm>
            <a:prstGeom prst="rect">
              <a:avLst/>
            </a:prstGeom>
            <a:effectLst/>
          </p:spPr>
        </p:pic>
        <p:sp>
          <p:nvSpPr>
            <p:cNvPr id="168" name="内容占位符 2">
              <a:extLst>
                <a:ext uri="{FF2B5EF4-FFF2-40B4-BE49-F238E27FC236}">
                  <a16:creationId xmlns:a16="http://schemas.microsoft.com/office/drawing/2014/main" id="{1B325EDF-46C0-4EF2-BFB7-BC634D376730}"/>
                </a:ext>
              </a:extLst>
            </p:cNvPr>
            <p:cNvSpPr txBox="1"/>
            <p:nvPr/>
          </p:nvSpPr>
          <p:spPr>
            <a:xfrm>
              <a:off x="1185436" y="2505076"/>
              <a:ext cx="1462502" cy="428628"/>
            </a:xfrm>
            <a:prstGeom prst="rect">
              <a:avLst/>
            </a:prstGeom>
          </p:spPr>
          <p:txBody>
            <a:bodyPr/>
            <a:lstStyle>
              <a:lvl1pPr marL="269875" indent="-269875">
                <a:buNone/>
                <a:defRPr sz="2000" b="1" baseline="0">
                  <a:solidFill>
                    <a:srgbClr val="11576A"/>
                  </a:solidFill>
                  <a:latin typeface="微软雅黑" panose="020B0503020204020204" pitchFamily="34" charset="-122"/>
                  <a:ea typeface="微软雅黑" panose="020B0503020204020204" pitchFamily="34" charset="-122"/>
                </a:defRPr>
              </a:lvl1pPr>
              <a:lvl2pPr marL="269875" indent="-93980">
                <a:buNone/>
                <a:defRPr sz="2000" b="1">
                  <a:solidFill>
                    <a:srgbClr val="11576A"/>
                  </a:solidFill>
                  <a:latin typeface="微软雅黑" panose="020B0503020204020204" pitchFamily="34" charset="-122"/>
                  <a:ea typeface="微软雅黑" panose="020B0503020204020204" pitchFamily="34" charset="-122"/>
                </a:defRPr>
              </a:lvl2pPr>
              <a:lvl3pPr>
                <a:buNone/>
                <a:defRPr sz="1800" b="1">
                  <a:solidFill>
                    <a:srgbClr val="11576A"/>
                  </a:solidFill>
                  <a:latin typeface="微软雅黑" panose="020B0503020204020204" pitchFamily="34" charset="-122"/>
                  <a:ea typeface="微软雅黑" panose="020B0503020204020204" pitchFamily="34" charset="-122"/>
                </a:defRPr>
              </a:lvl3pPr>
            </a:lstStyle>
            <a:p>
              <a:pPr lvl="0">
                <a:spcBef>
                  <a:spcPct val="20000"/>
                </a:spcBef>
              </a:pPr>
              <a:r>
                <a:rPr lang="zh-CN" altLang="en-US" sz="1800" dirty="0"/>
                <a:t>挂起队列</a:t>
              </a:r>
            </a:p>
          </p:txBody>
        </p:sp>
      </p:grpSp>
      <p:grpSp>
        <p:nvGrpSpPr>
          <p:cNvPr id="37" name="组合 36">
            <a:extLst>
              <a:ext uri="{FF2B5EF4-FFF2-40B4-BE49-F238E27FC236}">
                <a16:creationId xmlns:a16="http://schemas.microsoft.com/office/drawing/2014/main" id="{268BE5B5-5552-428C-A841-9F47D8D51408}"/>
              </a:ext>
            </a:extLst>
          </p:cNvPr>
          <p:cNvGrpSpPr/>
          <p:nvPr/>
        </p:nvGrpSpPr>
        <p:grpSpPr>
          <a:xfrm>
            <a:off x="4296578" y="5215803"/>
            <a:ext cx="7733841" cy="1105992"/>
            <a:chOff x="4296578" y="5215803"/>
            <a:chExt cx="7733841" cy="1105992"/>
          </a:xfrm>
        </p:grpSpPr>
        <p:grpSp>
          <p:nvGrpSpPr>
            <p:cNvPr id="24" name="组合 23">
              <a:extLst>
                <a:ext uri="{FF2B5EF4-FFF2-40B4-BE49-F238E27FC236}">
                  <a16:creationId xmlns:a16="http://schemas.microsoft.com/office/drawing/2014/main" id="{3206B920-3D10-4398-89A7-BE6137B82F8D}"/>
                </a:ext>
              </a:extLst>
            </p:cNvPr>
            <p:cNvGrpSpPr/>
            <p:nvPr/>
          </p:nvGrpSpPr>
          <p:grpSpPr>
            <a:xfrm>
              <a:off x="4296578" y="5215803"/>
              <a:ext cx="7733841" cy="1105992"/>
              <a:chOff x="4296578" y="5215803"/>
              <a:chExt cx="7733841" cy="1105992"/>
            </a:xfrm>
          </p:grpSpPr>
          <p:sp>
            <p:nvSpPr>
              <p:cNvPr id="6" name="矩形 5">
                <a:extLst>
                  <a:ext uri="{FF2B5EF4-FFF2-40B4-BE49-F238E27FC236}">
                    <a16:creationId xmlns:a16="http://schemas.microsoft.com/office/drawing/2014/main" id="{C6AA8885-11BF-4F7B-8311-97D6538460D6}"/>
                  </a:ext>
                </a:extLst>
              </p:cNvPr>
              <p:cNvSpPr/>
              <p:nvPr/>
            </p:nvSpPr>
            <p:spPr>
              <a:xfrm>
                <a:off x="4296578" y="5508434"/>
                <a:ext cx="7733841" cy="8133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FB912C72-C57E-45FE-B1E2-29B5BC706D99}"/>
                  </a:ext>
                </a:extLst>
              </p:cNvPr>
              <p:cNvSpPr txBox="1"/>
              <p:nvPr/>
            </p:nvSpPr>
            <p:spPr>
              <a:xfrm>
                <a:off x="4296578" y="5215803"/>
                <a:ext cx="3128454" cy="369332"/>
              </a:xfrm>
              <a:prstGeom prst="rect">
                <a:avLst/>
              </a:prstGeom>
              <a:noFill/>
            </p:spPr>
            <p:txBody>
              <a:bodyPr wrap="square" rtlCol="0">
                <a:spAutoFit/>
              </a:bodyPr>
              <a:lstStyle/>
              <a:p>
                <a:r>
                  <a:rPr lang="zh-CN" altLang="en-US" dirty="0"/>
                  <a:t>外部存储（例如硬盘）</a:t>
                </a:r>
              </a:p>
            </p:txBody>
          </p:sp>
        </p:grpSp>
        <p:grpSp>
          <p:nvGrpSpPr>
            <p:cNvPr id="35" name="组合 34">
              <a:extLst>
                <a:ext uri="{FF2B5EF4-FFF2-40B4-BE49-F238E27FC236}">
                  <a16:creationId xmlns:a16="http://schemas.microsoft.com/office/drawing/2014/main" id="{6FACB567-A127-4EBE-B3BC-8FFC537453E0}"/>
                </a:ext>
              </a:extLst>
            </p:cNvPr>
            <p:cNvGrpSpPr/>
            <p:nvPr/>
          </p:nvGrpSpPr>
          <p:grpSpPr>
            <a:xfrm>
              <a:off x="4724900" y="5658128"/>
              <a:ext cx="2828719" cy="585467"/>
              <a:chOff x="4724900" y="5658128"/>
              <a:chExt cx="2828719" cy="585467"/>
            </a:xfrm>
          </p:grpSpPr>
          <p:sp>
            <p:nvSpPr>
              <p:cNvPr id="25" name="矩形: 对角圆角 24">
                <a:extLst>
                  <a:ext uri="{FF2B5EF4-FFF2-40B4-BE49-F238E27FC236}">
                    <a16:creationId xmlns:a16="http://schemas.microsoft.com/office/drawing/2014/main" id="{F772514C-39C1-441A-ABFB-DA7517FB3637}"/>
                  </a:ext>
                </a:extLst>
              </p:cNvPr>
              <p:cNvSpPr/>
              <p:nvPr/>
            </p:nvSpPr>
            <p:spPr>
              <a:xfrm>
                <a:off x="4724900" y="5658128"/>
                <a:ext cx="2828719" cy="585467"/>
              </a:xfrm>
              <a:prstGeom prst="round2Diag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被挂起进程</a:t>
                </a:r>
                <a:r>
                  <a:rPr lang="en-US" altLang="zh-CN" dirty="0"/>
                  <a:t>1</a:t>
                </a:r>
                <a:endParaRPr lang="zh-CN" altLang="en-US" dirty="0"/>
              </a:p>
            </p:txBody>
          </p:sp>
          <p:sp>
            <p:nvSpPr>
              <p:cNvPr id="26" name="矩形: 对角圆角 25">
                <a:extLst>
                  <a:ext uri="{FF2B5EF4-FFF2-40B4-BE49-F238E27FC236}">
                    <a16:creationId xmlns:a16="http://schemas.microsoft.com/office/drawing/2014/main" id="{D029FEE4-47C5-47E0-BDCA-D9B80D6154F4}"/>
                  </a:ext>
                </a:extLst>
              </p:cNvPr>
              <p:cNvSpPr/>
              <p:nvPr/>
            </p:nvSpPr>
            <p:spPr>
              <a:xfrm>
                <a:off x="4836402" y="5816907"/>
                <a:ext cx="627961" cy="275422"/>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PCB</a:t>
                </a:r>
                <a:endParaRPr lang="zh-CN" altLang="en-US" dirty="0"/>
              </a:p>
            </p:txBody>
          </p:sp>
          <p:sp>
            <p:nvSpPr>
              <p:cNvPr id="27" name="矩形: 对角圆角 26">
                <a:extLst>
                  <a:ext uri="{FF2B5EF4-FFF2-40B4-BE49-F238E27FC236}">
                    <a16:creationId xmlns:a16="http://schemas.microsoft.com/office/drawing/2014/main" id="{AFB09DBD-65B5-45FC-8E5D-18DE2CFDF197}"/>
                  </a:ext>
                </a:extLst>
              </p:cNvPr>
              <p:cNvSpPr/>
              <p:nvPr/>
            </p:nvSpPr>
            <p:spPr>
              <a:xfrm>
                <a:off x="6836308" y="5723778"/>
                <a:ext cx="324318" cy="481587"/>
              </a:xfrm>
              <a:prstGeom prst="round2Diag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t>指令</a:t>
                </a:r>
              </a:p>
            </p:txBody>
          </p:sp>
          <p:sp>
            <p:nvSpPr>
              <p:cNvPr id="28" name="矩形: 对角圆角 27">
                <a:extLst>
                  <a:ext uri="{FF2B5EF4-FFF2-40B4-BE49-F238E27FC236}">
                    <a16:creationId xmlns:a16="http://schemas.microsoft.com/office/drawing/2014/main" id="{1A85F2F9-C4EF-4938-86E9-7F3FE78AA88C}"/>
                  </a:ext>
                </a:extLst>
              </p:cNvPr>
              <p:cNvSpPr/>
              <p:nvPr/>
            </p:nvSpPr>
            <p:spPr>
              <a:xfrm>
                <a:off x="7200202" y="5705431"/>
                <a:ext cx="324317" cy="499934"/>
              </a:xfrm>
              <a:prstGeom prst="round2Diag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数据</a:t>
                </a:r>
              </a:p>
            </p:txBody>
          </p:sp>
        </p:grpSp>
        <p:sp>
          <p:nvSpPr>
            <p:cNvPr id="36" name="矩形: 对角圆角 35">
              <a:extLst>
                <a:ext uri="{FF2B5EF4-FFF2-40B4-BE49-F238E27FC236}">
                  <a16:creationId xmlns:a16="http://schemas.microsoft.com/office/drawing/2014/main" id="{524D78A6-2DDE-40FF-95EF-9AB9654B7AC0}"/>
                </a:ext>
              </a:extLst>
            </p:cNvPr>
            <p:cNvSpPr/>
            <p:nvPr/>
          </p:nvSpPr>
          <p:spPr>
            <a:xfrm>
              <a:off x="7954107" y="5658128"/>
              <a:ext cx="1552584" cy="547237"/>
            </a:xfrm>
            <a:prstGeom prst="round2Diag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a:t>被挂起进程</a:t>
              </a:r>
              <a:r>
                <a:rPr lang="en-US" altLang="zh-CN" dirty="0"/>
                <a:t>2</a:t>
              </a:r>
              <a:endParaRPr lang="zh-CN" altLang="en-US" dirty="0"/>
            </a:p>
          </p:txBody>
        </p:sp>
        <p:sp>
          <p:nvSpPr>
            <p:cNvPr id="175" name="矩形: 对角圆角 174">
              <a:extLst>
                <a:ext uri="{FF2B5EF4-FFF2-40B4-BE49-F238E27FC236}">
                  <a16:creationId xmlns:a16="http://schemas.microsoft.com/office/drawing/2014/main" id="{A9D7AC34-F0B6-4630-B203-CB4C53EEC5FD}"/>
                </a:ext>
              </a:extLst>
            </p:cNvPr>
            <p:cNvSpPr/>
            <p:nvPr/>
          </p:nvSpPr>
          <p:spPr>
            <a:xfrm>
              <a:off x="9781073" y="5645273"/>
              <a:ext cx="1552584" cy="547237"/>
            </a:xfrm>
            <a:prstGeom prst="round2Diag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a:t>被挂起进程</a:t>
              </a:r>
              <a:r>
                <a:rPr lang="en-US" altLang="zh-CN" dirty="0"/>
                <a:t>2</a:t>
              </a:r>
              <a:endParaRPr lang="zh-CN" altLang="en-US" dirty="0"/>
            </a:p>
          </p:txBody>
        </p:sp>
      </p:gr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par>
                                <p:cTn id="11" presetID="22" presetClass="entr" presetSubtype="8"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00"/>
                                        <p:tgtEl>
                                          <p:spTgt spid="17"/>
                                        </p:tgtEl>
                                      </p:cBhvr>
                                    </p:animEffect>
                                  </p:childTnLst>
                                </p:cTn>
                              </p:par>
                              <p:par>
                                <p:cTn id="14" presetID="22" presetClass="entr" presetSubtype="8"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left)">
                                      <p:cBhvr>
                                        <p:cTn id="16" dur="500"/>
                                        <p:tgtEl>
                                          <p:spTgt spid="22"/>
                                        </p:tgtEl>
                                      </p:cBhvr>
                                    </p:animEffect>
                                  </p:childTnLst>
                                </p:cTn>
                              </p:par>
                              <p:par>
                                <p:cTn id="17" presetID="22" presetClass="entr" presetSubtype="8"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par>
                                <p:cTn id="20" presetID="22" presetClass="entr" presetSubtype="8"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par>
                                <p:cTn id="28" presetID="22" presetClass="entr" presetSubtype="8"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left)">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60"/>
                                        </p:tgtEl>
                                        <p:attrNameLst>
                                          <p:attrName>style.visibility</p:attrName>
                                        </p:attrNameLst>
                                      </p:cBhvr>
                                      <p:to>
                                        <p:strVal val="visible"/>
                                      </p:to>
                                    </p:set>
                                    <p:animEffect transition="in" filter="wipe(left)">
                                      <p:cBhvr>
                                        <p:cTn id="35" dur="500"/>
                                        <p:tgtEl>
                                          <p:spTgt spid="160"/>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37"/>
                                        </p:tgtEl>
                                        <p:attrNameLst>
                                          <p:attrName>style.visibility</p:attrName>
                                        </p:attrNameLst>
                                      </p:cBhvr>
                                      <p:to>
                                        <p:strVal val="visible"/>
                                      </p:to>
                                    </p:set>
                                    <p:anim calcmode="lin" valueType="num">
                                      <p:cBhvr additive="base">
                                        <p:cTn id="40" dur="500" fill="hold"/>
                                        <p:tgtEl>
                                          <p:spTgt spid="37"/>
                                        </p:tgtEl>
                                        <p:attrNameLst>
                                          <p:attrName>ppt_x</p:attrName>
                                        </p:attrNameLst>
                                      </p:cBhvr>
                                      <p:tavLst>
                                        <p:tav tm="0">
                                          <p:val>
                                            <p:strVal val="#ppt_x"/>
                                          </p:val>
                                        </p:tav>
                                        <p:tav tm="100000">
                                          <p:val>
                                            <p:strVal val="#ppt_x"/>
                                          </p:val>
                                        </p:tav>
                                      </p:tavLst>
                                    </p:anim>
                                    <p:anim calcmode="lin" valueType="num">
                                      <p:cBhvr additive="base">
                                        <p:cTn id="41"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Process States in Win</a:t>
            </a:r>
            <a:r>
              <a:rPr lang="en-US" altLang="zh-CN" sz="3600" dirty="0" err="1">
                <a:latin typeface="微软雅黑" panose="020B0503020204020204" pitchFamily="34" charset="-122"/>
                <a:ea typeface="微软雅黑" panose="020B0503020204020204" pitchFamily="34" charset="-122"/>
              </a:rPr>
              <a:t>dows</a:t>
            </a:r>
            <a:r>
              <a:rPr lang="en-US" altLang="zh-CN" sz="3600" dirty="0">
                <a:latin typeface="微软雅黑" panose="020B0503020204020204" pitchFamily="34" charset="-122"/>
                <a:ea typeface="微软雅黑" panose="020B0503020204020204" pitchFamily="34" charset="-122"/>
              </a:rPr>
              <a:t> OS</a:t>
            </a:r>
            <a:endParaRPr lang="zh-CN" altLang="en-US" sz="3600" dirty="0">
              <a:latin typeface="微软雅黑" panose="020B0503020204020204" pitchFamily="34" charset="-122"/>
              <a:ea typeface="微软雅黑" panose="020B0503020204020204" pitchFamily="34" charset="-122"/>
            </a:endParaRP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graphicFrame>
        <p:nvGraphicFramePr>
          <p:cNvPr id="55302" name="Object 2"/>
          <p:cNvGraphicFramePr>
            <a:graphicFrameLocks noChangeAspect="1"/>
          </p:cNvGraphicFramePr>
          <p:nvPr/>
        </p:nvGraphicFramePr>
        <p:xfrm>
          <a:off x="2598420" y="1663700"/>
          <a:ext cx="7277100" cy="4491990"/>
        </p:xfrm>
        <a:graphic>
          <a:graphicData uri="http://schemas.openxmlformats.org/presentationml/2006/ole">
            <mc:AlternateContent xmlns:mc="http://schemas.openxmlformats.org/markup-compatibility/2006">
              <mc:Choice xmlns:v="urn:schemas-microsoft-com:vml" Requires="v">
                <p:oleObj spid="_x0000_s4290" name="Artwork" r:id="rId3" imgW="6562725" imgH="4019550" progId="Adobe.Illustrator.7">
                  <p:embed/>
                </p:oleObj>
              </mc:Choice>
              <mc:Fallback>
                <p:oleObj name="Artwork" r:id="rId3" imgW="6562725" imgH="4019550" progId="Adobe.Illustrator.7">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8420" y="1663700"/>
                        <a:ext cx="7277100" cy="4491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Process states in Linux</a:t>
            </a:r>
            <a:r>
              <a:rPr lang="en-US" altLang="zh-CN" sz="3600" dirty="0">
                <a:latin typeface="微软雅黑" panose="020B0503020204020204" pitchFamily="34" charset="-122"/>
                <a:ea typeface="微软雅黑" panose="020B0503020204020204" pitchFamily="34" charset="-122"/>
              </a:rPr>
              <a:t> </a:t>
            </a:r>
            <a:r>
              <a:rPr lang="zh-CN" altLang="en-US" sz="3600" dirty="0">
                <a:latin typeface="微软雅黑" panose="020B0503020204020204" pitchFamily="34" charset="-122"/>
                <a:ea typeface="微软雅黑" panose="020B0503020204020204" pitchFamily="34" charset="-122"/>
              </a:rPr>
              <a:t>(1)</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23" name="文本框 22"/>
          <p:cNvSpPr txBox="1"/>
          <p:nvPr/>
        </p:nvSpPr>
        <p:spPr>
          <a:xfrm>
            <a:off x="634365" y="1453515"/>
            <a:ext cx="10910570" cy="4194175"/>
          </a:xfrm>
          <a:prstGeom prst="rect">
            <a:avLst/>
          </a:prstGeom>
          <a:noFill/>
        </p:spPr>
        <p:txBody>
          <a:bodyPr wrap="square" rtlCol="0" anchor="t">
            <a:noAutofit/>
          </a:bodyPr>
          <a:lstStyle/>
          <a:p>
            <a:pPr marL="342900" indent="-342900" algn="l" eaLnBrk="0" fontAlgn="base" hangingPunct="0">
              <a:lnSpc>
                <a:spcPct val="90000"/>
              </a:lnSpc>
              <a:spcBef>
                <a:spcPct val="20000"/>
              </a:spcBef>
              <a:buClr>
                <a:srgbClr val="000000"/>
              </a:buClr>
              <a:buSzPct val="80000"/>
              <a:buFont typeface="Wingdings" panose="05000000000000000000" pitchFamily="2" charset="2"/>
              <a:buChar char="¢"/>
            </a:pPr>
            <a:r>
              <a:rPr lang="en-US" altLang="zh-CN" sz="2200" dirty="0">
                <a:solidFill>
                  <a:srgbClr val="003366"/>
                </a:solidFill>
                <a:latin typeface="Verdana" panose="020B0604030504040204" pitchFamily="34" charset="0"/>
                <a:ea typeface="宋体" panose="02010600030101010101" pitchFamily="2" charset="-122"/>
                <a:cs typeface="Verdana" panose="020B0604030504040204" pitchFamily="34" charset="0"/>
                <a:sym typeface="+mn-ea"/>
              </a:rPr>
              <a:t>TASK_RUNNING</a:t>
            </a:r>
            <a:endParaRPr lang="en-US" altLang="zh-CN" sz="2200" dirty="0">
              <a:latin typeface="Verdana" panose="020B0604030504040204" pitchFamily="34" charset="0"/>
              <a:ea typeface="宋体" panose="02010600030101010101" pitchFamily="2" charset="-122"/>
              <a:cs typeface="Verdana" panose="020B0604030504040204" pitchFamily="34" charset="0"/>
            </a:endParaRPr>
          </a:p>
          <a:p>
            <a:pPr marL="742950" lvl="1" indent="-285750" algn="l" eaLnBrk="0" fontAlgn="base" hangingPunct="0">
              <a:lnSpc>
                <a:spcPct val="90000"/>
              </a:lnSpc>
              <a:spcBef>
                <a:spcPct val="20000"/>
              </a:spcBef>
              <a:buClr>
                <a:srgbClr val="C0C9F6"/>
              </a:buClr>
              <a:buSzPct val="80000"/>
              <a:buFont typeface="Wingdings" panose="05000000000000000000" pitchFamily="2" charset="2"/>
              <a:buChar char="l"/>
            </a:pPr>
            <a:r>
              <a:rPr lang="en-US" altLang="zh-CN" sz="2200" dirty="0">
                <a:solidFill>
                  <a:srgbClr val="000000"/>
                </a:solidFill>
                <a:latin typeface="Verdana" panose="020B0604030504040204" pitchFamily="34" charset="0"/>
                <a:ea typeface="宋体" panose="02010600030101010101" pitchFamily="2" charset="-122"/>
                <a:cs typeface="Verdana" panose="020B0604030504040204" pitchFamily="34" charset="0"/>
                <a:sym typeface="+mn-ea"/>
              </a:rPr>
              <a:t>The process is either executing on a CPU or waiting to be executed</a:t>
            </a:r>
            <a:endParaRPr lang="en-US" altLang="zh-CN" sz="2200" dirty="0">
              <a:latin typeface="Verdana" panose="020B0604030504040204" pitchFamily="34" charset="0"/>
              <a:ea typeface="宋体" panose="02010600030101010101" pitchFamily="2" charset="-122"/>
              <a:cs typeface="Verdana" panose="020B0604030504040204" pitchFamily="34" charset="0"/>
            </a:endParaRPr>
          </a:p>
          <a:p>
            <a:pPr marL="342900" indent="-342900" algn="l" eaLnBrk="0" fontAlgn="base" hangingPunct="0">
              <a:lnSpc>
                <a:spcPct val="90000"/>
              </a:lnSpc>
              <a:spcBef>
                <a:spcPct val="20000"/>
              </a:spcBef>
              <a:buClr>
                <a:srgbClr val="000000"/>
              </a:buClr>
              <a:buSzPct val="80000"/>
              <a:buFont typeface="Wingdings" panose="05000000000000000000" pitchFamily="2" charset="2"/>
              <a:buChar char="¢"/>
            </a:pPr>
            <a:r>
              <a:rPr lang="en-US" altLang="zh-CN" sz="2200" dirty="0">
                <a:solidFill>
                  <a:srgbClr val="003366"/>
                </a:solidFill>
                <a:latin typeface="Verdana" panose="020B0604030504040204" pitchFamily="34" charset="0"/>
                <a:ea typeface="宋体" panose="02010600030101010101" pitchFamily="2" charset="-122"/>
                <a:cs typeface="Verdana" panose="020B0604030504040204" pitchFamily="34" charset="0"/>
                <a:sym typeface="+mn-ea"/>
              </a:rPr>
              <a:t>TASK_INTERRUPTIBLE</a:t>
            </a:r>
            <a:endParaRPr lang="en-US" altLang="zh-CN" sz="2200" dirty="0">
              <a:latin typeface="Verdana" panose="020B0604030504040204" pitchFamily="34" charset="0"/>
              <a:ea typeface="宋体" panose="02010600030101010101" pitchFamily="2" charset="-122"/>
              <a:cs typeface="Verdana" panose="020B0604030504040204" pitchFamily="34" charset="0"/>
            </a:endParaRPr>
          </a:p>
          <a:p>
            <a:pPr marL="742950" lvl="1" indent="-285750" algn="l" eaLnBrk="0" fontAlgn="base" hangingPunct="0">
              <a:lnSpc>
                <a:spcPct val="90000"/>
              </a:lnSpc>
              <a:spcBef>
                <a:spcPct val="20000"/>
              </a:spcBef>
              <a:buClr>
                <a:srgbClr val="C0C9F6"/>
              </a:buClr>
              <a:buSzPct val="80000"/>
              <a:buFont typeface="Wingdings" panose="05000000000000000000" pitchFamily="2" charset="2"/>
              <a:buChar char="l"/>
            </a:pPr>
            <a:r>
              <a:rPr lang="en-US" altLang="zh-CN" sz="2200" dirty="0">
                <a:solidFill>
                  <a:srgbClr val="000000"/>
                </a:solidFill>
                <a:latin typeface="Verdana" panose="020B0604030504040204" pitchFamily="34" charset="0"/>
                <a:ea typeface="宋体" panose="02010600030101010101" pitchFamily="2" charset="-122"/>
                <a:cs typeface="Verdana" panose="020B0604030504040204" pitchFamily="34" charset="0"/>
                <a:sym typeface="+mn-ea"/>
              </a:rPr>
              <a:t>The process is suspended (sleeping) until some condition becomes true. Raising a hardware interrupt, releasing a system resource the process is waiting for, or delivering a signal are examples of conditions that might wake up the process (put its state back to </a:t>
            </a:r>
            <a:r>
              <a:rPr lang="en-US" altLang="zh-CN" sz="2200" dirty="0">
                <a:solidFill>
                  <a:srgbClr val="003366"/>
                </a:solidFill>
                <a:latin typeface="Verdana" panose="020B0604030504040204" pitchFamily="34" charset="0"/>
                <a:ea typeface="宋体" panose="02010600030101010101" pitchFamily="2" charset="-122"/>
                <a:cs typeface="Verdana" panose="020B0604030504040204" pitchFamily="34" charset="0"/>
                <a:sym typeface="+mn-ea"/>
              </a:rPr>
              <a:t>TASK_RUNNING</a:t>
            </a:r>
            <a:r>
              <a:rPr lang="en-US" altLang="zh-CN" sz="2200" dirty="0">
                <a:solidFill>
                  <a:srgbClr val="000000"/>
                </a:solidFill>
                <a:latin typeface="Verdana" panose="020B0604030504040204" pitchFamily="34" charset="0"/>
                <a:ea typeface="宋体" panose="02010600030101010101" pitchFamily="2" charset="-122"/>
                <a:cs typeface="Verdana" panose="020B0604030504040204" pitchFamily="34" charset="0"/>
                <a:sym typeface="+mn-ea"/>
              </a:rPr>
              <a:t>)</a:t>
            </a:r>
            <a:endParaRPr lang="en-US" altLang="zh-CN" sz="2200" dirty="0">
              <a:latin typeface="Verdana" panose="020B0604030504040204" pitchFamily="34" charset="0"/>
              <a:ea typeface="宋体" panose="02010600030101010101" pitchFamily="2" charset="-122"/>
              <a:cs typeface="Verdana" panose="020B0604030504040204" pitchFamily="34" charset="0"/>
            </a:endParaRPr>
          </a:p>
          <a:p>
            <a:pPr marL="342900" indent="-342900" algn="l" eaLnBrk="0" fontAlgn="base" hangingPunct="0">
              <a:lnSpc>
                <a:spcPct val="90000"/>
              </a:lnSpc>
              <a:spcBef>
                <a:spcPct val="20000"/>
              </a:spcBef>
              <a:buClr>
                <a:srgbClr val="000000"/>
              </a:buClr>
              <a:buSzPct val="80000"/>
              <a:buFont typeface="Wingdings" panose="05000000000000000000" pitchFamily="2" charset="2"/>
              <a:buChar char="¢"/>
            </a:pPr>
            <a:r>
              <a:rPr lang="en-US" altLang="zh-CN" sz="2200" dirty="0">
                <a:solidFill>
                  <a:srgbClr val="003366"/>
                </a:solidFill>
                <a:latin typeface="Verdana" panose="020B0604030504040204" pitchFamily="34" charset="0"/>
                <a:ea typeface="宋体" panose="02010600030101010101" pitchFamily="2" charset="-122"/>
                <a:cs typeface="Verdana" panose="020B0604030504040204" pitchFamily="34" charset="0"/>
                <a:sym typeface="+mn-ea"/>
              </a:rPr>
              <a:t>TASK_UNINTERRUPTIBLE</a:t>
            </a:r>
            <a:endParaRPr lang="en-US" altLang="zh-CN" sz="2200" dirty="0">
              <a:latin typeface="Verdana" panose="020B0604030504040204" pitchFamily="34" charset="0"/>
              <a:ea typeface="宋体" panose="02010600030101010101" pitchFamily="2" charset="-122"/>
              <a:cs typeface="Verdana" panose="020B0604030504040204" pitchFamily="34" charset="0"/>
            </a:endParaRPr>
          </a:p>
          <a:p>
            <a:pPr marL="742950" lvl="1" indent="-285750" algn="l" eaLnBrk="0" fontAlgn="base" hangingPunct="0">
              <a:lnSpc>
                <a:spcPct val="90000"/>
              </a:lnSpc>
              <a:spcBef>
                <a:spcPct val="20000"/>
              </a:spcBef>
              <a:buClr>
                <a:srgbClr val="C0C9F6"/>
              </a:buClr>
              <a:buSzPct val="80000"/>
              <a:buFont typeface="Wingdings" panose="05000000000000000000" pitchFamily="2" charset="2"/>
              <a:buChar char="l"/>
            </a:pPr>
            <a:r>
              <a:rPr lang="en-US" altLang="zh-CN" sz="2200" dirty="0">
                <a:solidFill>
                  <a:srgbClr val="000000"/>
                </a:solidFill>
                <a:latin typeface="Verdana" panose="020B0604030504040204" pitchFamily="34" charset="0"/>
                <a:ea typeface="宋体" panose="02010600030101010101" pitchFamily="2" charset="-122"/>
                <a:cs typeface="Verdana" panose="020B0604030504040204" pitchFamily="34" charset="0"/>
                <a:sym typeface="+mn-ea"/>
              </a:rPr>
              <a:t>Like </a:t>
            </a:r>
            <a:r>
              <a:rPr lang="en-US" altLang="zh-CN" sz="2200" dirty="0">
                <a:solidFill>
                  <a:srgbClr val="003366"/>
                </a:solidFill>
                <a:latin typeface="Verdana" panose="020B0604030504040204" pitchFamily="34" charset="0"/>
                <a:ea typeface="宋体" panose="02010600030101010101" pitchFamily="2" charset="-122"/>
                <a:cs typeface="Verdana" panose="020B0604030504040204" pitchFamily="34" charset="0"/>
                <a:sym typeface="+mn-ea"/>
              </a:rPr>
              <a:t>TASK_INTERRUPTIBLE</a:t>
            </a:r>
            <a:r>
              <a:rPr lang="en-US" altLang="zh-CN" sz="2200" dirty="0">
                <a:solidFill>
                  <a:srgbClr val="000000"/>
                </a:solidFill>
                <a:latin typeface="Verdana" panose="020B0604030504040204" pitchFamily="34" charset="0"/>
                <a:ea typeface="宋体" panose="02010600030101010101" pitchFamily="2" charset="-122"/>
                <a:cs typeface="Verdana" panose="020B0604030504040204" pitchFamily="34" charset="0"/>
                <a:sym typeface="+mn-ea"/>
              </a:rPr>
              <a:t>, except that delivering a signal to the sleeping process leaves its state unchanged</a:t>
            </a:r>
            <a:endParaRPr lang="en-US" altLang="zh-CN" sz="2200" dirty="0">
              <a:latin typeface="Verdana" panose="020B0604030504040204" pitchFamily="34" charset="0"/>
              <a:ea typeface="宋体" panose="02010600030101010101" pitchFamily="2" charset="-122"/>
              <a:cs typeface="Verdana" panose="020B0604030504040204" pitchFamily="34" charset="0"/>
            </a:endParaRPr>
          </a:p>
          <a:p>
            <a:pPr marL="742950" lvl="1" indent="-285750" algn="l" eaLnBrk="0" fontAlgn="base" hangingPunct="0">
              <a:lnSpc>
                <a:spcPct val="90000"/>
              </a:lnSpc>
              <a:spcBef>
                <a:spcPct val="20000"/>
              </a:spcBef>
              <a:buClr>
                <a:srgbClr val="C0C9F6"/>
              </a:buClr>
              <a:buSzPct val="80000"/>
              <a:buFont typeface="Wingdings" panose="05000000000000000000" pitchFamily="2" charset="2"/>
              <a:buChar char="l"/>
            </a:pPr>
            <a:endParaRPr lang="en-US" altLang="zh-CN" sz="2200" dirty="0">
              <a:latin typeface="Verdana" panose="020B0604030504040204" pitchFamily="34" charset="0"/>
              <a:ea typeface="宋体" panose="02010600030101010101" pitchFamily="2" charset="-122"/>
              <a:cs typeface="Verdana" panose="020B0604030504040204" pitchFamily="34" charset="0"/>
            </a:endParaRPr>
          </a:p>
          <a:p>
            <a:pPr marL="342900" indent="-342900" algn="l" eaLnBrk="0" fontAlgn="base" hangingPunct="0">
              <a:lnSpc>
                <a:spcPct val="90000"/>
              </a:lnSpc>
              <a:spcBef>
                <a:spcPct val="20000"/>
              </a:spcBef>
              <a:buClr>
                <a:srgbClr val="000000"/>
              </a:buClr>
              <a:buSzPct val="80000"/>
              <a:buFont typeface="Wingdings" panose="05000000000000000000" pitchFamily="2" charset="2"/>
              <a:buChar char="¢"/>
            </a:pPr>
            <a:endParaRPr lang="en-US" altLang="zh-CN" sz="2200" dirty="0">
              <a:latin typeface="Verdana" panose="020B0604030504040204" pitchFamily="34" charset="0"/>
              <a:ea typeface="宋体" panose="02010600030101010101" pitchFamily="2" charset="-122"/>
              <a:cs typeface="Verdana" panose="020B060403050404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Process states in Linux</a:t>
            </a:r>
            <a:r>
              <a:rPr lang="en-US" altLang="zh-CN" sz="3600" dirty="0">
                <a:latin typeface="微软雅黑" panose="020B0503020204020204" pitchFamily="34" charset="-122"/>
                <a:ea typeface="微软雅黑" panose="020B0503020204020204" pitchFamily="34" charset="-122"/>
              </a:rPr>
              <a:t> </a:t>
            </a:r>
            <a:r>
              <a:rPr lang="zh-CN" altLang="en-US" sz="3600" dirty="0">
                <a:latin typeface="微软雅黑" panose="020B0503020204020204" pitchFamily="34" charset="-122"/>
                <a:ea typeface="微软雅黑" panose="020B0503020204020204" pitchFamily="34" charset="-122"/>
              </a:rPr>
              <a:t>(2)</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58371" name="内容占位符 2"/>
          <p:cNvSpPr>
            <a:spLocks noGrp="1"/>
          </p:cNvSpPr>
          <p:nvPr/>
        </p:nvSpPr>
        <p:spPr>
          <a:xfrm>
            <a:off x="635000" y="1456690"/>
            <a:ext cx="10871200" cy="4765040"/>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000000"/>
              </a:buClr>
              <a:buSzPct val="80000"/>
              <a:buFont typeface="Wingdings" panose="05000000000000000000" pitchFamily="2" charset="2"/>
              <a:buChar char="¢"/>
              <a:defRPr sz="2800">
                <a:solidFill>
                  <a:srgbClr val="003366"/>
                </a:solidFill>
                <a:latin typeface="Verdana" panose="020B0604030504040204" pitchFamily="34" charset="0"/>
                <a:ea typeface="+mn-ea"/>
                <a:cs typeface="+mn-ea"/>
              </a:defRPr>
            </a:lvl1pPr>
            <a:lvl2pPr marL="742950" indent="-285750" algn="l" rtl="0" eaLnBrk="0" fontAlgn="base" hangingPunct="0">
              <a:spcBef>
                <a:spcPct val="20000"/>
              </a:spcBef>
              <a:spcAft>
                <a:spcPct val="0"/>
              </a:spcAft>
              <a:buClr>
                <a:srgbClr val="C0C9F6"/>
              </a:buClr>
              <a:buSzPct val="80000"/>
              <a:buFont typeface="Wingdings" panose="05000000000000000000" pitchFamily="2" charset="2"/>
              <a:buChar char="l"/>
              <a:defRPr sz="2400">
                <a:solidFill>
                  <a:srgbClr val="000000"/>
                </a:solidFill>
                <a:latin typeface="Verdana" panose="020B0604030504040204" pitchFamily="34" charset="0"/>
              </a:defRPr>
            </a:lvl2pPr>
            <a:lvl3pPr marL="1143000" indent="-228600" algn="l" rtl="0" eaLnBrk="0" fontAlgn="base" hangingPunct="0">
              <a:spcBef>
                <a:spcPct val="20000"/>
              </a:spcBef>
              <a:spcAft>
                <a:spcPct val="0"/>
              </a:spcAft>
              <a:buClr>
                <a:srgbClr val="B2B2B2"/>
              </a:buClr>
              <a:buSzPct val="70000"/>
              <a:buFont typeface="Wingdings" panose="05000000000000000000" pitchFamily="2" charset="2"/>
              <a:buChar char="l"/>
              <a:defRPr sz="2400">
                <a:solidFill>
                  <a:srgbClr val="000000"/>
                </a:solidFill>
                <a:latin typeface="Verdana" panose="020B0604030504040204" pitchFamily="34" charset="0"/>
              </a:defRPr>
            </a:lvl3pPr>
            <a:lvl4pPr marL="1600200" indent="-228600" algn="l" rtl="0" eaLnBrk="0" fontAlgn="base" hangingPunct="0">
              <a:spcBef>
                <a:spcPct val="20000"/>
              </a:spcBef>
              <a:spcAft>
                <a:spcPct val="0"/>
              </a:spcAft>
              <a:buClr>
                <a:srgbClr val="000000"/>
              </a:buClr>
              <a:buSzPct val="60000"/>
              <a:buFont typeface="Wingdings" panose="05000000000000000000" pitchFamily="2" charset="2"/>
              <a:buChar char="l"/>
              <a:defRPr sz="2000">
                <a:solidFill>
                  <a:srgbClr val="000000"/>
                </a:solidFill>
                <a:latin typeface="Verdana" panose="020B0604030504040204" pitchFamily="34" charset="0"/>
              </a:defRPr>
            </a:lvl4pPr>
            <a:lvl5pPr marL="2057400" indent="-228600" algn="l" rtl="0" eaLnBrk="0" fontAlgn="base" hangingPunct="0">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5pPr>
            <a:lvl6pPr marL="25146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6pPr>
            <a:lvl7pPr marL="29718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7pPr>
            <a:lvl8pPr marL="34290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8pPr>
            <a:lvl9pPr marL="38862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9pPr>
          </a:lstStyle>
          <a:p>
            <a:pPr>
              <a:lnSpc>
                <a:spcPct val="90000"/>
              </a:lnSpc>
            </a:pPr>
            <a:r>
              <a:rPr lang="en-US" altLang="zh-CN" sz="2200" dirty="0">
                <a:ea typeface="宋体" panose="02010600030101010101" pitchFamily="2" charset="-122"/>
              </a:rPr>
              <a:t>TASK_STOPPED</a:t>
            </a:r>
          </a:p>
          <a:p>
            <a:pPr lvl="1">
              <a:lnSpc>
                <a:spcPct val="90000"/>
              </a:lnSpc>
            </a:pPr>
            <a:r>
              <a:rPr lang="en-US" altLang="zh-CN" sz="2200" dirty="0">
                <a:ea typeface="宋体" panose="02010600030101010101" pitchFamily="2" charset="-122"/>
              </a:rPr>
              <a:t>Process execution has been stopped; the process enters this state after receiving a SIGSTOP, SIGTSTP, SIGTTIN, or SIGTTOU signal</a:t>
            </a:r>
          </a:p>
          <a:p>
            <a:pPr algn="l">
              <a:lnSpc>
                <a:spcPct val="90000"/>
              </a:lnSpc>
            </a:pPr>
            <a:r>
              <a:rPr lang="en-US" altLang="zh-CN" sz="2200" dirty="0">
                <a:ea typeface="宋体" panose="02010600030101010101" pitchFamily="2" charset="-122"/>
                <a:cs typeface="+mn-ea"/>
              </a:rPr>
              <a:t>TASK_TRACED</a:t>
            </a:r>
          </a:p>
          <a:p>
            <a:pPr lvl="1">
              <a:lnSpc>
                <a:spcPct val="90000"/>
              </a:lnSpc>
            </a:pPr>
            <a:r>
              <a:rPr lang="en-US" altLang="zh-CN" sz="2200" dirty="0">
                <a:ea typeface="宋体" panose="02010600030101010101" pitchFamily="2" charset="-122"/>
              </a:rPr>
              <a:t>Process execution has been stopped by a debugger. When a process is being monitored by another (such as when a debugger executes a </a:t>
            </a:r>
            <a:r>
              <a:rPr lang="en-US" altLang="zh-CN" sz="2200" dirty="0" err="1">
                <a:ea typeface="宋体" panose="02010600030101010101" pitchFamily="2" charset="-122"/>
              </a:rPr>
              <a:t>ptrace</a:t>
            </a:r>
            <a:r>
              <a:rPr lang="en-US" altLang="zh-CN" sz="2200" dirty="0">
                <a:ea typeface="宋体" panose="02010600030101010101" pitchFamily="2" charset="-122"/>
              </a:rPr>
              <a:t>( ) system call to monitor a test program), each signal may put the process in the TASK_TRACED state</a:t>
            </a:r>
          </a:p>
          <a:p>
            <a:pPr algn="l">
              <a:lnSpc>
                <a:spcPct val="90000"/>
              </a:lnSpc>
            </a:pPr>
            <a:r>
              <a:rPr lang="en-US" altLang="zh-CN" sz="2200" dirty="0">
                <a:ea typeface="宋体" panose="02010600030101010101" pitchFamily="2" charset="-122"/>
                <a:cs typeface="+mn-ea"/>
              </a:rPr>
              <a:t>EXIT_ZOMBIE</a:t>
            </a:r>
          </a:p>
          <a:p>
            <a:pPr lvl="1">
              <a:lnSpc>
                <a:spcPct val="90000"/>
              </a:lnSpc>
            </a:pPr>
            <a:r>
              <a:rPr lang="en-US" altLang="zh-CN" sz="2200" dirty="0">
                <a:ea typeface="宋体" panose="02010600030101010101" pitchFamily="2" charset="-122"/>
              </a:rPr>
              <a:t>Process execution is terminated, but the parent process has not yet issued a wait4( ) or </a:t>
            </a:r>
            <a:r>
              <a:rPr lang="en-US" altLang="zh-CN" sz="2200" dirty="0" err="1">
                <a:ea typeface="宋体" panose="02010600030101010101" pitchFamily="2" charset="-122"/>
              </a:rPr>
              <a:t>waitpid</a:t>
            </a:r>
            <a:r>
              <a:rPr lang="en-US" altLang="zh-CN" sz="2200" dirty="0">
                <a:ea typeface="宋体" panose="02010600030101010101" pitchFamily="2" charset="-122"/>
              </a:rPr>
              <a:t>( ) system call to return information about the dead process</a:t>
            </a:r>
          </a:p>
          <a:p>
            <a:pPr algn="l">
              <a:lnSpc>
                <a:spcPct val="90000"/>
              </a:lnSpc>
            </a:pPr>
            <a:r>
              <a:rPr lang="en-US" altLang="zh-CN" sz="2200" dirty="0">
                <a:ea typeface="宋体" panose="02010600030101010101" pitchFamily="2" charset="-122"/>
                <a:cs typeface="+mn-ea"/>
              </a:rPr>
              <a:t>EXIT_DEAD</a:t>
            </a:r>
          </a:p>
          <a:p>
            <a:pPr lvl="1">
              <a:lnSpc>
                <a:spcPct val="90000"/>
              </a:lnSpc>
            </a:pPr>
            <a:r>
              <a:rPr lang="en-US" altLang="zh-CN" sz="2200" dirty="0">
                <a:ea typeface="宋体" panose="02010600030101010101" pitchFamily="2" charset="-122"/>
              </a:rPr>
              <a:t>The final state, parent process has just issued a wait4( ) or </a:t>
            </a:r>
            <a:r>
              <a:rPr lang="en-US" altLang="zh-CN" sz="2200" dirty="0" err="1">
                <a:ea typeface="宋体" panose="02010600030101010101" pitchFamily="2" charset="-122"/>
              </a:rPr>
              <a:t>waitpid</a:t>
            </a:r>
            <a:r>
              <a:rPr lang="en-US" altLang="zh-CN" sz="2200" dirty="0">
                <a:ea typeface="宋体" panose="02010600030101010101" pitchFamily="2" charset="-122"/>
              </a:rPr>
              <a:t>( ) system call for the process and it is being removed by the system</a:t>
            </a:r>
          </a:p>
          <a:p>
            <a:pPr lvl="1">
              <a:lnSpc>
                <a:spcPct val="90000"/>
              </a:lnSpc>
            </a:pPr>
            <a:endParaRPr lang="en-US" altLang="zh-CN" sz="2200" dirty="0">
              <a:ea typeface="宋体" panose="02010600030101010101" pitchFamily="2" charset="-122"/>
            </a:endParaRPr>
          </a:p>
          <a:p>
            <a:pPr>
              <a:lnSpc>
                <a:spcPct val="90000"/>
              </a:lnSpc>
            </a:pPr>
            <a:endParaRPr lang="en-US" altLang="zh-CN" sz="2200" dirty="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sz="3600" dirty="0">
                <a:latin typeface="微软雅黑" panose="020B0503020204020204" pitchFamily="34" charset="-122"/>
                <a:ea typeface="微软雅黑" panose="020B0503020204020204" pitchFamily="34" charset="-122"/>
              </a:rPr>
              <a:t>Process states in Linux</a:t>
            </a:r>
            <a:r>
              <a:rPr lang="en-US" sz="3600" dirty="0">
                <a:latin typeface="微软雅黑" panose="020B0503020204020204" pitchFamily="34" charset="-122"/>
                <a:ea typeface="微软雅黑" panose="020B0503020204020204" pitchFamily="34" charset="-122"/>
              </a:rPr>
              <a:t> </a:t>
            </a:r>
            <a:r>
              <a:rPr sz="3600" dirty="0">
                <a:latin typeface="微软雅黑" panose="020B0503020204020204" pitchFamily="34" charset="-122"/>
                <a:ea typeface="微软雅黑" panose="020B0503020204020204" pitchFamily="34" charset="-122"/>
              </a:rPr>
              <a:t>(3)</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59398" name="Oval 3"/>
          <p:cNvSpPr>
            <a:spLocks noChangeArrowheads="1"/>
          </p:cNvSpPr>
          <p:nvPr/>
        </p:nvSpPr>
        <p:spPr bwMode="auto">
          <a:xfrm>
            <a:off x="6033135" y="2003425"/>
            <a:ext cx="1428750" cy="574675"/>
          </a:xfrm>
          <a:prstGeom prst="ellipse">
            <a:avLst/>
          </a:prstGeom>
          <a:solidFill>
            <a:schemeClr val="accent1"/>
          </a:solidFill>
          <a:ln w="9525">
            <a:solidFill>
              <a:srgbClr val="000000"/>
            </a:solidFill>
            <a:round/>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lang="en-US" altLang="zh-CN" sz="2000" b="1">
                <a:solidFill>
                  <a:schemeClr val="tx1"/>
                </a:solidFill>
              </a:rPr>
              <a:t>Running</a:t>
            </a:r>
            <a:endParaRPr lang="zh-CN" altLang="en-US" sz="2000" b="1">
              <a:solidFill>
                <a:schemeClr val="tx1"/>
              </a:solidFill>
            </a:endParaRPr>
          </a:p>
        </p:txBody>
      </p:sp>
      <p:sp>
        <p:nvSpPr>
          <p:cNvPr id="59399" name="Oval 3"/>
          <p:cNvSpPr>
            <a:spLocks noChangeArrowheads="1"/>
          </p:cNvSpPr>
          <p:nvPr/>
        </p:nvSpPr>
        <p:spPr bwMode="auto">
          <a:xfrm>
            <a:off x="8319135" y="3051175"/>
            <a:ext cx="2357438" cy="574675"/>
          </a:xfrm>
          <a:prstGeom prst="ellipse">
            <a:avLst/>
          </a:prstGeom>
          <a:solidFill>
            <a:schemeClr val="accent1"/>
          </a:solidFill>
          <a:ln w="9525">
            <a:solidFill>
              <a:srgbClr val="000000"/>
            </a:solidFill>
            <a:round/>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lang="en-US" altLang="zh-CN" sz="2000" b="1">
                <a:solidFill>
                  <a:schemeClr val="tx1"/>
                </a:solidFill>
              </a:rPr>
              <a:t>Interruptible</a:t>
            </a:r>
            <a:endParaRPr lang="zh-CN" altLang="en-US" sz="2000" b="1">
              <a:solidFill>
                <a:schemeClr val="tx1"/>
              </a:solidFill>
            </a:endParaRPr>
          </a:p>
        </p:txBody>
      </p:sp>
      <p:sp>
        <p:nvSpPr>
          <p:cNvPr id="59400" name="Oval 3"/>
          <p:cNvSpPr>
            <a:spLocks noChangeArrowheads="1"/>
          </p:cNvSpPr>
          <p:nvPr/>
        </p:nvSpPr>
        <p:spPr bwMode="auto">
          <a:xfrm>
            <a:off x="3032760" y="3051175"/>
            <a:ext cx="2428875" cy="642938"/>
          </a:xfrm>
          <a:prstGeom prst="ellipse">
            <a:avLst/>
          </a:prstGeom>
          <a:solidFill>
            <a:schemeClr val="accent1"/>
          </a:solidFill>
          <a:ln w="9525">
            <a:solidFill>
              <a:srgbClr val="000000"/>
            </a:solidFill>
            <a:round/>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lang="en-US" altLang="zh-CN" sz="2000" b="1">
                <a:solidFill>
                  <a:schemeClr val="tx1"/>
                </a:solidFill>
              </a:rPr>
              <a:t>Uninterruptible</a:t>
            </a:r>
            <a:endParaRPr lang="zh-CN" altLang="en-US" sz="2000" b="1">
              <a:solidFill>
                <a:schemeClr val="tx1"/>
              </a:solidFill>
            </a:endParaRPr>
          </a:p>
        </p:txBody>
      </p:sp>
      <p:sp>
        <p:nvSpPr>
          <p:cNvPr id="59401" name="Oval 3"/>
          <p:cNvSpPr>
            <a:spLocks noChangeArrowheads="1"/>
          </p:cNvSpPr>
          <p:nvPr/>
        </p:nvSpPr>
        <p:spPr bwMode="auto">
          <a:xfrm>
            <a:off x="3675698" y="5009198"/>
            <a:ext cx="1214437" cy="574675"/>
          </a:xfrm>
          <a:prstGeom prst="ellipse">
            <a:avLst/>
          </a:prstGeom>
          <a:solidFill>
            <a:schemeClr val="accent1"/>
          </a:solidFill>
          <a:ln w="9525">
            <a:solidFill>
              <a:srgbClr val="000000"/>
            </a:solidFill>
            <a:round/>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lang="en-US" altLang="zh-CN" sz="2000" b="1">
                <a:solidFill>
                  <a:schemeClr val="tx1"/>
                </a:solidFill>
              </a:rPr>
              <a:t>STOP</a:t>
            </a:r>
            <a:endParaRPr lang="zh-CN" altLang="en-US" sz="2000" b="1">
              <a:solidFill>
                <a:schemeClr val="tx1"/>
              </a:solidFill>
            </a:endParaRPr>
          </a:p>
        </p:txBody>
      </p:sp>
      <p:sp>
        <p:nvSpPr>
          <p:cNvPr id="59402" name="Oval 3"/>
          <p:cNvSpPr>
            <a:spLocks noChangeArrowheads="1"/>
          </p:cNvSpPr>
          <p:nvPr/>
        </p:nvSpPr>
        <p:spPr bwMode="auto">
          <a:xfrm>
            <a:off x="3675698" y="5777865"/>
            <a:ext cx="1214437" cy="574675"/>
          </a:xfrm>
          <a:prstGeom prst="ellipse">
            <a:avLst/>
          </a:prstGeom>
          <a:solidFill>
            <a:schemeClr val="accent1"/>
          </a:solidFill>
          <a:ln w="9525">
            <a:solidFill>
              <a:srgbClr val="000000"/>
            </a:solidFill>
            <a:round/>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lang="en-US" altLang="zh-CN" sz="2000" b="1">
                <a:solidFill>
                  <a:schemeClr val="tx1"/>
                </a:solidFill>
              </a:rPr>
              <a:t>Traced</a:t>
            </a:r>
            <a:endParaRPr lang="zh-CN" altLang="en-US" sz="2000" b="1">
              <a:solidFill>
                <a:schemeClr val="tx1"/>
              </a:solidFill>
            </a:endParaRPr>
          </a:p>
        </p:txBody>
      </p:sp>
      <p:sp>
        <p:nvSpPr>
          <p:cNvPr id="59403" name="Oval 3"/>
          <p:cNvSpPr>
            <a:spLocks noChangeArrowheads="1"/>
          </p:cNvSpPr>
          <p:nvPr/>
        </p:nvSpPr>
        <p:spPr bwMode="auto">
          <a:xfrm>
            <a:off x="8890635" y="5009198"/>
            <a:ext cx="1500188" cy="574675"/>
          </a:xfrm>
          <a:prstGeom prst="ellipse">
            <a:avLst/>
          </a:prstGeom>
          <a:solidFill>
            <a:schemeClr val="accent1"/>
          </a:solidFill>
          <a:ln w="9525">
            <a:solidFill>
              <a:srgbClr val="000000"/>
            </a:solidFill>
            <a:round/>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lang="en-US" altLang="zh-CN" sz="2000" b="1">
                <a:solidFill>
                  <a:schemeClr val="tx1"/>
                </a:solidFill>
              </a:rPr>
              <a:t>ZOMBIE</a:t>
            </a:r>
            <a:endParaRPr lang="zh-CN" altLang="en-US" sz="2000" b="1">
              <a:solidFill>
                <a:schemeClr val="tx1"/>
              </a:solidFill>
            </a:endParaRPr>
          </a:p>
        </p:txBody>
      </p:sp>
      <p:sp>
        <p:nvSpPr>
          <p:cNvPr id="59404" name="Oval 3"/>
          <p:cNvSpPr>
            <a:spLocks noChangeArrowheads="1"/>
          </p:cNvSpPr>
          <p:nvPr/>
        </p:nvSpPr>
        <p:spPr bwMode="auto">
          <a:xfrm>
            <a:off x="8890635" y="5777865"/>
            <a:ext cx="1500188" cy="574675"/>
          </a:xfrm>
          <a:prstGeom prst="ellipse">
            <a:avLst/>
          </a:prstGeom>
          <a:solidFill>
            <a:schemeClr val="accent1"/>
          </a:solidFill>
          <a:ln w="9525">
            <a:solidFill>
              <a:srgbClr val="000000"/>
            </a:solidFill>
            <a:round/>
          </a:ln>
        </p:spPr>
        <p:txBody>
          <a:bodyPr wrap="none" anchor="ct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lnSpc>
                <a:spcPct val="80000"/>
              </a:lnSpc>
              <a:buClrTx/>
              <a:buFont typeface="Wingdings" panose="05000000000000000000" pitchFamily="2" charset="2"/>
              <a:buNone/>
            </a:pPr>
            <a:r>
              <a:rPr lang="en-US" altLang="zh-CN" sz="2000" b="1">
                <a:solidFill>
                  <a:schemeClr val="tx1"/>
                </a:solidFill>
              </a:rPr>
              <a:t>DEAD</a:t>
            </a:r>
            <a:endParaRPr lang="zh-CN" altLang="en-US" sz="2000" b="1">
              <a:solidFill>
                <a:schemeClr val="tx1"/>
              </a:solidFill>
            </a:endParaRPr>
          </a:p>
        </p:txBody>
      </p:sp>
      <p:sp>
        <p:nvSpPr>
          <p:cNvPr id="59405" name="圆角矩形 15"/>
          <p:cNvSpPr>
            <a:spLocks noChangeArrowheads="1"/>
          </p:cNvSpPr>
          <p:nvPr/>
        </p:nvSpPr>
        <p:spPr bwMode="auto">
          <a:xfrm>
            <a:off x="6176010" y="4012248"/>
            <a:ext cx="1143000" cy="500062"/>
          </a:xfrm>
          <a:prstGeom prst="roundRect">
            <a:avLst>
              <a:gd name="adj" fmla="val 16667"/>
            </a:avLst>
          </a:prstGeom>
          <a:solidFill>
            <a:schemeClr val="accent1"/>
          </a:solidFill>
          <a:ln w="9525" algn="ctr">
            <a:solidFill>
              <a:schemeClr val="tx1"/>
            </a:solidFill>
            <a:round/>
          </a:ln>
        </p:spPr>
        <p:txBody>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gn="ctr">
              <a:spcBef>
                <a:spcPct val="0"/>
              </a:spcBef>
              <a:buClrTx/>
              <a:buSzTx/>
              <a:buFontTx/>
              <a:buNone/>
            </a:pPr>
            <a:r>
              <a:rPr lang="en-US" altLang="zh-CN" sz="2000" b="1">
                <a:solidFill>
                  <a:schemeClr val="tx1"/>
                </a:solidFill>
                <a:latin typeface="Times New Roman" panose="02020603050405020304" pitchFamily="18" charset="0"/>
              </a:rPr>
              <a:t>CPU</a:t>
            </a:r>
            <a:endParaRPr lang="zh-CN" altLang="en-US" sz="2000" b="1">
              <a:solidFill>
                <a:schemeClr val="tx1"/>
              </a:solidFill>
              <a:latin typeface="Times New Roman" panose="02020603050405020304" pitchFamily="18" charset="0"/>
            </a:endParaRPr>
          </a:p>
        </p:txBody>
      </p:sp>
      <p:cxnSp>
        <p:nvCxnSpPr>
          <p:cNvPr id="59406" name="直接箭头连接符 22"/>
          <p:cNvCxnSpPr>
            <a:cxnSpLocks noChangeShapeType="1"/>
          </p:cNvCxnSpPr>
          <p:nvPr/>
        </p:nvCxnSpPr>
        <p:spPr bwMode="auto">
          <a:xfrm flipH="1">
            <a:off x="6457950" y="2580324"/>
            <a:ext cx="7620" cy="1371600"/>
          </a:xfrm>
          <a:prstGeom prst="straightConnector1">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59407" name="直接箭头连接符 24"/>
          <p:cNvCxnSpPr>
            <a:cxnSpLocks noChangeShapeType="1"/>
          </p:cNvCxnSpPr>
          <p:nvPr/>
        </p:nvCxnSpPr>
        <p:spPr bwMode="auto">
          <a:xfrm flipV="1">
            <a:off x="7029450" y="2626361"/>
            <a:ext cx="0" cy="1325880"/>
          </a:xfrm>
          <a:prstGeom prst="straightConnector1">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sp>
        <p:nvSpPr>
          <p:cNvPr id="59408" name="TextBox 30"/>
          <p:cNvSpPr txBox="1">
            <a:spLocks noChangeArrowheads="1"/>
          </p:cNvSpPr>
          <p:nvPr/>
        </p:nvSpPr>
        <p:spPr bwMode="auto">
          <a:xfrm>
            <a:off x="5318760" y="2836863"/>
            <a:ext cx="1168400"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nSpc>
                <a:spcPct val="80000"/>
              </a:lnSpc>
              <a:buClrTx/>
              <a:buFont typeface="Wingdings" panose="05000000000000000000" pitchFamily="2" charset="2"/>
              <a:buNone/>
            </a:pPr>
            <a:r>
              <a:rPr lang="en-US" altLang="zh-CN" sz="1400">
                <a:solidFill>
                  <a:schemeClr val="tx1"/>
                </a:solidFill>
              </a:rPr>
              <a:t>Schedule()</a:t>
            </a:r>
            <a:endParaRPr lang="zh-CN" altLang="en-US" sz="1400">
              <a:solidFill>
                <a:schemeClr val="tx1"/>
              </a:solidFill>
            </a:endParaRPr>
          </a:p>
        </p:txBody>
      </p:sp>
      <p:sp>
        <p:nvSpPr>
          <p:cNvPr id="59409" name="TextBox 33"/>
          <p:cNvSpPr txBox="1">
            <a:spLocks noChangeArrowheads="1"/>
          </p:cNvSpPr>
          <p:nvPr/>
        </p:nvSpPr>
        <p:spPr bwMode="auto">
          <a:xfrm>
            <a:off x="7033260" y="2836863"/>
            <a:ext cx="982663"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nSpc>
                <a:spcPct val="80000"/>
              </a:lnSpc>
              <a:buClrTx/>
              <a:buFont typeface="Wingdings" panose="05000000000000000000" pitchFamily="2" charset="2"/>
              <a:buNone/>
            </a:pPr>
            <a:r>
              <a:rPr lang="en-US" altLang="zh-CN" sz="1400">
                <a:solidFill>
                  <a:schemeClr val="tx1"/>
                </a:solidFill>
              </a:rPr>
              <a:t>Time out</a:t>
            </a:r>
            <a:endParaRPr lang="zh-CN" altLang="en-US" sz="1400">
              <a:solidFill>
                <a:schemeClr val="tx1"/>
              </a:solidFill>
            </a:endParaRPr>
          </a:p>
        </p:txBody>
      </p:sp>
      <p:cxnSp>
        <p:nvCxnSpPr>
          <p:cNvPr id="59410" name="形状 35"/>
          <p:cNvCxnSpPr>
            <a:cxnSpLocks noChangeShapeType="1"/>
            <a:stCxn id="59405" idx="1"/>
            <a:endCxn id="59400" idx="4"/>
          </p:cNvCxnSpPr>
          <p:nvPr/>
        </p:nvCxnSpPr>
        <p:spPr bwMode="auto">
          <a:xfrm rot="10800000">
            <a:off x="4247515" y="3694430"/>
            <a:ext cx="1928495" cy="568325"/>
          </a:xfrm>
          <a:prstGeom prst="bentConnector2">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59411" name="形状 37"/>
          <p:cNvCxnSpPr>
            <a:cxnSpLocks noChangeShapeType="1"/>
            <a:stCxn id="59400" idx="0"/>
          </p:cNvCxnSpPr>
          <p:nvPr/>
        </p:nvCxnSpPr>
        <p:spPr bwMode="auto">
          <a:xfrm rot="16200000">
            <a:off x="4812665" y="1854835"/>
            <a:ext cx="631190" cy="1762125"/>
          </a:xfrm>
          <a:prstGeom prst="bentConnector2">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59412" name="形状 39"/>
          <p:cNvCxnSpPr>
            <a:cxnSpLocks noChangeShapeType="1"/>
            <a:stCxn id="59405" idx="3"/>
            <a:endCxn id="59399" idx="4"/>
          </p:cNvCxnSpPr>
          <p:nvPr/>
        </p:nvCxnSpPr>
        <p:spPr bwMode="auto">
          <a:xfrm flipV="1">
            <a:off x="7319010" y="3625850"/>
            <a:ext cx="2179320" cy="636905"/>
          </a:xfrm>
          <a:prstGeom prst="bentConnector2">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59413" name="形状 41"/>
          <p:cNvCxnSpPr>
            <a:cxnSpLocks noChangeShapeType="1"/>
            <a:stCxn id="59399" idx="0"/>
            <a:endCxn id="59398" idx="6"/>
          </p:cNvCxnSpPr>
          <p:nvPr/>
        </p:nvCxnSpPr>
        <p:spPr bwMode="auto">
          <a:xfrm rot="16200000" flipV="1">
            <a:off x="8100060" y="1652905"/>
            <a:ext cx="760095" cy="2036445"/>
          </a:xfrm>
          <a:prstGeom prst="bentConnector2">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59414" name="肘形连接符 43"/>
          <p:cNvCxnSpPr>
            <a:cxnSpLocks noChangeShapeType="1"/>
            <a:stCxn id="59401" idx="2"/>
            <a:endCxn id="59398" idx="2"/>
          </p:cNvCxnSpPr>
          <p:nvPr/>
        </p:nvCxnSpPr>
        <p:spPr bwMode="auto">
          <a:xfrm rot="10800000" flipH="1">
            <a:off x="3676015" y="2291080"/>
            <a:ext cx="2357120" cy="3006090"/>
          </a:xfrm>
          <a:prstGeom prst="bentConnector3">
            <a:avLst>
              <a:gd name="adj1" fmla="val -10102"/>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59415" name="肘形连接符 46"/>
          <p:cNvCxnSpPr>
            <a:cxnSpLocks noChangeShapeType="1"/>
            <a:stCxn id="59402" idx="2"/>
            <a:endCxn id="59398" idx="2"/>
          </p:cNvCxnSpPr>
          <p:nvPr/>
        </p:nvCxnSpPr>
        <p:spPr bwMode="auto">
          <a:xfrm rot="10800000" flipH="1">
            <a:off x="3676015" y="2291080"/>
            <a:ext cx="2357120" cy="3774440"/>
          </a:xfrm>
          <a:prstGeom prst="bentConnector3">
            <a:avLst>
              <a:gd name="adj1" fmla="val -10102"/>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59416" name="形状 49"/>
          <p:cNvCxnSpPr>
            <a:cxnSpLocks noChangeShapeType="1"/>
            <a:endCxn id="59401" idx="6"/>
          </p:cNvCxnSpPr>
          <p:nvPr/>
        </p:nvCxnSpPr>
        <p:spPr bwMode="auto">
          <a:xfrm rot="10800000" flipV="1">
            <a:off x="4890135" y="4583748"/>
            <a:ext cx="1500188" cy="712787"/>
          </a:xfrm>
          <a:prstGeom prst="bentConnector3">
            <a:avLst>
              <a:gd name="adj1" fmla="val 898"/>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59417" name="形状 50"/>
          <p:cNvCxnSpPr>
            <a:cxnSpLocks noChangeShapeType="1"/>
            <a:endCxn id="59402" idx="6"/>
          </p:cNvCxnSpPr>
          <p:nvPr/>
        </p:nvCxnSpPr>
        <p:spPr bwMode="auto">
          <a:xfrm rot="5400000">
            <a:off x="4864735" y="4540885"/>
            <a:ext cx="1549400" cy="1499235"/>
          </a:xfrm>
          <a:prstGeom prst="bentConnector2">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59418" name="形状 53"/>
          <p:cNvCxnSpPr>
            <a:cxnSpLocks noChangeShapeType="1"/>
            <a:endCxn id="59403" idx="2"/>
          </p:cNvCxnSpPr>
          <p:nvPr/>
        </p:nvCxnSpPr>
        <p:spPr bwMode="auto">
          <a:xfrm>
            <a:off x="7033260" y="4512310"/>
            <a:ext cx="1857375" cy="784225"/>
          </a:xfrm>
          <a:prstGeom prst="bentConnector3">
            <a:avLst>
              <a:gd name="adj1" fmla="val 769"/>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59419" name="形状 53"/>
          <p:cNvCxnSpPr>
            <a:cxnSpLocks noChangeShapeType="1"/>
            <a:endCxn id="59404" idx="2"/>
          </p:cNvCxnSpPr>
          <p:nvPr/>
        </p:nvCxnSpPr>
        <p:spPr bwMode="auto">
          <a:xfrm>
            <a:off x="7014210" y="4516120"/>
            <a:ext cx="1876425" cy="1549400"/>
          </a:xfrm>
          <a:prstGeom prst="bentConnector3">
            <a:avLst>
              <a:gd name="adj1" fmla="val 879"/>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sp>
        <p:nvSpPr>
          <p:cNvPr id="59420" name="TextBox 67"/>
          <p:cNvSpPr txBox="1">
            <a:spLocks noChangeArrowheads="1"/>
          </p:cNvSpPr>
          <p:nvPr/>
        </p:nvSpPr>
        <p:spPr bwMode="auto">
          <a:xfrm>
            <a:off x="7628573" y="3818573"/>
            <a:ext cx="2405062"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nSpc>
                <a:spcPct val="80000"/>
              </a:lnSpc>
              <a:buClrTx/>
              <a:buFont typeface="Wingdings" panose="05000000000000000000" pitchFamily="2" charset="2"/>
              <a:buNone/>
            </a:pPr>
            <a:r>
              <a:rPr lang="en-US" altLang="zh-CN" sz="1400">
                <a:solidFill>
                  <a:schemeClr val="tx1"/>
                </a:solidFill>
              </a:rPr>
              <a:t>Schedule()</a:t>
            </a:r>
          </a:p>
          <a:p>
            <a:pPr>
              <a:lnSpc>
                <a:spcPct val="80000"/>
              </a:lnSpc>
              <a:buClrTx/>
              <a:buFont typeface="Wingdings" panose="05000000000000000000" pitchFamily="2" charset="2"/>
              <a:buNone/>
            </a:pPr>
            <a:r>
              <a:rPr lang="en-US" altLang="zh-CN" sz="1400">
                <a:solidFill>
                  <a:schemeClr val="tx1"/>
                </a:solidFill>
              </a:rPr>
              <a:t>Interruptible_sleep_on()</a:t>
            </a:r>
            <a:endParaRPr lang="zh-CN" altLang="en-US" sz="1400">
              <a:solidFill>
                <a:schemeClr val="tx1"/>
              </a:solidFill>
            </a:endParaRPr>
          </a:p>
        </p:txBody>
      </p:sp>
      <p:sp>
        <p:nvSpPr>
          <p:cNvPr id="59421" name="TextBox 68"/>
          <p:cNvSpPr txBox="1">
            <a:spLocks noChangeArrowheads="1"/>
          </p:cNvSpPr>
          <p:nvPr/>
        </p:nvSpPr>
        <p:spPr bwMode="auto">
          <a:xfrm>
            <a:off x="4318635" y="3818573"/>
            <a:ext cx="11842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nSpc>
                <a:spcPct val="80000"/>
              </a:lnSpc>
              <a:buClrTx/>
              <a:buFont typeface="Wingdings" panose="05000000000000000000" pitchFamily="2" charset="2"/>
              <a:buNone/>
            </a:pPr>
            <a:r>
              <a:rPr lang="en-US" altLang="zh-CN" sz="1400">
                <a:solidFill>
                  <a:schemeClr val="tx1"/>
                </a:solidFill>
              </a:rPr>
              <a:t>Schedule()</a:t>
            </a:r>
          </a:p>
          <a:p>
            <a:pPr>
              <a:lnSpc>
                <a:spcPct val="80000"/>
              </a:lnSpc>
              <a:buClrTx/>
              <a:buFont typeface="Wingdings" panose="05000000000000000000" pitchFamily="2" charset="2"/>
              <a:buNone/>
            </a:pPr>
            <a:r>
              <a:rPr lang="en-US" altLang="zh-CN" sz="1400">
                <a:solidFill>
                  <a:schemeClr val="tx1"/>
                </a:solidFill>
              </a:rPr>
              <a:t>Sleep_on()</a:t>
            </a:r>
            <a:endParaRPr lang="zh-CN" altLang="en-US" sz="1400">
              <a:solidFill>
                <a:schemeClr val="tx1"/>
              </a:solidFill>
            </a:endParaRPr>
          </a:p>
        </p:txBody>
      </p:sp>
      <p:sp>
        <p:nvSpPr>
          <p:cNvPr id="59422" name="TextBox 69"/>
          <p:cNvSpPr txBox="1">
            <a:spLocks noChangeArrowheads="1"/>
          </p:cNvSpPr>
          <p:nvPr/>
        </p:nvSpPr>
        <p:spPr bwMode="auto">
          <a:xfrm>
            <a:off x="4247198" y="2408238"/>
            <a:ext cx="1062037"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nSpc>
                <a:spcPct val="80000"/>
              </a:lnSpc>
              <a:buClrTx/>
              <a:buFont typeface="Wingdings" panose="05000000000000000000" pitchFamily="2" charset="2"/>
              <a:buNone/>
            </a:pPr>
            <a:r>
              <a:rPr lang="en-US" altLang="zh-CN" sz="1400">
                <a:solidFill>
                  <a:schemeClr val="tx1"/>
                </a:solidFill>
              </a:rPr>
              <a:t>Wakeup()</a:t>
            </a:r>
            <a:endParaRPr lang="zh-CN" altLang="en-US" sz="1400">
              <a:solidFill>
                <a:schemeClr val="tx1"/>
              </a:solidFill>
            </a:endParaRPr>
          </a:p>
        </p:txBody>
      </p:sp>
      <p:sp>
        <p:nvSpPr>
          <p:cNvPr id="59423" name="TextBox 70"/>
          <p:cNvSpPr txBox="1">
            <a:spLocks noChangeArrowheads="1"/>
          </p:cNvSpPr>
          <p:nvPr/>
        </p:nvSpPr>
        <p:spPr bwMode="auto">
          <a:xfrm>
            <a:off x="8684260" y="2500313"/>
            <a:ext cx="2349500"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nSpc>
                <a:spcPct val="80000"/>
              </a:lnSpc>
              <a:buClrTx/>
              <a:buFont typeface="Wingdings" panose="05000000000000000000" pitchFamily="2" charset="2"/>
              <a:buNone/>
            </a:pPr>
            <a:r>
              <a:rPr lang="en-US" altLang="zh-CN" sz="1400">
                <a:solidFill>
                  <a:schemeClr val="tx1"/>
                </a:solidFill>
              </a:rPr>
              <a:t>Wakeup_interruptible ()</a:t>
            </a:r>
            <a:endParaRPr lang="zh-CN" altLang="en-US" sz="1400">
              <a:solidFill>
                <a:schemeClr val="tx1"/>
              </a:solidFill>
            </a:endParaRPr>
          </a:p>
        </p:txBody>
      </p:sp>
      <p:cxnSp>
        <p:nvCxnSpPr>
          <p:cNvPr id="59424" name="直接箭头连接符 72"/>
          <p:cNvCxnSpPr>
            <a:cxnSpLocks noChangeShapeType="1"/>
            <a:endCxn id="59398" idx="0"/>
          </p:cNvCxnSpPr>
          <p:nvPr/>
        </p:nvCxnSpPr>
        <p:spPr bwMode="auto">
          <a:xfrm rot="5400000">
            <a:off x="6462554" y="1716881"/>
            <a:ext cx="571500" cy="1588"/>
          </a:xfrm>
          <a:prstGeom prst="straightConnector1">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sp>
        <p:nvSpPr>
          <p:cNvPr id="59425" name="TextBox 73"/>
          <p:cNvSpPr txBox="1">
            <a:spLocks noChangeArrowheads="1"/>
          </p:cNvSpPr>
          <p:nvPr/>
        </p:nvSpPr>
        <p:spPr bwMode="auto">
          <a:xfrm>
            <a:off x="6747510" y="1503363"/>
            <a:ext cx="1063625"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nSpc>
                <a:spcPct val="80000"/>
              </a:lnSpc>
              <a:buClrTx/>
              <a:buFont typeface="Wingdings" panose="05000000000000000000" pitchFamily="2" charset="2"/>
              <a:buNone/>
            </a:pPr>
            <a:r>
              <a:rPr lang="en-US" altLang="zh-CN" sz="1400">
                <a:solidFill>
                  <a:schemeClr val="tx1"/>
                </a:solidFill>
              </a:rPr>
              <a:t>Do_fork()</a:t>
            </a:r>
            <a:endParaRPr lang="zh-CN" altLang="en-US" sz="1400">
              <a:solidFill>
                <a:schemeClr val="tx1"/>
              </a:solidFill>
            </a:endParaRPr>
          </a:p>
        </p:txBody>
      </p:sp>
      <p:sp>
        <p:nvSpPr>
          <p:cNvPr id="59426" name="TextBox 80"/>
          <p:cNvSpPr txBox="1">
            <a:spLocks noChangeArrowheads="1"/>
          </p:cNvSpPr>
          <p:nvPr/>
        </p:nvSpPr>
        <p:spPr bwMode="auto">
          <a:xfrm>
            <a:off x="5033010" y="4440873"/>
            <a:ext cx="1116013"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nSpc>
                <a:spcPct val="80000"/>
              </a:lnSpc>
              <a:buClrTx/>
              <a:buFont typeface="Wingdings" panose="05000000000000000000" pitchFamily="2" charset="2"/>
              <a:buNone/>
            </a:pPr>
            <a:r>
              <a:rPr lang="en-US" altLang="zh-CN" sz="1400">
                <a:solidFill>
                  <a:schemeClr val="tx1"/>
                </a:solidFill>
              </a:rPr>
              <a:t>SIGSTOP</a:t>
            </a:r>
          </a:p>
          <a:p>
            <a:pPr>
              <a:lnSpc>
                <a:spcPct val="80000"/>
              </a:lnSpc>
              <a:buClrTx/>
              <a:buFont typeface="Wingdings" panose="05000000000000000000" pitchFamily="2" charset="2"/>
              <a:buNone/>
            </a:pPr>
            <a:r>
              <a:rPr lang="en-US" altLang="zh-CN" sz="1400">
                <a:solidFill>
                  <a:schemeClr val="tx1"/>
                </a:solidFill>
              </a:rPr>
              <a:t>SIGTSTP</a:t>
            </a:r>
          </a:p>
          <a:p>
            <a:pPr>
              <a:lnSpc>
                <a:spcPct val="80000"/>
              </a:lnSpc>
              <a:buClrTx/>
              <a:buFont typeface="Wingdings" panose="05000000000000000000" pitchFamily="2" charset="2"/>
              <a:buNone/>
            </a:pPr>
            <a:r>
              <a:rPr lang="en-US" altLang="zh-CN" sz="1400">
                <a:solidFill>
                  <a:schemeClr val="tx1"/>
                </a:solidFill>
              </a:rPr>
              <a:t>SIGTTIN</a:t>
            </a:r>
          </a:p>
          <a:p>
            <a:pPr>
              <a:lnSpc>
                <a:spcPct val="80000"/>
              </a:lnSpc>
              <a:buClrTx/>
              <a:buFont typeface="Wingdings" panose="05000000000000000000" pitchFamily="2" charset="2"/>
              <a:buNone/>
            </a:pPr>
            <a:r>
              <a:rPr lang="en-US" altLang="zh-CN" sz="1400">
                <a:solidFill>
                  <a:schemeClr val="tx1"/>
                </a:solidFill>
              </a:rPr>
              <a:t>SIGTTOUT</a:t>
            </a:r>
            <a:endParaRPr lang="zh-CN" altLang="en-US" sz="1400">
              <a:solidFill>
                <a:schemeClr val="tx1"/>
              </a:solidFill>
            </a:endParaRPr>
          </a:p>
        </p:txBody>
      </p:sp>
      <p:sp>
        <p:nvSpPr>
          <p:cNvPr id="59427" name="TextBox 81"/>
          <p:cNvSpPr txBox="1">
            <a:spLocks noChangeArrowheads="1"/>
          </p:cNvSpPr>
          <p:nvPr/>
        </p:nvSpPr>
        <p:spPr bwMode="auto">
          <a:xfrm>
            <a:off x="5175885" y="5709603"/>
            <a:ext cx="909638"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nSpc>
                <a:spcPct val="80000"/>
              </a:lnSpc>
              <a:buClrTx/>
              <a:buFont typeface="Wingdings" panose="05000000000000000000" pitchFamily="2" charset="2"/>
              <a:buNone/>
            </a:pPr>
            <a:r>
              <a:rPr lang="en-US" altLang="zh-CN" sz="1400">
                <a:solidFill>
                  <a:schemeClr val="tx1"/>
                </a:solidFill>
              </a:rPr>
              <a:t>Ptrace()</a:t>
            </a:r>
            <a:endParaRPr lang="zh-CN" altLang="en-US" sz="1400">
              <a:solidFill>
                <a:schemeClr val="tx1"/>
              </a:solidFill>
            </a:endParaRPr>
          </a:p>
        </p:txBody>
      </p:sp>
      <p:sp>
        <p:nvSpPr>
          <p:cNvPr id="59428" name="TextBox 82"/>
          <p:cNvSpPr txBox="1">
            <a:spLocks noChangeArrowheads="1"/>
          </p:cNvSpPr>
          <p:nvPr/>
        </p:nvSpPr>
        <p:spPr bwMode="auto">
          <a:xfrm>
            <a:off x="2747010" y="1789113"/>
            <a:ext cx="2081213"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nSpc>
                <a:spcPct val="80000"/>
              </a:lnSpc>
              <a:buClrTx/>
              <a:buFont typeface="Wingdings" panose="05000000000000000000" pitchFamily="2" charset="2"/>
              <a:buNone/>
            </a:pPr>
            <a:r>
              <a:rPr lang="en-US" altLang="zh-CN" sz="1400">
                <a:solidFill>
                  <a:schemeClr val="tx1"/>
                </a:solidFill>
              </a:rPr>
              <a:t>SIG_KILL/SIG_CONT</a:t>
            </a:r>
          </a:p>
          <a:p>
            <a:pPr>
              <a:lnSpc>
                <a:spcPct val="80000"/>
              </a:lnSpc>
              <a:buClrTx/>
              <a:buFont typeface="Wingdings" panose="05000000000000000000" pitchFamily="2" charset="2"/>
              <a:buNone/>
            </a:pPr>
            <a:r>
              <a:rPr lang="en-US" altLang="zh-CN" sz="1400">
                <a:solidFill>
                  <a:schemeClr val="tx1"/>
                </a:solidFill>
              </a:rPr>
              <a:t>Wakeup()</a:t>
            </a:r>
            <a:endParaRPr lang="zh-CN" altLang="en-US" sz="1400">
              <a:solidFill>
                <a:schemeClr val="tx1"/>
              </a:solidFill>
            </a:endParaRPr>
          </a:p>
        </p:txBody>
      </p:sp>
      <p:sp>
        <p:nvSpPr>
          <p:cNvPr id="59429" name="TextBox 83"/>
          <p:cNvSpPr txBox="1">
            <a:spLocks noChangeArrowheads="1"/>
          </p:cNvSpPr>
          <p:nvPr/>
        </p:nvSpPr>
        <p:spPr bwMode="auto">
          <a:xfrm>
            <a:off x="7104698" y="5012373"/>
            <a:ext cx="1049337"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80000"/>
              <a:buFont typeface="Wingdings" panose="05000000000000000000" pitchFamily="2" charset="2"/>
              <a:buChar char="¢"/>
              <a:defRPr sz="2800">
                <a:solidFill>
                  <a:schemeClr val="tx2"/>
                </a:solidFill>
                <a:latin typeface="Verdana" panose="020B0604030504040204" pitchFamily="34" charset="0"/>
              </a:defRPr>
            </a:lvl1pPr>
            <a:lvl2pPr marL="742950" indent="-285750">
              <a:spcBef>
                <a:spcPct val="20000"/>
              </a:spcBef>
              <a:buClr>
                <a:schemeClr val="accent1"/>
              </a:buClr>
              <a:buSzPct val="80000"/>
              <a:buFont typeface="Wingdings" panose="05000000000000000000" pitchFamily="2" charset="2"/>
              <a:buChar char="l"/>
              <a:defRPr sz="2400">
                <a:solidFill>
                  <a:schemeClr val="tx1"/>
                </a:solidFill>
                <a:latin typeface="Verdana" panose="020B0604030504040204" pitchFamily="34" charset="0"/>
              </a:defRPr>
            </a:lvl2pPr>
            <a:lvl3pPr marL="1143000" indent="-228600">
              <a:spcBef>
                <a:spcPct val="20000"/>
              </a:spcBef>
              <a:buClr>
                <a:schemeClr val="folHlink"/>
              </a:buClr>
              <a:buSzPct val="70000"/>
              <a:buFont typeface="Wingdings" panose="05000000000000000000" pitchFamily="2" charset="2"/>
              <a:buChar char="l"/>
              <a:defRPr sz="2400">
                <a:solidFill>
                  <a:schemeClr val="tx1"/>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l"/>
              <a:defRPr sz="2000">
                <a:solidFill>
                  <a:schemeClr val="tx1"/>
                </a:solidFill>
                <a:latin typeface="Verdana" panose="020B0604030504040204" pitchFamily="34" charset="0"/>
              </a:defRPr>
            </a:lvl4pPr>
            <a:lvl5pPr marL="2057400" indent="-228600">
              <a:spcBef>
                <a:spcPct val="20000"/>
              </a:spcBef>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50000"/>
              <a:buFont typeface="Wingdings" panose="05000000000000000000" pitchFamily="2" charset="2"/>
              <a:buChar char="l"/>
              <a:defRPr sz="2000">
                <a:solidFill>
                  <a:schemeClr val="tx1"/>
                </a:solidFill>
                <a:latin typeface="Verdana" panose="020B0604030504040204" pitchFamily="34" charset="0"/>
              </a:defRPr>
            </a:lvl9pPr>
          </a:lstStyle>
          <a:p>
            <a:pPr>
              <a:lnSpc>
                <a:spcPct val="80000"/>
              </a:lnSpc>
              <a:buClrTx/>
              <a:buFont typeface="Wingdings" panose="05000000000000000000" pitchFamily="2" charset="2"/>
              <a:buNone/>
            </a:pPr>
            <a:r>
              <a:rPr lang="en-US" altLang="zh-CN" sz="1400">
                <a:solidFill>
                  <a:schemeClr val="tx1"/>
                </a:solidFill>
              </a:rPr>
              <a:t>Do_Exit()</a:t>
            </a:r>
            <a:endParaRPr lang="zh-CN" altLang="en-US" sz="140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sz="3600" dirty="0">
                <a:latin typeface="微软雅黑" panose="020B0503020204020204" pitchFamily="34" charset="-122"/>
                <a:ea typeface="微软雅黑" panose="020B0503020204020204" pitchFamily="34" charset="-122"/>
              </a:rPr>
              <a:t>Android中的活动状态</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pic>
        <p:nvPicPr>
          <p:cNvPr id="60419" name="内容占位符 6"/>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3243580" y="1481138"/>
            <a:ext cx="5448300" cy="4791075"/>
          </a:xfrm>
        </p:spPr>
      </p:pic>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并发的意义：程序总是交替的使用硬件资源</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pic>
        <p:nvPicPr>
          <p:cNvPr id="8" name="Picture 6" descr="并发工作的效率提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268" y="1767523"/>
            <a:ext cx="8497887" cy="444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8E538CBF-954D-4EFF-B28C-AEF5599A07A5}"/>
              </a:ext>
            </a:extLst>
          </p:cNvPr>
          <p:cNvSpPr/>
          <p:nvPr/>
        </p:nvSpPr>
        <p:spPr>
          <a:xfrm>
            <a:off x="1345324" y="4234815"/>
            <a:ext cx="9291145" cy="21717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sz="3600" dirty="0" err="1">
                <a:latin typeface="微软雅黑" panose="020B0503020204020204" pitchFamily="34" charset="-122"/>
                <a:ea typeface="微软雅黑" panose="020B0503020204020204" pitchFamily="34" charset="-122"/>
              </a:rPr>
              <a:t>进程的设计</a:t>
            </a:r>
            <a:r>
              <a:rPr lang="zh-CN" altLang="en-US" sz="3600" dirty="0">
                <a:latin typeface="微软雅黑" panose="020B0503020204020204" pitchFamily="34" charset="-122"/>
                <a:ea typeface="微软雅黑" panose="020B0503020204020204" pitchFamily="34" charset="-122"/>
              </a:rPr>
              <a:t>与实现</a:t>
            </a:r>
            <a:endParaRPr sz="3600" dirty="0">
              <a:latin typeface="微软雅黑" panose="020B0503020204020204" pitchFamily="34" charset="-122"/>
              <a:ea typeface="微软雅黑" panose="020B0503020204020204" pitchFamily="34" charset="-122"/>
            </a:endParaRP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6" name="内容占位符 2"/>
          <p:cNvSpPr>
            <a:spLocks noGrp="1"/>
          </p:cNvSpPr>
          <p:nvPr/>
        </p:nvSpPr>
        <p:spPr>
          <a:xfrm>
            <a:off x="634365" y="1663700"/>
            <a:ext cx="10788650" cy="5322570"/>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000000"/>
              </a:buClr>
              <a:buSzPct val="80000"/>
              <a:buFont typeface="Wingdings" panose="05000000000000000000" pitchFamily="2" charset="2"/>
              <a:buChar char="¢"/>
              <a:defRPr sz="2800">
                <a:solidFill>
                  <a:srgbClr val="003366"/>
                </a:solidFill>
                <a:latin typeface="Verdana" panose="020B0604030504040204" pitchFamily="34" charset="0"/>
                <a:ea typeface="+mn-ea"/>
                <a:cs typeface="+mn-ea"/>
              </a:defRPr>
            </a:lvl1pPr>
            <a:lvl2pPr marL="742950" indent="-285750" algn="l" rtl="0" eaLnBrk="0" fontAlgn="base" hangingPunct="0">
              <a:spcBef>
                <a:spcPct val="20000"/>
              </a:spcBef>
              <a:spcAft>
                <a:spcPct val="0"/>
              </a:spcAft>
              <a:buClr>
                <a:srgbClr val="C0C9F6"/>
              </a:buClr>
              <a:buSzPct val="80000"/>
              <a:buFont typeface="Wingdings" panose="05000000000000000000" pitchFamily="2" charset="2"/>
              <a:buChar char="l"/>
              <a:defRPr sz="2400">
                <a:solidFill>
                  <a:srgbClr val="000000"/>
                </a:solidFill>
                <a:latin typeface="Verdana" panose="020B0604030504040204" pitchFamily="34" charset="0"/>
              </a:defRPr>
            </a:lvl2pPr>
            <a:lvl3pPr marL="1143000" indent="-228600" algn="l" rtl="0" eaLnBrk="0" fontAlgn="base" hangingPunct="0">
              <a:spcBef>
                <a:spcPct val="20000"/>
              </a:spcBef>
              <a:spcAft>
                <a:spcPct val="0"/>
              </a:spcAft>
              <a:buClr>
                <a:srgbClr val="B2B2B2"/>
              </a:buClr>
              <a:buSzPct val="70000"/>
              <a:buFont typeface="Wingdings" panose="05000000000000000000" pitchFamily="2" charset="2"/>
              <a:buChar char="l"/>
              <a:defRPr sz="2400">
                <a:solidFill>
                  <a:srgbClr val="000000"/>
                </a:solidFill>
                <a:latin typeface="Verdana" panose="020B0604030504040204" pitchFamily="34" charset="0"/>
              </a:defRPr>
            </a:lvl3pPr>
            <a:lvl4pPr marL="1600200" indent="-228600" algn="l" rtl="0" eaLnBrk="0" fontAlgn="base" hangingPunct="0">
              <a:spcBef>
                <a:spcPct val="20000"/>
              </a:spcBef>
              <a:spcAft>
                <a:spcPct val="0"/>
              </a:spcAft>
              <a:buClr>
                <a:srgbClr val="000000"/>
              </a:buClr>
              <a:buSzPct val="60000"/>
              <a:buFont typeface="Wingdings" panose="05000000000000000000" pitchFamily="2" charset="2"/>
              <a:buChar char="l"/>
              <a:defRPr sz="2000">
                <a:solidFill>
                  <a:srgbClr val="000000"/>
                </a:solidFill>
                <a:latin typeface="Verdana" panose="020B0604030504040204" pitchFamily="34" charset="0"/>
              </a:defRPr>
            </a:lvl4pPr>
            <a:lvl5pPr marL="2057400" indent="-228600" algn="l" rtl="0" eaLnBrk="0" fontAlgn="base" hangingPunct="0">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5pPr>
            <a:lvl6pPr marL="25146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6pPr>
            <a:lvl7pPr marL="29718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7pPr>
            <a:lvl8pPr marL="34290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8pPr>
            <a:lvl9pPr marL="38862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9pPr>
          </a:lstStyle>
          <a:p>
            <a:pPr>
              <a:lnSpc>
                <a:spcPct val="120000"/>
              </a:lnSpc>
              <a:spcBef>
                <a:spcPts val="0"/>
              </a:spcBef>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由全部寄存器打包，命名为 “上下文”</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context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，通过保存和恢复“上下文”，实现进程的</a:t>
            </a:r>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无感知启停切换</a:t>
            </a:r>
            <a:endParaRPr lang="en-US" altLang="zh-CN"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spcBef>
                <a:spcPts val="0"/>
              </a:spcBef>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通过对“控制</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以外的其他设备”的函数的封装和指令权限限定，实现进程的</a:t>
            </a:r>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运行与等待状态切换的感知</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spcBef>
                <a:spcPts val="0"/>
              </a:spcBef>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监控硬件事件，用以驱动“</a:t>
            </a:r>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进程状态机的变化</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”，从而实现对多个进程正确分类，有效处理</a:t>
            </a:r>
          </a:p>
        </p:txBody>
      </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p:tgtEl>
                                          <p:spTgt spid="6">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6">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p:tgtEl>
                                          <p:spTgt spid="6">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6">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p:tgtEl>
                                          <p:spTgt spid="6">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sz="3600" dirty="0">
                <a:latin typeface="微软雅黑" panose="020B0503020204020204" pitchFamily="34" charset="-122"/>
                <a:ea typeface="微软雅黑" panose="020B0503020204020204" pitchFamily="34" charset="-122"/>
              </a:rPr>
              <a:t>Process Scheduling</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pic>
        <p:nvPicPr>
          <p:cNvPr id="9" name="图片 8"/>
          <p:cNvPicPr>
            <a:picLocks noChangeAspect="1"/>
          </p:cNvPicPr>
          <p:nvPr/>
        </p:nvPicPr>
        <p:blipFill>
          <a:blip r:embed="rId3"/>
          <a:stretch>
            <a:fillRect/>
          </a:stretch>
        </p:blipFill>
        <p:spPr>
          <a:xfrm>
            <a:off x="1918611" y="1663700"/>
            <a:ext cx="8355068" cy="4577680"/>
          </a:xfrm>
          <a:prstGeom prst="rect">
            <a:avLst/>
          </a:prstGeom>
          <a:solidFill>
            <a:schemeClr val="bg1"/>
          </a:solidFill>
        </p:spPr>
      </p:pic>
      <p:sp>
        <p:nvSpPr>
          <p:cNvPr id="7" name="文本框 6"/>
          <p:cNvSpPr txBox="1"/>
          <p:nvPr/>
        </p:nvSpPr>
        <p:spPr>
          <a:xfrm>
            <a:off x="8626053" y="4945236"/>
            <a:ext cx="1368152" cy="1200329"/>
          </a:xfrm>
          <a:prstGeom prst="rect">
            <a:avLst/>
          </a:prstGeom>
          <a:noFill/>
        </p:spPr>
        <p:txBody>
          <a:bodyPr wrap="square" rtlCol="0">
            <a:spAutoFit/>
          </a:bodyPr>
          <a:lstStyle/>
          <a:p>
            <a:r>
              <a:rPr lang="zh-CN" altLang="en-US" dirty="0"/>
              <a:t>因为调用了“外设控制”对应的函数所以被暂停</a:t>
            </a:r>
          </a:p>
        </p:txBody>
      </p:sp>
      <p:sp>
        <p:nvSpPr>
          <p:cNvPr id="10" name="文本框 9"/>
          <p:cNvSpPr txBox="1"/>
          <p:nvPr/>
        </p:nvSpPr>
        <p:spPr>
          <a:xfrm>
            <a:off x="2001317" y="4441180"/>
            <a:ext cx="1368152" cy="923330"/>
          </a:xfrm>
          <a:prstGeom prst="rect">
            <a:avLst/>
          </a:prstGeom>
          <a:noFill/>
        </p:spPr>
        <p:txBody>
          <a:bodyPr wrap="square" rtlCol="0">
            <a:spAutoFit/>
          </a:bodyPr>
          <a:lstStyle/>
          <a:p>
            <a:r>
              <a:rPr lang="zh-CN" altLang="en-US" dirty="0"/>
              <a:t>因为它是就绪态的，就选它吧</a:t>
            </a:r>
          </a:p>
        </p:txBody>
      </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思考：进程调度的代价</a:t>
            </a:r>
            <a:endParaRPr sz="3600" dirty="0">
              <a:latin typeface="微软雅黑" panose="020B0503020204020204" pitchFamily="34" charset="-122"/>
              <a:ea typeface="微软雅黑" panose="020B0503020204020204" pitchFamily="34" charset="-122"/>
            </a:endParaRP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5" name="内容占位符 2">
            <a:extLst>
              <a:ext uri="{FF2B5EF4-FFF2-40B4-BE49-F238E27FC236}">
                <a16:creationId xmlns:a16="http://schemas.microsoft.com/office/drawing/2014/main" id="{AB6BB615-D7F4-813E-AEB4-C5A010B62B4D}"/>
              </a:ext>
            </a:extLst>
          </p:cNvPr>
          <p:cNvSpPr>
            <a:spLocks noGrp="1"/>
          </p:cNvSpPr>
          <p:nvPr/>
        </p:nvSpPr>
        <p:spPr>
          <a:xfrm>
            <a:off x="634365" y="1506497"/>
            <a:ext cx="10788650" cy="530533"/>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000000"/>
              </a:buClr>
              <a:buSzPct val="80000"/>
              <a:buFont typeface="Wingdings" panose="05000000000000000000" pitchFamily="2" charset="2"/>
              <a:buChar char="¢"/>
              <a:defRPr sz="2800">
                <a:solidFill>
                  <a:srgbClr val="003366"/>
                </a:solidFill>
                <a:latin typeface="Verdana" panose="020B0604030504040204" pitchFamily="34" charset="0"/>
                <a:ea typeface="+mn-ea"/>
                <a:cs typeface="+mn-ea"/>
              </a:defRPr>
            </a:lvl1pPr>
            <a:lvl2pPr marL="742950" indent="-285750" algn="l" rtl="0" eaLnBrk="0" fontAlgn="base" hangingPunct="0">
              <a:spcBef>
                <a:spcPct val="20000"/>
              </a:spcBef>
              <a:spcAft>
                <a:spcPct val="0"/>
              </a:spcAft>
              <a:buClr>
                <a:srgbClr val="C0C9F6"/>
              </a:buClr>
              <a:buSzPct val="80000"/>
              <a:buFont typeface="Wingdings" panose="05000000000000000000" pitchFamily="2" charset="2"/>
              <a:buChar char="l"/>
              <a:defRPr sz="2400">
                <a:solidFill>
                  <a:srgbClr val="000000"/>
                </a:solidFill>
                <a:latin typeface="Verdana" panose="020B0604030504040204" pitchFamily="34" charset="0"/>
              </a:defRPr>
            </a:lvl2pPr>
            <a:lvl3pPr marL="1143000" indent="-228600" algn="l" rtl="0" eaLnBrk="0" fontAlgn="base" hangingPunct="0">
              <a:spcBef>
                <a:spcPct val="20000"/>
              </a:spcBef>
              <a:spcAft>
                <a:spcPct val="0"/>
              </a:spcAft>
              <a:buClr>
                <a:srgbClr val="B2B2B2"/>
              </a:buClr>
              <a:buSzPct val="70000"/>
              <a:buFont typeface="Wingdings" panose="05000000000000000000" pitchFamily="2" charset="2"/>
              <a:buChar char="l"/>
              <a:defRPr sz="2400">
                <a:solidFill>
                  <a:srgbClr val="000000"/>
                </a:solidFill>
                <a:latin typeface="Verdana" panose="020B0604030504040204" pitchFamily="34" charset="0"/>
              </a:defRPr>
            </a:lvl3pPr>
            <a:lvl4pPr marL="1600200" indent="-228600" algn="l" rtl="0" eaLnBrk="0" fontAlgn="base" hangingPunct="0">
              <a:spcBef>
                <a:spcPct val="20000"/>
              </a:spcBef>
              <a:spcAft>
                <a:spcPct val="0"/>
              </a:spcAft>
              <a:buClr>
                <a:srgbClr val="000000"/>
              </a:buClr>
              <a:buSzPct val="60000"/>
              <a:buFont typeface="Wingdings" panose="05000000000000000000" pitchFamily="2" charset="2"/>
              <a:buChar char="l"/>
              <a:defRPr sz="2000">
                <a:solidFill>
                  <a:srgbClr val="000000"/>
                </a:solidFill>
                <a:latin typeface="Verdana" panose="020B0604030504040204" pitchFamily="34" charset="0"/>
              </a:defRPr>
            </a:lvl4pPr>
            <a:lvl5pPr marL="2057400" indent="-228600" algn="l" rtl="0" eaLnBrk="0" fontAlgn="base" hangingPunct="0">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5pPr>
            <a:lvl6pPr marL="25146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6pPr>
            <a:lvl7pPr marL="29718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7pPr>
            <a:lvl8pPr marL="34290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8pPr>
            <a:lvl9pPr marL="38862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9pPr>
          </a:lstStyle>
          <a:p>
            <a:pPr lvl="0" defTabSz="914400"/>
            <a:r>
              <a:rPr lang="zh-CN" altLang="en-US" sz="2200" kern="0" dirty="0">
                <a:latin typeface="微软雅黑" panose="020B0503020204020204" pitchFamily="34" charset="-122"/>
                <a:ea typeface="微软雅黑" panose="020B0503020204020204" pitchFamily="34" charset="-122"/>
                <a:cs typeface="+mn-cs"/>
              </a:rPr>
              <a:t>进程调度是不是“免费”的</a:t>
            </a:r>
          </a:p>
        </p:txBody>
      </p:sp>
      <p:pic>
        <p:nvPicPr>
          <p:cNvPr id="6" name="图片 5">
            <a:extLst>
              <a:ext uri="{FF2B5EF4-FFF2-40B4-BE49-F238E27FC236}">
                <a16:creationId xmlns:a16="http://schemas.microsoft.com/office/drawing/2014/main" id="{7D6C9FE0-A9D0-4A29-29FD-DCBD5BBFA2E3}"/>
              </a:ext>
            </a:extLst>
          </p:cNvPr>
          <p:cNvPicPr>
            <a:picLocks noChangeAspect="1"/>
          </p:cNvPicPr>
          <p:nvPr/>
        </p:nvPicPr>
        <p:blipFill>
          <a:blip r:embed="rId3"/>
          <a:stretch>
            <a:fillRect/>
          </a:stretch>
        </p:blipFill>
        <p:spPr>
          <a:xfrm>
            <a:off x="2642965" y="2310138"/>
            <a:ext cx="6696744" cy="4207414"/>
          </a:xfrm>
          <a:prstGeom prst="rect">
            <a:avLst/>
          </a:prstGeom>
        </p:spPr>
      </p:pic>
      <p:pic>
        <p:nvPicPr>
          <p:cNvPr id="7" name="内容占位符 3">
            <a:extLst>
              <a:ext uri="{FF2B5EF4-FFF2-40B4-BE49-F238E27FC236}">
                <a16:creationId xmlns:a16="http://schemas.microsoft.com/office/drawing/2014/main" id="{9B93C702-0F45-43B5-3385-742E6A0076BB}"/>
              </a:ext>
            </a:extLst>
          </p:cNvPr>
          <p:cNvPicPr>
            <a:picLocks noGrp="1" noChangeAspect="1"/>
          </p:cNvPicPr>
          <p:nvPr/>
        </p:nvPicPr>
        <p:blipFill>
          <a:blip r:embed="rId4">
            <a:extLst>
              <a:ext uri="{28A0092B-C50C-407E-A947-70E740481C1C}">
                <a14:useLocalDpi xmlns:a14="http://schemas.microsoft.com/office/drawing/2010/main" val="0"/>
              </a:ext>
            </a:extLst>
          </a:blip>
          <a:stretch>
            <a:fillRect/>
          </a:stretch>
        </p:blipFill>
        <p:spPr>
          <a:xfrm>
            <a:off x="2590910" y="1949768"/>
            <a:ext cx="6544482" cy="4351338"/>
          </a:xfrm>
          <a:prstGeom prst="rect">
            <a:avLst/>
          </a:prstGeom>
        </p:spPr>
      </p:pic>
    </p:spTree>
    <p:extLst>
      <p:ext uri="{BB962C8B-B14F-4D97-AF65-F5344CB8AC3E}">
        <p14:creationId xmlns:p14="http://schemas.microsoft.com/office/powerpoint/2010/main" val="2709351180"/>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5">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进程调度是不是“免费”的？</a:t>
            </a:r>
            <a:endParaRPr sz="3600" dirty="0">
              <a:latin typeface="微软雅黑" panose="020B0503020204020204" pitchFamily="34" charset="-122"/>
              <a:ea typeface="微软雅黑" panose="020B0503020204020204" pitchFamily="34" charset="-122"/>
            </a:endParaRP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8" name="矩形 7">
            <a:extLst>
              <a:ext uri="{FF2B5EF4-FFF2-40B4-BE49-F238E27FC236}">
                <a16:creationId xmlns:a16="http://schemas.microsoft.com/office/drawing/2014/main" id="{9A281628-6218-3A7E-7DBF-E79F4FA65E33}"/>
              </a:ext>
            </a:extLst>
          </p:cNvPr>
          <p:cNvSpPr/>
          <p:nvPr/>
        </p:nvSpPr>
        <p:spPr>
          <a:xfrm>
            <a:off x="2318308" y="6116951"/>
            <a:ext cx="3698456" cy="451406"/>
          </a:xfrm>
          <a:prstGeom prst="rect">
            <a:avLst/>
          </a:prstGeom>
        </p:spPr>
        <p:txBody>
          <a:bodyPr wrap="square">
            <a:spAutoFit/>
          </a:bodyPr>
          <a:lstStyle/>
          <a:p>
            <a:pPr>
              <a:lnSpc>
                <a:spcPts val="1400"/>
              </a:lnSpc>
            </a:pPr>
            <a:r>
              <a:rPr lang="en-US" altLang="en-US" sz="1400" b="1" spc="-100" dirty="0">
                <a:solidFill>
                  <a:srgbClr val="11576A"/>
                </a:solidFill>
                <a:latin typeface="微软雅黑" panose="020B0503020204020204" pitchFamily="34" charset="-122"/>
                <a:ea typeface="微软雅黑" panose="020B0503020204020204" pitchFamily="34" charset="-122"/>
              </a:rPr>
              <a:t>pushl 0(%</a:t>
            </a:r>
            <a:r>
              <a:rPr lang="en-US" altLang="en-US" sz="1400" b="1" spc="-100" dirty="0" err="1">
                <a:solidFill>
                  <a:srgbClr val="11576A"/>
                </a:solidFill>
                <a:latin typeface="微软雅黑" panose="020B0503020204020204" pitchFamily="34" charset="-122"/>
                <a:ea typeface="微软雅黑" panose="020B0503020204020204" pitchFamily="34" charset="-122"/>
              </a:rPr>
              <a:t>eax</a:t>
            </a:r>
            <a:r>
              <a:rPr lang="en-US" altLang="en-US" sz="1400" b="1" spc="-100" dirty="0">
                <a:solidFill>
                  <a:srgbClr val="11576A"/>
                </a:solidFill>
                <a:latin typeface="微软雅黑" panose="020B0503020204020204" pitchFamily="34" charset="-122"/>
                <a:ea typeface="微软雅黑" panose="020B0503020204020204" pitchFamily="34" charset="-122"/>
              </a:rPr>
              <a:t>)               # push </a:t>
            </a:r>
            <a:r>
              <a:rPr lang="en-US" altLang="en-US" sz="1400" b="1" spc="-100" dirty="0" err="1">
                <a:solidFill>
                  <a:srgbClr val="11576A"/>
                </a:solidFill>
                <a:latin typeface="微软雅黑" panose="020B0503020204020204" pitchFamily="34" charset="-122"/>
                <a:ea typeface="微软雅黑" panose="020B0503020204020204" pitchFamily="34" charset="-122"/>
              </a:rPr>
              <a:t>eip</a:t>
            </a:r>
            <a:endParaRPr lang="zh-CN" altLang="en-US" sz="1400" b="1" spc="-100" dirty="0">
              <a:solidFill>
                <a:srgbClr val="11576A"/>
              </a:solidFill>
              <a:latin typeface="微软雅黑" panose="020B0503020204020204" pitchFamily="34" charset="-122"/>
              <a:ea typeface="微软雅黑" panose="020B0503020204020204" pitchFamily="34" charset="-122"/>
            </a:endParaRPr>
          </a:p>
          <a:p>
            <a:pPr>
              <a:lnSpc>
                <a:spcPts val="1400"/>
              </a:lnSpc>
            </a:pPr>
            <a:r>
              <a:rPr lang="en-US" altLang="en-US" sz="1400" b="1" spc="-100" dirty="0">
                <a:solidFill>
                  <a:srgbClr val="11576A"/>
                </a:solidFill>
                <a:latin typeface="微软雅黑" panose="020B0503020204020204" pitchFamily="34" charset="-122"/>
                <a:ea typeface="微软雅黑" panose="020B0503020204020204" pitchFamily="34" charset="-122"/>
              </a:rPr>
              <a:t>     ret</a:t>
            </a:r>
            <a:endParaRPr lang="zh-CN" altLang="en-US" sz="1400" b="1" spc="-100" dirty="0">
              <a:solidFill>
                <a:srgbClr val="11576A"/>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BB5CEEB9-0C79-8732-B855-A31B351CC7ED}"/>
              </a:ext>
            </a:extLst>
          </p:cNvPr>
          <p:cNvSpPr/>
          <p:nvPr/>
        </p:nvSpPr>
        <p:spPr>
          <a:xfrm>
            <a:off x="2318308" y="1449411"/>
            <a:ext cx="4836442" cy="592470"/>
          </a:xfrm>
          <a:prstGeom prst="rect">
            <a:avLst/>
          </a:prstGeom>
        </p:spPr>
        <p:txBody>
          <a:bodyPr wrap="square">
            <a:spAutoFit/>
          </a:bodyPr>
          <a:lstStyle/>
          <a:p>
            <a:pPr>
              <a:lnSpc>
                <a:spcPts val="1300"/>
              </a:lnSpc>
            </a:pPr>
            <a:r>
              <a:rPr lang="en-US" altLang="en-US" sz="1400" b="1" spc="-100" dirty="0">
                <a:solidFill>
                  <a:srgbClr val="11576A"/>
                </a:solidFill>
                <a:latin typeface="微软雅黑" panose="020B0503020204020204" pitchFamily="34" charset="-122"/>
                <a:ea typeface="微软雅黑" panose="020B0503020204020204" pitchFamily="34" charset="-122"/>
              </a:rPr>
              <a:t>.text</a:t>
            </a:r>
            <a:endParaRPr lang="zh-CN" altLang="en-US" sz="1400" b="1" spc="-100" dirty="0">
              <a:solidFill>
                <a:srgbClr val="11576A"/>
              </a:solidFill>
              <a:latin typeface="微软雅黑" panose="020B0503020204020204" pitchFamily="34" charset="-122"/>
              <a:ea typeface="微软雅黑" panose="020B0503020204020204" pitchFamily="34" charset="-122"/>
            </a:endParaRPr>
          </a:p>
          <a:p>
            <a:pPr>
              <a:lnSpc>
                <a:spcPts val="1300"/>
              </a:lnSpc>
            </a:pPr>
            <a:r>
              <a:rPr lang="en-US" altLang="en-US" sz="1400" b="1" spc="-100" dirty="0">
                <a:solidFill>
                  <a:srgbClr val="11576A"/>
                </a:solidFill>
                <a:latin typeface="微软雅黑" panose="020B0503020204020204" pitchFamily="34" charset="-122"/>
                <a:ea typeface="微软雅黑" panose="020B0503020204020204" pitchFamily="34" charset="-122"/>
              </a:rPr>
              <a:t>.</a:t>
            </a:r>
            <a:r>
              <a:rPr lang="en-US" altLang="en-US" sz="1400" b="1" spc="-100" dirty="0" err="1">
                <a:solidFill>
                  <a:srgbClr val="11576A"/>
                </a:solidFill>
                <a:latin typeface="微软雅黑" panose="020B0503020204020204" pitchFamily="34" charset="-122"/>
                <a:ea typeface="微软雅黑" panose="020B0503020204020204" pitchFamily="34" charset="-122"/>
              </a:rPr>
              <a:t>globl</a:t>
            </a:r>
            <a:r>
              <a:rPr lang="en-US" altLang="en-US" sz="1400" b="1" spc="-100" dirty="0">
                <a:solidFill>
                  <a:srgbClr val="11576A"/>
                </a:solidFill>
                <a:latin typeface="微软雅黑" panose="020B0503020204020204" pitchFamily="34" charset="-122"/>
                <a:ea typeface="微软雅黑" panose="020B0503020204020204" pitchFamily="34" charset="-122"/>
              </a:rPr>
              <a:t> </a:t>
            </a:r>
            <a:r>
              <a:rPr lang="en-US" altLang="en-US" sz="1400" b="1" spc="-100" dirty="0" err="1">
                <a:solidFill>
                  <a:srgbClr val="11576A"/>
                </a:solidFill>
                <a:latin typeface="微软雅黑" panose="020B0503020204020204" pitchFamily="34" charset="-122"/>
                <a:ea typeface="微软雅黑" panose="020B0503020204020204" pitchFamily="34" charset="-122"/>
              </a:rPr>
              <a:t>switch_to</a:t>
            </a:r>
            <a:endParaRPr lang="zh-CN" altLang="en-US" sz="1400" b="1" spc="-100" dirty="0">
              <a:solidFill>
                <a:srgbClr val="11576A"/>
              </a:solidFill>
              <a:latin typeface="微软雅黑" panose="020B0503020204020204" pitchFamily="34" charset="-122"/>
              <a:ea typeface="微软雅黑" panose="020B0503020204020204" pitchFamily="34" charset="-122"/>
            </a:endParaRPr>
          </a:p>
          <a:p>
            <a:pPr>
              <a:lnSpc>
                <a:spcPts val="1300"/>
              </a:lnSpc>
            </a:pPr>
            <a:r>
              <a:rPr lang="en-US" altLang="en-US" sz="1400" b="1" spc="-100" dirty="0" err="1">
                <a:solidFill>
                  <a:srgbClr val="11576A"/>
                </a:solidFill>
                <a:latin typeface="微软雅黑" panose="020B0503020204020204" pitchFamily="34" charset="-122"/>
                <a:ea typeface="微软雅黑" panose="020B0503020204020204" pitchFamily="34" charset="-122"/>
              </a:rPr>
              <a:t>switch_to</a:t>
            </a:r>
            <a:r>
              <a:rPr lang="en-US" altLang="en-US" sz="1400" b="1" spc="-100" dirty="0">
                <a:solidFill>
                  <a:srgbClr val="11576A"/>
                </a:solidFill>
                <a:latin typeface="微软雅黑" panose="020B0503020204020204" pitchFamily="34" charset="-122"/>
                <a:ea typeface="微软雅黑" panose="020B0503020204020204" pitchFamily="34" charset="-122"/>
              </a:rPr>
              <a:t>:                      # </a:t>
            </a:r>
            <a:r>
              <a:rPr lang="en-US" altLang="en-US" sz="1400" b="1" spc="-100" dirty="0" err="1">
                <a:solidFill>
                  <a:srgbClr val="11576A"/>
                </a:solidFill>
                <a:latin typeface="微软雅黑" panose="020B0503020204020204" pitchFamily="34" charset="-122"/>
                <a:ea typeface="微软雅黑" panose="020B0503020204020204" pitchFamily="34" charset="-122"/>
              </a:rPr>
              <a:t>switch_to</a:t>
            </a:r>
            <a:r>
              <a:rPr lang="en-US" altLang="en-US" sz="1400" b="1" spc="-100" dirty="0">
                <a:solidFill>
                  <a:srgbClr val="11576A"/>
                </a:solidFill>
                <a:latin typeface="微软雅黑" panose="020B0503020204020204" pitchFamily="34" charset="-122"/>
                <a:ea typeface="微软雅黑" panose="020B0503020204020204" pitchFamily="34" charset="-122"/>
              </a:rPr>
              <a:t>(from, to)   </a:t>
            </a:r>
            <a:endParaRPr lang="zh-CN" altLang="en-US" sz="1400" b="1" spc="-100" dirty="0">
              <a:solidFill>
                <a:srgbClr val="11576A"/>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08E7AC93-51C4-8CF6-36BA-967FA8A11264}"/>
              </a:ext>
            </a:extLst>
          </p:cNvPr>
          <p:cNvSpPr/>
          <p:nvPr/>
        </p:nvSpPr>
        <p:spPr>
          <a:xfrm>
            <a:off x="2147537" y="1984965"/>
            <a:ext cx="5310603" cy="2144177"/>
          </a:xfrm>
          <a:prstGeom prst="rect">
            <a:avLst/>
          </a:prstGeom>
        </p:spPr>
        <p:txBody>
          <a:bodyPr wrap="square">
            <a:spAutoFit/>
          </a:bodyPr>
          <a:lstStyle/>
          <a:p>
            <a:pPr>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 save </a:t>
            </a:r>
            <a:r>
              <a:rPr lang="en-US" altLang="en-US" sz="1600" b="1" spc="-100" dirty="0" err="1">
                <a:solidFill>
                  <a:srgbClr val="11576A"/>
                </a:solidFill>
                <a:latin typeface="微软雅黑" panose="020B0503020204020204" pitchFamily="34" charset="-122"/>
                <a:ea typeface="微软雅黑" panose="020B0503020204020204" pitchFamily="34" charset="-122"/>
              </a:rPr>
              <a:t>from's</a:t>
            </a:r>
            <a:r>
              <a:rPr lang="en-US" altLang="en-US" sz="1600" b="1" spc="-100" dirty="0">
                <a:solidFill>
                  <a:srgbClr val="11576A"/>
                </a:solidFill>
                <a:latin typeface="微软雅黑" panose="020B0503020204020204" pitchFamily="34" charset="-122"/>
                <a:ea typeface="微软雅黑" panose="020B0503020204020204" pitchFamily="34" charset="-122"/>
              </a:rPr>
              <a:t> registers</a:t>
            </a:r>
            <a:endParaRPr lang="zh-CN" altLang="en-US" sz="1600" b="1" spc="-100" dirty="0">
              <a:solidFill>
                <a:srgbClr val="11576A"/>
              </a:solidFill>
              <a:latin typeface="微软雅黑" panose="020B0503020204020204" pitchFamily="34" charset="-122"/>
              <a:ea typeface="微软雅黑" panose="020B0503020204020204" pitchFamily="34" charset="-122"/>
            </a:endParaRPr>
          </a:p>
          <a:p>
            <a:pPr>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movl</a:t>
            </a:r>
            <a:r>
              <a:rPr lang="en-US" altLang="en-US" sz="1600" b="1" spc="-100" dirty="0">
                <a:solidFill>
                  <a:srgbClr val="11576A"/>
                </a:solidFill>
                <a:latin typeface="微软雅黑" panose="020B0503020204020204" pitchFamily="34" charset="-122"/>
                <a:ea typeface="微软雅黑" panose="020B0503020204020204" pitchFamily="34" charset="-122"/>
              </a:rPr>
              <a:t> 4(%esp), %</a:t>
            </a:r>
            <a:r>
              <a:rPr lang="en-US" altLang="en-US" sz="1600" b="1" spc="-100" dirty="0" err="1">
                <a:solidFill>
                  <a:srgbClr val="11576A"/>
                </a:solidFill>
                <a:latin typeface="微软雅黑" panose="020B0503020204020204" pitchFamily="34" charset="-122"/>
                <a:ea typeface="微软雅黑" panose="020B0503020204020204" pitchFamily="34" charset="-122"/>
              </a:rPr>
              <a:t>eax</a:t>
            </a:r>
            <a:r>
              <a:rPr lang="en-US" altLang="en-US" sz="1600" b="1" spc="-100" dirty="0">
                <a:solidFill>
                  <a:srgbClr val="11576A"/>
                </a:solidFill>
                <a:latin typeface="微软雅黑" panose="020B0503020204020204" pitchFamily="34" charset="-122"/>
                <a:ea typeface="微软雅黑" panose="020B0503020204020204" pitchFamily="34" charset="-122"/>
              </a:rPr>
              <a:t>          # </a:t>
            </a:r>
            <a:r>
              <a:rPr lang="en-US" altLang="en-US" sz="1600" b="1" spc="-100" dirty="0" err="1">
                <a:solidFill>
                  <a:srgbClr val="11576A"/>
                </a:solidFill>
                <a:latin typeface="微软雅黑" panose="020B0503020204020204" pitchFamily="34" charset="-122"/>
                <a:ea typeface="微软雅黑" panose="020B0503020204020204" pitchFamily="34" charset="-122"/>
              </a:rPr>
              <a:t>eax</a:t>
            </a:r>
            <a:r>
              <a:rPr lang="en-US" altLang="en-US" sz="1600" b="1" spc="-100" dirty="0">
                <a:solidFill>
                  <a:srgbClr val="11576A"/>
                </a:solidFill>
                <a:latin typeface="微软雅黑" panose="020B0503020204020204" pitchFamily="34" charset="-122"/>
                <a:ea typeface="微软雅黑" panose="020B0503020204020204" pitchFamily="34" charset="-122"/>
              </a:rPr>
              <a:t> points to from</a:t>
            </a:r>
            <a:endParaRPr lang="zh-CN" altLang="en-US" sz="1600" b="1" spc="-100" dirty="0">
              <a:solidFill>
                <a:srgbClr val="11576A"/>
              </a:solidFill>
              <a:latin typeface="微软雅黑" panose="020B0503020204020204" pitchFamily="34" charset="-122"/>
              <a:ea typeface="微软雅黑" panose="020B0503020204020204" pitchFamily="34" charset="-122"/>
            </a:endParaRPr>
          </a:p>
          <a:p>
            <a:pPr>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popl</a:t>
            </a:r>
            <a:r>
              <a:rPr lang="en-US" altLang="en-US" sz="1600" b="1" spc="-100" dirty="0">
                <a:solidFill>
                  <a:srgbClr val="11576A"/>
                </a:solidFill>
                <a:latin typeface="微软雅黑" panose="020B0503020204020204" pitchFamily="34" charset="-122"/>
                <a:ea typeface="微软雅黑" panose="020B0503020204020204" pitchFamily="34" charset="-122"/>
              </a:rPr>
              <a:t> 0(%</a:t>
            </a:r>
            <a:r>
              <a:rPr lang="en-US" altLang="en-US" sz="1600" b="1" spc="-100" dirty="0" err="1">
                <a:solidFill>
                  <a:srgbClr val="11576A"/>
                </a:solidFill>
                <a:latin typeface="微软雅黑" panose="020B0503020204020204" pitchFamily="34" charset="-122"/>
                <a:ea typeface="微软雅黑" panose="020B0503020204020204" pitchFamily="34" charset="-122"/>
              </a:rPr>
              <a:t>eax</a:t>
            </a:r>
            <a:r>
              <a:rPr lang="en-US" altLang="en-US" sz="1600" b="1" spc="-100" dirty="0">
                <a:solidFill>
                  <a:srgbClr val="11576A"/>
                </a:solidFill>
                <a:latin typeface="微软雅黑" panose="020B0503020204020204" pitchFamily="34" charset="-122"/>
                <a:ea typeface="微软雅黑" panose="020B0503020204020204" pitchFamily="34" charset="-122"/>
              </a:rPr>
              <a:t>)                # save </a:t>
            </a:r>
            <a:r>
              <a:rPr lang="en-US" altLang="en-US" sz="1600" b="1" spc="-100" dirty="0" err="1">
                <a:solidFill>
                  <a:srgbClr val="11576A"/>
                </a:solidFill>
                <a:latin typeface="微软雅黑" panose="020B0503020204020204" pitchFamily="34" charset="-122"/>
                <a:ea typeface="微软雅黑" panose="020B0503020204020204" pitchFamily="34" charset="-122"/>
              </a:rPr>
              <a:t>eip</a:t>
            </a: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popl</a:t>
            </a:r>
            <a:endParaRPr lang="zh-CN" altLang="en-US" sz="1600" b="1" spc="-100" dirty="0">
              <a:solidFill>
                <a:srgbClr val="11576A"/>
              </a:solidFill>
              <a:latin typeface="微软雅黑" panose="020B0503020204020204" pitchFamily="34" charset="-122"/>
              <a:ea typeface="微软雅黑" panose="020B0503020204020204" pitchFamily="34" charset="-122"/>
            </a:endParaRPr>
          </a:p>
          <a:p>
            <a:pPr>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movl</a:t>
            </a:r>
            <a:r>
              <a:rPr lang="en-US" altLang="en-US" sz="1600" b="1" spc="-100" dirty="0">
                <a:solidFill>
                  <a:srgbClr val="11576A"/>
                </a:solidFill>
                <a:latin typeface="微软雅黑" panose="020B0503020204020204" pitchFamily="34" charset="-122"/>
                <a:ea typeface="微软雅黑" panose="020B0503020204020204" pitchFamily="34" charset="-122"/>
              </a:rPr>
              <a:t> %esp, 4(%</a:t>
            </a:r>
            <a:r>
              <a:rPr lang="en-US" altLang="en-US" sz="1600" b="1" spc="-100" dirty="0" err="1">
                <a:solidFill>
                  <a:srgbClr val="11576A"/>
                </a:solidFill>
                <a:latin typeface="微软雅黑" panose="020B0503020204020204" pitchFamily="34" charset="-122"/>
                <a:ea typeface="微软雅黑" panose="020B0503020204020204" pitchFamily="34" charset="-122"/>
              </a:rPr>
              <a:t>eax</a:t>
            </a:r>
            <a:r>
              <a:rPr lang="en-US" altLang="en-US" sz="1600" b="1" spc="-100" dirty="0">
                <a:solidFill>
                  <a:srgbClr val="11576A"/>
                </a:solidFill>
                <a:latin typeface="微软雅黑" panose="020B0503020204020204" pitchFamily="34" charset="-122"/>
                <a:ea typeface="微软雅黑" panose="020B0503020204020204" pitchFamily="34" charset="-122"/>
              </a:rPr>
              <a:t>)</a:t>
            </a:r>
            <a:endParaRPr lang="zh-CN" altLang="en-US" sz="1600" b="1" spc="-100" dirty="0">
              <a:solidFill>
                <a:srgbClr val="11576A"/>
              </a:solidFill>
              <a:latin typeface="微软雅黑" panose="020B0503020204020204" pitchFamily="34" charset="-122"/>
              <a:ea typeface="微软雅黑" panose="020B0503020204020204" pitchFamily="34" charset="-122"/>
            </a:endParaRPr>
          </a:p>
          <a:p>
            <a:pPr>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movl</a:t>
            </a: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ebx</a:t>
            </a:r>
            <a:r>
              <a:rPr lang="en-US" altLang="en-US" sz="1600" b="1" spc="-100" dirty="0">
                <a:solidFill>
                  <a:srgbClr val="11576A"/>
                </a:solidFill>
                <a:latin typeface="微软雅黑" panose="020B0503020204020204" pitchFamily="34" charset="-122"/>
                <a:ea typeface="微软雅黑" panose="020B0503020204020204" pitchFamily="34" charset="-122"/>
              </a:rPr>
              <a:t>, 8(%</a:t>
            </a:r>
            <a:r>
              <a:rPr lang="en-US" altLang="en-US" sz="1600" b="1" spc="-100" dirty="0" err="1">
                <a:solidFill>
                  <a:srgbClr val="11576A"/>
                </a:solidFill>
                <a:latin typeface="微软雅黑" panose="020B0503020204020204" pitchFamily="34" charset="-122"/>
                <a:ea typeface="微软雅黑" panose="020B0503020204020204" pitchFamily="34" charset="-122"/>
              </a:rPr>
              <a:t>eax</a:t>
            </a:r>
            <a:r>
              <a:rPr lang="en-US" altLang="en-US" sz="1600" b="1" spc="-100" dirty="0">
                <a:solidFill>
                  <a:srgbClr val="11576A"/>
                </a:solidFill>
                <a:latin typeface="微软雅黑" panose="020B0503020204020204" pitchFamily="34" charset="-122"/>
                <a:ea typeface="微软雅黑" panose="020B0503020204020204" pitchFamily="34" charset="-122"/>
              </a:rPr>
              <a:t>)</a:t>
            </a:r>
            <a:endParaRPr lang="zh-CN" altLang="en-US" sz="1600" b="1" spc="-100" dirty="0">
              <a:solidFill>
                <a:srgbClr val="11576A"/>
              </a:solidFill>
              <a:latin typeface="微软雅黑" panose="020B0503020204020204" pitchFamily="34" charset="-122"/>
              <a:ea typeface="微软雅黑" panose="020B0503020204020204" pitchFamily="34" charset="-122"/>
            </a:endParaRPr>
          </a:p>
          <a:p>
            <a:pPr>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movl</a:t>
            </a: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ecx</a:t>
            </a:r>
            <a:r>
              <a:rPr lang="en-US" altLang="en-US" sz="1600" b="1" spc="-100" dirty="0">
                <a:solidFill>
                  <a:srgbClr val="11576A"/>
                </a:solidFill>
                <a:latin typeface="微软雅黑" panose="020B0503020204020204" pitchFamily="34" charset="-122"/>
                <a:ea typeface="微软雅黑" panose="020B0503020204020204" pitchFamily="34" charset="-122"/>
              </a:rPr>
              <a:t>, 12(%</a:t>
            </a:r>
            <a:r>
              <a:rPr lang="en-US" altLang="en-US" sz="1600" b="1" spc="-100" dirty="0" err="1">
                <a:solidFill>
                  <a:srgbClr val="11576A"/>
                </a:solidFill>
                <a:latin typeface="微软雅黑" panose="020B0503020204020204" pitchFamily="34" charset="-122"/>
                <a:ea typeface="微软雅黑" panose="020B0503020204020204" pitchFamily="34" charset="-122"/>
              </a:rPr>
              <a:t>eax</a:t>
            </a:r>
            <a:r>
              <a:rPr lang="en-US" altLang="en-US" sz="1600" b="1" spc="-100" dirty="0">
                <a:solidFill>
                  <a:srgbClr val="11576A"/>
                </a:solidFill>
                <a:latin typeface="微软雅黑" panose="020B0503020204020204" pitchFamily="34" charset="-122"/>
                <a:ea typeface="微软雅黑" panose="020B0503020204020204" pitchFamily="34" charset="-122"/>
              </a:rPr>
              <a:t>)</a:t>
            </a:r>
            <a:endParaRPr lang="zh-CN" altLang="en-US" sz="1600" b="1" spc="-100" dirty="0">
              <a:solidFill>
                <a:srgbClr val="11576A"/>
              </a:solidFill>
              <a:latin typeface="微软雅黑" panose="020B0503020204020204" pitchFamily="34" charset="-122"/>
              <a:ea typeface="微软雅黑" panose="020B0503020204020204" pitchFamily="34" charset="-122"/>
            </a:endParaRPr>
          </a:p>
          <a:p>
            <a:pPr>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movl</a:t>
            </a: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edx</a:t>
            </a:r>
            <a:r>
              <a:rPr lang="en-US" altLang="en-US" sz="1600" b="1" spc="-100" dirty="0">
                <a:solidFill>
                  <a:srgbClr val="11576A"/>
                </a:solidFill>
                <a:latin typeface="微软雅黑" panose="020B0503020204020204" pitchFamily="34" charset="-122"/>
                <a:ea typeface="微软雅黑" panose="020B0503020204020204" pitchFamily="34" charset="-122"/>
              </a:rPr>
              <a:t>, 16(%</a:t>
            </a:r>
            <a:r>
              <a:rPr lang="en-US" altLang="en-US" sz="1600" b="1" spc="-100" dirty="0" err="1">
                <a:solidFill>
                  <a:srgbClr val="11576A"/>
                </a:solidFill>
                <a:latin typeface="微软雅黑" panose="020B0503020204020204" pitchFamily="34" charset="-122"/>
                <a:ea typeface="微软雅黑" panose="020B0503020204020204" pitchFamily="34" charset="-122"/>
              </a:rPr>
              <a:t>eax</a:t>
            </a:r>
            <a:r>
              <a:rPr lang="en-US" altLang="en-US" sz="1600" b="1" spc="-100" dirty="0">
                <a:solidFill>
                  <a:srgbClr val="11576A"/>
                </a:solidFill>
                <a:latin typeface="微软雅黑" panose="020B0503020204020204" pitchFamily="34" charset="-122"/>
                <a:ea typeface="微软雅黑" panose="020B0503020204020204" pitchFamily="34" charset="-122"/>
              </a:rPr>
              <a:t>)</a:t>
            </a:r>
            <a:endParaRPr lang="zh-CN" altLang="en-US" sz="1600" b="1" spc="-100" dirty="0">
              <a:solidFill>
                <a:srgbClr val="11576A"/>
              </a:solidFill>
              <a:latin typeface="微软雅黑" panose="020B0503020204020204" pitchFamily="34" charset="-122"/>
              <a:ea typeface="微软雅黑" panose="020B0503020204020204" pitchFamily="34" charset="-122"/>
            </a:endParaRPr>
          </a:p>
          <a:p>
            <a:pPr>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movl</a:t>
            </a: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esi</a:t>
            </a:r>
            <a:r>
              <a:rPr lang="en-US" altLang="en-US" sz="1600" b="1" spc="-100" dirty="0">
                <a:solidFill>
                  <a:srgbClr val="11576A"/>
                </a:solidFill>
                <a:latin typeface="微软雅黑" panose="020B0503020204020204" pitchFamily="34" charset="-122"/>
                <a:ea typeface="微软雅黑" panose="020B0503020204020204" pitchFamily="34" charset="-122"/>
              </a:rPr>
              <a:t>, 20(%</a:t>
            </a:r>
            <a:r>
              <a:rPr lang="en-US" altLang="en-US" sz="1600" b="1" spc="-100" dirty="0" err="1">
                <a:solidFill>
                  <a:srgbClr val="11576A"/>
                </a:solidFill>
                <a:latin typeface="微软雅黑" panose="020B0503020204020204" pitchFamily="34" charset="-122"/>
                <a:ea typeface="微软雅黑" panose="020B0503020204020204" pitchFamily="34" charset="-122"/>
              </a:rPr>
              <a:t>eax</a:t>
            </a:r>
            <a:r>
              <a:rPr lang="en-US" altLang="en-US" sz="1600" b="1" spc="-100" dirty="0">
                <a:solidFill>
                  <a:srgbClr val="11576A"/>
                </a:solidFill>
                <a:latin typeface="微软雅黑" panose="020B0503020204020204" pitchFamily="34" charset="-122"/>
                <a:ea typeface="微软雅黑" panose="020B0503020204020204" pitchFamily="34" charset="-122"/>
              </a:rPr>
              <a:t>)</a:t>
            </a:r>
            <a:endParaRPr lang="zh-CN" altLang="en-US" sz="1600" b="1" spc="-100" dirty="0">
              <a:solidFill>
                <a:srgbClr val="11576A"/>
              </a:solidFill>
              <a:latin typeface="微软雅黑" panose="020B0503020204020204" pitchFamily="34" charset="-122"/>
              <a:ea typeface="微软雅黑" panose="020B0503020204020204" pitchFamily="34" charset="-122"/>
            </a:endParaRPr>
          </a:p>
          <a:p>
            <a:pPr>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movl</a:t>
            </a: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edi</a:t>
            </a:r>
            <a:r>
              <a:rPr lang="en-US" altLang="en-US" sz="1600" b="1" spc="-100" dirty="0">
                <a:solidFill>
                  <a:srgbClr val="11576A"/>
                </a:solidFill>
                <a:latin typeface="微软雅黑" panose="020B0503020204020204" pitchFamily="34" charset="-122"/>
                <a:ea typeface="微软雅黑" panose="020B0503020204020204" pitchFamily="34" charset="-122"/>
              </a:rPr>
              <a:t>, 24(%</a:t>
            </a:r>
            <a:r>
              <a:rPr lang="en-US" altLang="en-US" sz="1600" b="1" spc="-100" dirty="0" err="1">
                <a:solidFill>
                  <a:srgbClr val="11576A"/>
                </a:solidFill>
                <a:latin typeface="微软雅黑" panose="020B0503020204020204" pitchFamily="34" charset="-122"/>
                <a:ea typeface="微软雅黑" panose="020B0503020204020204" pitchFamily="34" charset="-122"/>
              </a:rPr>
              <a:t>eax</a:t>
            </a:r>
            <a:r>
              <a:rPr lang="en-US" altLang="en-US" sz="1600" b="1" spc="-100" dirty="0">
                <a:solidFill>
                  <a:srgbClr val="11576A"/>
                </a:solidFill>
                <a:latin typeface="微软雅黑" panose="020B0503020204020204" pitchFamily="34" charset="-122"/>
                <a:ea typeface="微软雅黑" panose="020B0503020204020204" pitchFamily="34" charset="-122"/>
              </a:rPr>
              <a:t>)</a:t>
            </a:r>
            <a:endParaRPr lang="zh-CN" altLang="en-US" sz="1600" b="1" spc="-100" dirty="0">
              <a:solidFill>
                <a:srgbClr val="11576A"/>
              </a:solidFill>
              <a:latin typeface="微软雅黑" panose="020B0503020204020204" pitchFamily="34" charset="-122"/>
              <a:ea typeface="微软雅黑" panose="020B0503020204020204" pitchFamily="34" charset="-122"/>
            </a:endParaRPr>
          </a:p>
          <a:p>
            <a:pPr>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movl</a:t>
            </a: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ebp</a:t>
            </a:r>
            <a:r>
              <a:rPr lang="en-US" altLang="en-US" sz="1600" b="1" spc="-100" dirty="0">
                <a:solidFill>
                  <a:srgbClr val="11576A"/>
                </a:solidFill>
                <a:latin typeface="微软雅黑" panose="020B0503020204020204" pitchFamily="34" charset="-122"/>
                <a:ea typeface="微软雅黑" panose="020B0503020204020204" pitchFamily="34" charset="-122"/>
              </a:rPr>
              <a:t>, 28(%</a:t>
            </a:r>
            <a:r>
              <a:rPr lang="en-US" altLang="en-US" sz="1600" b="1" spc="-100" dirty="0" err="1">
                <a:solidFill>
                  <a:srgbClr val="11576A"/>
                </a:solidFill>
                <a:latin typeface="微软雅黑" panose="020B0503020204020204" pitchFamily="34" charset="-122"/>
                <a:ea typeface="微软雅黑" panose="020B0503020204020204" pitchFamily="34" charset="-122"/>
              </a:rPr>
              <a:t>eax</a:t>
            </a:r>
            <a:r>
              <a:rPr lang="en-US" altLang="en-US" sz="1600" b="1" spc="-100" dirty="0">
                <a:solidFill>
                  <a:srgbClr val="11576A"/>
                </a:solidFill>
                <a:latin typeface="微软雅黑" panose="020B0503020204020204" pitchFamily="34" charset="-122"/>
                <a:ea typeface="微软雅黑" panose="020B0503020204020204" pitchFamily="34" charset="-122"/>
              </a:rPr>
              <a:t>)</a:t>
            </a:r>
            <a:endParaRPr lang="zh-CN" altLang="en-US" sz="1600" b="1" spc="-100" dirty="0">
              <a:solidFill>
                <a:srgbClr val="11576A"/>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1323FA1B-0E0A-5096-5B04-34D1735F3758}"/>
              </a:ext>
            </a:extLst>
          </p:cNvPr>
          <p:cNvSpPr/>
          <p:nvPr/>
        </p:nvSpPr>
        <p:spPr>
          <a:xfrm>
            <a:off x="2138480" y="4068834"/>
            <a:ext cx="7965905" cy="2144177"/>
          </a:xfrm>
          <a:prstGeom prst="rect">
            <a:avLst/>
          </a:prstGeom>
        </p:spPr>
        <p:txBody>
          <a:bodyPr wrap="square">
            <a:spAutoFit/>
          </a:bodyPr>
          <a:lstStyle/>
          <a:p>
            <a:pPr>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 restore </a:t>
            </a:r>
            <a:r>
              <a:rPr lang="en-US" altLang="en-US" sz="1600" b="1" spc="-100" dirty="0" err="1">
                <a:solidFill>
                  <a:srgbClr val="11576A"/>
                </a:solidFill>
                <a:latin typeface="微软雅黑" panose="020B0503020204020204" pitchFamily="34" charset="-122"/>
                <a:ea typeface="微软雅黑" panose="020B0503020204020204" pitchFamily="34" charset="-122"/>
              </a:rPr>
              <a:t>to's</a:t>
            </a:r>
            <a:r>
              <a:rPr lang="en-US" altLang="en-US" sz="1600" b="1" spc="-100" dirty="0">
                <a:solidFill>
                  <a:srgbClr val="11576A"/>
                </a:solidFill>
                <a:latin typeface="微软雅黑" panose="020B0503020204020204" pitchFamily="34" charset="-122"/>
                <a:ea typeface="微软雅黑" panose="020B0503020204020204" pitchFamily="34" charset="-122"/>
              </a:rPr>
              <a:t> registers</a:t>
            </a:r>
            <a:endParaRPr lang="zh-CN" altLang="en-US" sz="1600" b="1" spc="-100" dirty="0">
              <a:solidFill>
                <a:srgbClr val="11576A"/>
              </a:solidFill>
              <a:latin typeface="微软雅黑" panose="020B0503020204020204" pitchFamily="34" charset="-122"/>
              <a:ea typeface="微软雅黑" panose="020B0503020204020204" pitchFamily="34" charset="-122"/>
            </a:endParaRPr>
          </a:p>
          <a:p>
            <a:pPr>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movl</a:t>
            </a:r>
            <a:r>
              <a:rPr lang="en-US" altLang="en-US" sz="1600" b="1" spc="-100" dirty="0">
                <a:solidFill>
                  <a:srgbClr val="11576A"/>
                </a:solidFill>
                <a:latin typeface="微软雅黑" panose="020B0503020204020204" pitchFamily="34" charset="-122"/>
                <a:ea typeface="微软雅黑" panose="020B0503020204020204" pitchFamily="34" charset="-122"/>
              </a:rPr>
              <a:t> 4(%esp), %</a:t>
            </a:r>
            <a:r>
              <a:rPr lang="en-US" altLang="en-US" sz="1600" b="1" spc="-100" dirty="0" err="1">
                <a:solidFill>
                  <a:srgbClr val="11576A"/>
                </a:solidFill>
                <a:latin typeface="微软雅黑" panose="020B0503020204020204" pitchFamily="34" charset="-122"/>
                <a:ea typeface="微软雅黑" panose="020B0503020204020204" pitchFamily="34" charset="-122"/>
              </a:rPr>
              <a:t>eax</a:t>
            </a:r>
            <a:r>
              <a:rPr lang="en-US" altLang="en-US" sz="1600" b="1" spc="-100" dirty="0">
                <a:solidFill>
                  <a:srgbClr val="11576A"/>
                </a:solidFill>
                <a:latin typeface="微软雅黑" panose="020B0503020204020204" pitchFamily="34" charset="-122"/>
                <a:ea typeface="微软雅黑" panose="020B0503020204020204" pitchFamily="34" charset="-122"/>
              </a:rPr>
              <a:t>          # not 8(%esp): popped return address already</a:t>
            </a:r>
            <a:endParaRPr lang="zh-CN" altLang="en-US" sz="1600" b="1" spc="-100" dirty="0">
              <a:solidFill>
                <a:srgbClr val="11576A"/>
              </a:solidFill>
              <a:latin typeface="微软雅黑" panose="020B0503020204020204" pitchFamily="34" charset="-122"/>
              <a:ea typeface="微软雅黑" panose="020B0503020204020204" pitchFamily="34" charset="-122"/>
            </a:endParaRPr>
          </a:p>
          <a:p>
            <a:pPr>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 </a:t>
            </a:r>
            <a:r>
              <a:rPr lang="en-US" altLang="en-US" sz="1600" b="1" spc="-100" dirty="0" err="1">
                <a:solidFill>
                  <a:srgbClr val="11576A"/>
                </a:solidFill>
                <a:latin typeface="微软雅黑" panose="020B0503020204020204" pitchFamily="34" charset="-122"/>
                <a:ea typeface="微软雅黑" panose="020B0503020204020204" pitchFamily="34" charset="-122"/>
              </a:rPr>
              <a:t>eax</a:t>
            </a:r>
            <a:r>
              <a:rPr lang="en-US" altLang="en-US" sz="1600" b="1" spc="-100" dirty="0">
                <a:solidFill>
                  <a:srgbClr val="11576A"/>
                </a:solidFill>
                <a:latin typeface="微软雅黑" panose="020B0503020204020204" pitchFamily="34" charset="-122"/>
                <a:ea typeface="微软雅黑" panose="020B0503020204020204" pitchFamily="34" charset="-122"/>
              </a:rPr>
              <a:t> now points to </a:t>
            </a:r>
            <a:r>
              <a:rPr lang="en-US" altLang="en-US" sz="1600" b="1" spc="-100" dirty="0" err="1">
                <a:solidFill>
                  <a:srgbClr val="11576A"/>
                </a:solidFill>
                <a:latin typeface="微软雅黑" panose="020B0503020204020204" pitchFamily="34" charset="-122"/>
                <a:ea typeface="微软雅黑" panose="020B0503020204020204" pitchFamily="34" charset="-122"/>
              </a:rPr>
              <a:t>to</a:t>
            </a:r>
            <a:endParaRPr lang="zh-CN" altLang="en-US" sz="1600" b="1" spc="-100" dirty="0">
              <a:solidFill>
                <a:srgbClr val="11576A"/>
              </a:solidFill>
              <a:latin typeface="微软雅黑" panose="020B0503020204020204" pitchFamily="34" charset="-122"/>
              <a:ea typeface="微软雅黑" panose="020B0503020204020204" pitchFamily="34" charset="-122"/>
            </a:endParaRPr>
          </a:p>
          <a:p>
            <a:pPr>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movl</a:t>
            </a:r>
            <a:r>
              <a:rPr lang="en-US" altLang="en-US" sz="1600" b="1" spc="-100" dirty="0">
                <a:solidFill>
                  <a:srgbClr val="11576A"/>
                </a:solidFill>
                <a:latin typeface="微软雅黑" panose="020B0503020204020204" pitchFamily="34" charset="-122"/>
                <a:ea typeface="微软雅黑" panose="020B0503020204020204" pitchFamily="34" charset="-122"/>
              </a:rPr>
              <a:t> 28(%</a:t>
            </a:r>
            <a:r>
              <a:rPr lang="en-US" altLang="en-US" sz="1600" b="1" spc="-100" dirty="0" err="1">
                <a:solidFill>
                  <a:srgbClr val="11576A"/>
                </a:solidFill>
                <a:latin typeface="微软雅黑" panose="020B0503020204020204" pitchFamily="34" charset="-122"/>
                <a:ea typeface="微软雅黑" panose="020B0503020204020204" pitchFamily="34" charset="-122"/>
              </a:rPr>
              <a:t>eax</a:t>
            </a: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ebp</a:t>
            </a:r>
            <a:endParaRPr lang="zh-CN" altLang="en-US" sz="1600" b="1" spc="-100" dirty="0">
              <a:solidFill>
                <a:srgbClr val="11576A"/>
              </a:solidFill>
              <a:latin typeface="微软雅黑" panose="020B0503020204020204" pitchFamily="34" charset="-122"/>
              <a:ea typeface="微软雅黑" panose="020B0503020204020204" pitchFamily="34" charset="-122"/>
            </a:endParaRPr>
          </a:p>
          <a:p>
            <a:pPr>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movl</a:t>
            </a:r>
            <a:r>
              <a:rPr lang="en-US" altLang="en-US" sz="1600" b="1" spc="-100" dirty="0">
                <a:solidFill>
                  <a:srgbClr val="11576A"/>
                </a:solidFill>
                <a:latin typeface="微软雅黑" panose="020B0503020204020204" pitchFamily="34" charset="-122"/>
                <a:ea typeface="微软雅黑" panose="020B0503020204020204" pitchFamily="34" charset="-122"/>
              </a:rPr>
              <a:t> 24(%</a:t>
            </a:r>
            <a:r>
              <a:rPr lang="en-US" altLang="en-US" sz="1600" b="1" spc="-100" dirty="0" err="1">
                <a:solidFill>
                  <a:srgbClr val="11576A"/>
                </a:solidFill>
                <a:latin typeface="微软雅黑" panose="020B0503020204020204" pitchFamily="34" charset="-122"/>
                <a:ea typeface="微软雅黑" panose="020B0503020204020204" pitchFamily="34" charset="-122"/>
              </a:rPr>
              <a:t>eax</a:t>
            </a: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edi</a:t>
            </a:r>
            <a:endParaRPr lang="zh-CN" altLang="en-US" sz="1600" b="1" spc="-100" dirty="0">
              <a:solidFill>
                <a:srgbClr val="11576A"/>
              </a:solidFill>
              <a:latin typeface="微软雅黑" panose="020B0503020204020204" pitchFamily="34" charset="-122"/>
              <a:ea typeface="微软雅黑" panose="020B0503020204020204" pitchFamily="34" charset="-122"/>
            </a:endParaRPr>
          </a:p>
          <a:p>
            <a:pPr>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movl</a:t>
            </a:r>
            <a:r>
              <a:rPr lang="en-US" altLang="en-US" sz="1600" b="1" spc="-100" dirty="0">
                <a:solidFill>
                  <a:srgbClr val="11576A"/>
                </a:solidFill>
                <a:latin typeface="微软雅黑" panose="020B0503020204020204" pitchFamily="34" charset="-122"/>
                <a:ea typeface="微软雅黑" panose="020B0503020204020204" pitchFamily="34" charset="-122"/>
              </a:rPr>
              <a:t> 20(%</a:t>
            </a:r>
            <a:r>
              <a:rPr lang="en-US" altLang="en-US" sz="1600" b="1" spc="-100" dirty="0" err="1">
                <a:solidFill>
                  <a:srgbClr val="11576A"/>
                </a:solidFill>
                <a:latin typeface="微软雅黑" panose="020B0503020204020204" pitchFamily="34" charset="-122"/>
                <a:ea typeface="微软雅黑" panose="020B0503020204020204" pitchFamily="34" charset="-122"/>
              </a:rPr>
              <a:t>eax</a:t>
            </a: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esi</a:t>
            </a:r>
            <a:endParaRPr lang="zh-CN" altLang="en-US" sz="1600" b="1" spc="-100" dirty="0">
              <a:solidFill>
                <a:srgbClr val="11576A"/>
              </a:solidFill>
              <a:latin typeface="微软雅黑" panose="020B0503020204020204" pitchFamily="34" charset="-122"/>
              <a:ea typeface="微软雅黑" panose="020B0503020204020204" pitchFamily="34" charset="-122"/>
            </a:endParaRPr>
          </a:p>
          <a:p>
            <a:pPr>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movl</a:t>
            </a:r>
            <a:r>
              <a:rPr lang="en-US" altLang="en-US" sz="1600" b="1" spc="-100" dirty="0">
                <a:solidFill>
                  <a:srgbClr val="11576A"/>
                </a:solidFill>
                <a:latin typeface="微软雅黑" panose="020B0503020204020204" pitchFamily="34" charset="-122"/>
                <a:ea typeface="微软雅黑" panose="020B0503020204020204" pitchFamily="34" charset="-122"/>
              </a:rPr>
              <a:t> 16(%</a:t>
            </a:r>
            <a:r>
              <a:rPr lang="en-US" altLang="en-US" sz="1600" b="1" spc="-100" dirty="0" err="1">
                <a:solidFill>
                  <a:srgbClr val="11576A"/>
                </a:solidFill>
                <a:latin typeface="微软雅黑" panose="020B0503020204020204" pitchFamily="34" charset="-122"/>
                <a:ea typeface="微软雅黑" panose="020B0503020204020204" pitchFamily="34" charset="-122"/>
              </a:rPr>
              <a:t>eax</a:t>
            </a: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edx</a:t>
            </a:r>
            <a:endParaRPr lang="zh-CN" altLang="en-US" sz="1600" b="1" spc="-100" dirty="0">
              <a:solidFill>
                <a:srgbClr val="11576A"/>
              </a:solidFill>
              <a:latin typeface="微软雅黑" panose="020B0503020204020204" pitchFamily="34" charset="-122"/>
              <a:ea typeface="微软雅黑" panose="020B0503020204020204" pitchFamily="34" charset="-122"/>
            </a:endParaRPr>
          </a:p>
          <a:p>
            <a:pPr>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movl</a:t>
            </a:r>
            <a:r>
              <a:rPr lang="en-US" altLang="en-US" sz="1600" b="1" spc="-100" dirty="0">
                <a:solidFill>
                  <a:srgbClr val="11576A"/>
                </a:solidFill>
                <a:latin typeface="微软雅黑" panose="020B0503020204020204" pitchFamily="34" charset="-122"/>
                <a:ea typeface="微软雅黑" panose="020B0503020204020204" pitchFamily="34" charset="-122"/>
              </a:rPr>
              <a:t> 12(%</a:t>
            </a:r>
            <a:r>
              <a:rPr lang="en-US" altLang="en-US" sz="1600" b="1" spc="-100" dirty="0" err="1">
                <a:solidFill>
                  <a:srgbClr val="11576A"/>
                </a:solidFill>
                <a:latin typeface="微软雅黑" panose="020B0503020204020204" pitchFamily="34" charset="-122"/>
                <a:ea typeface="微软雅黑" panose="020B0503020204020204" pitchFamily="34" charset="-122"/>
              </a:rPr>
              <a:t>eax</a:t>
            </a: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ecx</a:t>
            </a:r>
            <a:endParaRPr lang="zh-CN" altLang="en-US" sz="1600" b="1" spc="-100" dirty="0">
              <a:solidFill>
                <a:srgbClr val="11576A"/>
              </a:solidFill>
              <a:latin typeface="微软雅黑" panose="020B0503020204020204" pitchFamily="34" charset="-122"/>
              <a:ea typeface="微软雅黑" panose="020B0503020204020204" pitchFamily="34" charset="-122"/>
            </a:endParaRPr>
          </a:p>
          <a:p>
            <a:pPr>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movl</a:t>
            </a:r>
            <a:r>
              <a:rPr lang="en-US" altLang="en-US" sz="1600" b="1" spc="-100" dirty="0">
                <a:solidFill>
                  <a:srgbClr val="11576A"/>
                </a:solidFill>
                <a:latin typeface="微软雅黑" panose="020B0503020204020204" pitchFamily="34" charset="-122"/>
                <a:ea typeface="微软雅黑" panose="020B0503020204020204" pitchFamily="34" charset="-122"/>
              </a:rPr>
              <a:t> 8(%</a:t>
            </a:r>
            <a:r>
              <a:rPr lang="en-US" altLang="en-US" sz="1600" b="1" spc="-100" dirty="0" err="1">
                <a:solidFill>
                  <a:srgbClr val="11576A"/>
                </a:solidFill>
                <a:latin typeface="微软雅黑" panose="020B0503020204020204" pitchFamily="34" charset="-122"/>
                <a:ea typeface="微软雅黑" panose="020B0503020204020204" pitchFamily="34" charset="-122"/>
              </a:rPr>
              <a:t>eax</a:t>
            </a: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ebx</a:t>
            </a:r>
            <a:endParaRPr lang="zh-CN" altLang="en-US" sz="1600" b="1" spc="-100" dirty="0">
              <a:solidFill>
                <a:srgbClr val="11576A"/>
              </a:solidFill>
              <a:latin typeface="微软雅黑" panose="020B0503020204020204" pitchFamily="34" charset="-122"/>
              <a:ea typeface="微软雅黑" panose="020B0503020204020204" pitchFamily="34" charset="-122"/>
            </a:endParaRPr>
          </a:p>
          <a:p>
            <a:pPr>
              <a:lnSpc>
                <a:spcPts val="1600"/>
              </a:lnSpc>
            </a:pPr>
            <a:r>
              <a:rPr lang="en-US" altLang="en-US" sz="1600" b="1" spc="-100" dirty="0">
                <a:solidFill>
                  <a:srgbClr val="11576A"/>
                </a:solidFill>
                <a:latin typeface="微软雅黑" panose="020B0503020204020204" pitchFamily="34" charset="-122"/>
                <a:ea typeface="微软雅黑" panose="020B0503020204020204" pitchFamily="34" charset="-122"/>
              </a:rPr>
              <a:t>    </a:t>
            </a:r>
            <a:r>
              <a:rPr lang="en-US" altLang="en-US" sz="1600" b="1" spc="-100" dirty="0" err="1">
                <a:solidFill>
                  <a:srgbClr val="11576A"/>
                </a:solidFill>
                <a:latin typeface="微软雅黑" panose="020B0503020204020204" pitchFamily="34" charset="-122"/>
                <a:ea typeface="微软雅黑" panose="020B0503020204020204" pitchFamily="34" charset="-122"/>
              </a:rPr>
              <a:t>movl</a:t>
            </a:r>
            <a:r>
              <a:rPr lang="en-US" altLang="en-US" sz="1600" b="1" spc="-100" dirty="0">
                <a:solidFill>
                  <a:srgbClr val="11576A"/>
                </a:solidFill>
                <a:latin typeface="微软雅黑" panose="020B0503020204020204" pitchFamily="34" charset="-122"/>
                <a:ea typeface="微软雅黑" panose="020B0503020204020204" pitchFamily="34" charset="-122"/>
              </a:rPr>
              <a:t> 4(%</a:t>
            </a:r>
            <a:r>
              <a:rPr lang="en-US" altLang="en-US" sz="1600" b="1" spc="-100" dirty="0" err="1">
                <a:solidFill>
                  <a:srgbClr val="11576A"/>
                </a:solidFill>
                <a:latin typeface="微软雅黑" panose="020B0503020204020204" pitchFamily="34" charset="-122"/>
                <a:ea typeface="微软雅黑" panose="020B0503020204020204" pitchFamily="34" charset="-122"/>
              </a:rPr>
              <a:t>eax</a:t>
            </a:r>
            <a:r>
              <a:rPr lang="en-US" altLang="en-US" sz="1600" b="1" spc="-100" dirty="0">
                <a:solidFill>
                  <a:srgbClr val="11576A"/>
                </a:solidFill>
                <a:latin typeface="微软雅黑" panose="020B0503020204020204" pitchFamily="34" charset="-122"/>
                <a:ea typeface="微软雅黑" panose="020B0503020204020204" pitchFamily="34" charset="-122"/>
              </a:rPr>
              <a:t>), %esp</a:t>
            </a:r>
            <a:endParaRPr lang="zh-CN" altLang="en-US" sz="1600" b="1" spc="-100" dirty="0">
              <a:solidFill>
                <a:srgbClr val="11576A"/>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A35E3BC6-BC8C-356D-5110-644F82885540}"/>
              </a:ext>
            </a:extLst>
          </p:cNvPr>
          <p:cNvSpPr txBox="1"/>
          <p:nvPr/>
        </p:nvSpPr>
        <p:spPr>
          <a:xfrm>
            <a:off x="7489799" y="2420888"/>
            <a:ext cx="2736477" cy="1477328"/>
          </a:xfrm>
          <a:prstGeom prst="rect">
            <a:avLst/>
          </a:prstGeom>
          <a:noFill/>
        </p:spPr>
        <p:txBody>
          <a:bodyPr wrap="square" rtlCol="0">
            <a:spAutoFit/>
          </a:bodyPr>
          <a:lstStyle/>
          <a:p>
            <a:r>
              <a:rPr lang="zh-CN" altLang="en-US" dirty="0"/>
              <a:t>在</a:t>
            </a:r>
            <a:r>
              <a:rPr lang="en-US" altLang="zh-CN" dirty="0"/>
              <a:t>80386</a:t>
            </a:r>
            <a:r>
              <a:rPr lang="zh-CN" altLang="en-US" dirty="0"/>
              <a:t>的上下文切换中，共发生了</a:t>
            </a:r>
            <a:r>
              <a:rPr lang="en-US" altLang="zh-CN" dirty="0">
                <a:solidFill>
                  <a:srgbClr val="FF0000"/>
                </a:solidFill>
              </a:rPr>
              <a:t>18</a:t>
            </a:r>
            <a:r>
              <a:rPr lang="zh-CN" altLang="en-US" dirty="0">
                <a:solidFill>
                  <a:srgbClr val="FF0000"/>
                </a:solidFill>
              </a:rPr>
              <a:t>次内存的读</a:t>
            </a:r>
            <a:r>
              <a:rPr lang="en-US" altLang="zh-CN" dirty="0">
                <a:solidFill>
                  <a:srgbClr val="FF0000"/>
                </a:solidFill>
              </a:rPr>
              <a:t>/</a:t>
            </a:r>
            <a:r>
              <a:rPr lang="zh-CN" altLang="en-US" dirty="0">
                <a:solidFill>
                  <a:srgbClr val="FF0000"/>
                </a:solidFill>
              </a:rPr>
              <a:t>写操作，耗时约</a:t>
            </a:r>
            <a:r>
              <a:rPr lang="en-US" altLang="zh-CN" dirty="0">
                <a:solidFill>
                  <a:srgbClr val="FF0000"/>
                </a:solidFill>
              </a:rPr>
              <a:t>2.16</a:t>
            </a:r>
            <a:r>
              <a:rPr lang="zh-CN" altLang="en-US" dirty="0">
                <a:solidFill>
                  <a:srgbClr val="FF0000"/>
                </a:solidFill>
              </a:rPr>
              <a:t>微秒，在</a:t>
            </a:r>
            <a:r>
              <a:rPr lang="en-US" altLang="zh-CN" dirty="0">
                <a:solidFill>
                  <a:srgbClr val="FF0000"/>
                </a:solidFill>
              </a:rPr>
              <a:t>CPU</a:t>
            </a:r>
            <a:r>
              <a:rPr lang="zh-CN" altLang="en-US" dirty="0">
                <a:solidFill>
                  <a:srgbClr val="FF0000"/>
                </a:solidFill>
              </a:rPr>
              <a:t>看来，大约相当于人类世界的两小时！</a:t>
            </a:r>
          </a:p>
        </p:txBody>
      </p:sp>
      <p:sp>
        <p:nvSpPr>
          <p:cNvPr id="15" name="文本框 14">
            <a:extLst>
              <a:ext uri="{FF2B5EF4-FFF2-40B4-BE49-F238E27FC236}">
                <a16:creationId xmlns:a16="http://schemas.microsoft.com/office/drawing/2014/main" id="{77F7F91D-96A0-8B1A-6A5B-EDD6FAA0D079}"/>
              </a:ext>
            </a:extLst>
          </p:cNvPr>
          <p:cNvSpPr txBox="1"/>
          <p:nvPr/>
        </p:nvSpPr>
        <p:spPr>
          <a:xfrm>
            <a:off x="7489799" y="4743200"/>
            <a:ext cx="2736477" cy="646331"/>
          </a:xfrm>
          <a:prstGeom prst="rect">
            <a:avLst/>
          </a:prstGeom>
          <a:noFill/>
        </p:spPr>
        <p:txBody>
          <a:bodyPr wrap="square" rtlCol="0">
            <a:spAutoFit/>
          </a:bodyPr>
          <a:lstStyle/>
          <a:p>
            <a:r>
              <a:rPr lang="zh-CN" altLang="en-US" dirty="0"/>
              <a:t>利用</a:t>
            </a:r>
            <a:r>
              <a:rPr lang="en-US" altLang="zh-CN" dirty="0"/>
              <a:t>RISC</a:t>
            </a:r>
            <a:r>
              <a:rPr lang="zh-CN" altLang="en-US" dirty="0"/>
              <a:t>的设计思路会改进这个过程吗？</a:t>
            </a:r>
            <a:endParaRPr lang="zh-CN" altLang="en-US" dirty="0">
              <a:solidFill>
                <a:srgbClr val="FF0000"/>
              </a:solidFill>
            </a:endParaRPr>
          </a:p>
        </p:txBody>
      </p:sp>
    </p:spTree>
    <p:extLst>
      <p:ext uri="{BB962C8B-B14F-4D97-AF65-F5344CB8AC3E}">
        <p14:creationId xmlns:p14="http://schemas.microsoft.com/office/powerpoint/2010/main" val="976737901"/>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进程调度是不是“免费”的？</a:t>
            </a:r>
            <a:endParaRPr sz="3600" dirty="0">
              <a:latin typeface="微软雅黑" panose="020B0503020204020204" pitchFamily="34" charset="-122"/>
              <a:ea typeface="微软雅黑" panose="020B0503020204020204" pitchFamily="34" charset="-122"/>
            </a:endParaRP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pic>
        <p:nvPicPr>
          <p:cNvPr id="5" name="图片 4">
            <a:extLst>
              <a:ext uri="{FF2B5EF4-FFF2-40B4-BE49-F238E27FC236}">
                <a16:creationId xmlns:a16="http://schemas.microsoft.com/office/drawing/2014/main" id="{82199834-4B64-2A0C-EF91-1554403B796B}"/>
              </a:ext>
            </a:extLst>
          </p:cNvPr>
          <p:cNvPicPr>
            <a:picLocks noChangeAspect="1"/>
          </p:cNvPicPr>
          <p:nvPr/>
        </p:nvPicPr>
        <p:blipFill rotWithShape="1">
          <a:blip r:embed="rId3"/>
          <a:srcRect r="72"/>
          <a:stretch/>
        </p:blipFill>
        <p:spPr>
          <a:xfrm>
            <a:off x="317182" y="1638300"/>
            <a:ext cx="8202931" cy="4914649"/>
          </a:xfrm>
          <a:prstGeom prst="rect">
            <a:avLst/>
          </a:prstGeom>
        </p:spPr>
      </p:pic>
      <p:sp>
        <p:nvSpPr>
          <p:cNvPr id="6" name="文本框 5">
            <a:extLst>
              <a:ext uri="{FF2B5EF4-FFF2-40B4-BE49-F238E27FC236}">
                <a16:creationId xmlns:a16="http://schemas.microsoft.com/office/drawing/2014/main" id="{37947C78-F822-E965-197C-454A7624D48C}"/>
              </a:ext>
            </a:extLst>
          </p:cNvPr>
          <p:cNvSpPr txBox="1"/>
          <p:nvPr/>
        </p:nvSpPr>
        <p:spPr>
          <a:xfrm>
            <a:off x="8493403" y="2506345"/>
            <a:ext cx="3698597" cy="2308324"/>
          </a:xfrm>
          <a:prstGeom prst="rect">
            <a:avLst/>
          </a:prstGeom>
          <a:noFill/>
        </p:spPr>
        <p:txBody>
          <a:bodyPr wrap="square" rtlCol="0">
            <a:spAutoFit/>
          </a:bodyPr>
          <a:lstStyle/>
          <a:p>
            <a:pPr marL="342900" indent="-342900">
              <a:buAutoNum type="arabicPeriod"/>
            </a:pPr>
            <a:r>
              <a:rPr lang="en-US" altLang="zh-CN" dirty="0"/>
              <a:t>MIPS</a:t>
            </a:r>
            <a:r>
              <a:rPr lang="zh-CN" altLang="en-US" dirty="0"/>
              <a:t>使用寄存器传递参数，所以读取</a:t>
            </a:r>
            <a:r>
              <a:rPr lang="en-US" altLang="zh-CN" dirty="0"/>
              <a:t>from</a:t>
            </a:r>
            <a:r>
              <a:rPr lang="zh-CN" altLang="en-US" dirty="0"/>
              <a:t>，</a:t>
            </a:r>
            <a:r>
              <a:rPr lang="en-US" altLang="zh-CN" dirty="0"/>
              <a:t>to</a:t>
            </a:r>
            <a:r>
              <a:rPr lang="zh-CN" altLang="en-US" dirty="0"/>
              <a:t>的两次访存可以省掉</a:t>
            </a:r>
            <a:endParaRPr lang="en-US" altLang="zh-CN" dirty="0"/>
          </a:p>
          <a:p>
            <a:pPr marL="342900" indent="-342900">
              <a:buAutoNum type="arabicPeriod"/>
            </a:pPr>
            <a:r>
              <a:rPr lang="zh-CN" altLang="en-US" dirty="0"/>
              <a:t>由于</a:t>
            </a:r>
            <a:r>
              <a:rPr lang="en-US" altLang="zh-CN" dirty="0"/>
              <a:t>RISC</a:t>
            </a:r>
            <a:r>
              <a:rPr lang="zh-CN" altLang="en-US" dirty="0"/>
              <a:t>的设计思路需要增加大量通用寄存器，所以“上下文”需要保存的内容</a:t>
            </a:r>
            <a:r>
              <a:rPr lang="zh-CN" altLang="en-US" dirty="0">
                <a:solidFill>
                  <a:srgbClr val="FF0000"/>
                </a:solidFill>
              </a:rPr>
              <a:t>变多了！（</a:t>
            </a:r>
            <a:r>
              <a:rPr lang="en-US" altLang="zh-CN" dirty="0">
                <a:solidFill>
                  <a:srgbClr val="FF0000"/>
                </a:solidFill>
              </a:rPr>
              <a:t>MIPS</a:t>
            </a:r>
            <a:r>
              <a:rPr lang="zh-CN" altLang="en-US" dirty="0">
                <a:solidFill>
                  <a:srgbClr val="FF0000"/>
                </a:solidFill>
              </a:rPr>
              <a:t>的上下文切换需要</a:t>
            </a:r>
            <a:r>
              <a:rPr lang="en-US" altLang="zh-CN" dirty="0">
                <a:solidFill>
                  <a:srgbClr val="FF0000"/>
                </a:solidFill>
              </a:rPr>
              <a:t>24</a:t>
            </a:r>
            <a:r>
              <a:rPr lang="zh-CN" altLang="en-US" dirty="0">
                <a:solidFill>
                  <a:srgbClr val="FF0000"/>
                </a:solidFill>
              </a:rPr>
              <a:t>次访存）</a:t>
            </a:r>
          </a:p>
        </p:txBody>
      </p:sp>
    </p:spTree>
    <p:extLst>
      <p:ext uri="{BB962C8B-B14F-4D97-AF65-F5344CB8AC3E}">
        <p14:creationId xmlns:p14="http://schemas.microsoft.com/office/powerpoint/2010/main" val="1570164072"/>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上下文切换是可以被改进的吗？</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8" name="内容占位符 2">
            <a:extLst>
              <a:ext uri="{FF2B5EF4-FFF2-40B4-BE49-F238E27FC236}">
                <a16:creationId xmlns:a16="http://schemas.microsoft.com/office/drawing/2014/main" id="{DC65AC35-FC35-AA00-E2BD-5798748B945E}"/>
              </a:ext>
            </a:extLst>
          </p:cNvPr>
          <p:cNvSpPr txBox="1">
            <a:spLocks/>
          </p:cNvSpPr>
          <p:nvPr/>
        </p:nvSpPr>
        <p:spPr>
          <a:xfrm>
            <a:off x="634365" y="1620074"/>
            <a:ext cx="8064500" cy="50101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defTabSz="457200" eaLnBrk="0" fontAlgn="base" hangingPunct="0">
              <a:spcBef>
                <a:spcPct val="20000"/>
              </a:spcBef>
              <a:spcAft>
                <a:spcPct val="0"/>
              </a:spcAft>
              <a:buClr>
                <a:srgbClr val="000000"/>
              </a:buClr>
              <a:buSzPct val="80000"/>
              <a:buFont typeface="Wingdings" panose="05000000000000000000" pitchFamily="2" charset="2"/>
              <a:buChar char="¢"/>
            </a:pPr>
            <a:r>
              <a:rPr lang="zh-CN" altLang="en-US" sz="2200" dirty="0">
                <a:solidFill>
                  <a:srgbClr val="003366"/>
                </a:solidFill>
                <a:latin typeface="Verdana" panose="020B0604030504040204" pitchFamily="34" charset="0"/>
                <a:ea typeface="宋体" panose="02010600030101010101" pitchFamily="2" charset="-122"/>
                <a:cs typeface="+mn-ea"/>
              </a:rPr>
              <a:t>减少寄存器的数量？</a:t>
            </a:r>
            <a:endParaRPr lang="en-US" altLang="zh-CN" sz="2200" dirty="0">
              <a:solidFill>
                <a:srgbClr val="003366"/>
              </a:solidFill>
              <a:latin typeface="Verdana" panose="020B0604030504040204" pitchFamily="34" charset="0"/>
              <a:ea typeface="宋体" panose="02010600030101010101" pitchFamily="2" charset="-122"/>
              <a:cs typeface="+mn-ea"/>
            </a:endParaRPr>
          </a:p>
          <a:p>
            <a:pPr marL="342900" indent="-342900" algn="l" defTabSz="457200" eaLnBrk="0" fontAlgn="base" hangingPunct="0">
              <a:spcBef>
                <a:spcPct val="20000"/>
              </a:spcBef>
              <a:spcAft>
                <a:spcPct val="0"/>
              </a:spcAft>
              <a:buClr>
                <a:srgbClr val="000000"/>
              </a:buClr>
              <a:buSzPct val="80000"/>
              <a:buFont typeface="Wingdings" panose="05000000000000000000" pitchFamily="2" charset="2"/>
              <a:buChar char="¢"/>
            </a:pPr>
            <a:r>
              <a:rPr lang="zh-CN" altLang="en-US" sz="2200" dirty="0">
                <a:solidFill>
                  <a:srgbClr val="003366"/>
                </a:solidFill>
                <a:latin typeface="Verdana" panose="020B0604030504040204" pitchFamily="34" charset="0"/>
                <a:ea typeface="宋体" panose="02010600030101010101" pitchFamily="2" charset="-122"/>
                <a:cs typeface="+mn-ea"/>
              </a:rPr>
              <a:t>减少保存的寄存器的数量？</a:t>
            </a:r>
            <a:endParaRPr lang="en-US" altLang="zh-CN" sz="2200" dirty="0">
              <a:solidFill>
                <a:srgbClr val="003366"/>
              </a:solidFill>
              <a:latin typeface="Verdana" panose="020B0604030504040204" pitchFamily="34" charset="0"/>
              <a:ea typeface="宋体" panose="02010600030101010101" pitchFamily="2" charset="-122"/>
              <a:cs typeface="+mn-ea"/>
            </a:endParaRPr>
          </a:p>
          <a:p>
            <a:pPr marL="342900" indent="-342900" algn="l" defTabSz="457200" eaLnBrk="0" fontAlgn="base" hangingPunct="0">
              <a:spcBef>
                <a:spcPct val="20000"/>
              </a:spcBef>
              <a:spcAft>
                <a:spcPct val="0"/>
              </a:spcAft>
              <a:buClr>
                <a:srgbClr val="000000"/>
              </a:buClr>
              <a:buSzPct val="80000"/>
              <a:buFont typeface="Wingdings" panose="05000000000000000000" pitchFamily="2" charset="2"/>
              <a:buChar char="¢"/>
            </a:pPr>
            <a:r>
              <a:rPr lang="zh-CN" altLang="en-US" sz="2200" dirty="0">
                <a:solidFill>
                  <a:srgbClr val="003366"/>
                </a:solidFill>
                <a:latin typeface="Verdana" panose="020B0604030504040204" pitchFamily="34" charset="0"/>
                <a:ea typeface="宋体" panose="02010600030101010101" pitchFamily="2" charset="-122"/>
                <a:cs typeface="+mn-ea"/>
              </a:rPr>
              <a:t>发挥硬件的特性</a:t>
            </a:r>
          </a:p>
        </p:txBody>
      </p:sp>
      <p:pic>
        <p:nvPicPr>
          <p:cNvPr id="9" name="图片 8">
            <a:extLst>
              <a:ext uri="{FF2B5EF4-FFF2-40B4-BE49-F238E27FC236}">
                <a16:creationId xmlns:a16="http://schemas.microsoft.com/office/drawing/2014/main" id="{E1100FD4-2262-A6E6-B20A-12BCC1B8FE6A}"/>
              </a:ext>
            </a:extLst>
          </p:cNvPr>
          <p:cNvPicPr>
            <a:picLocks noChangeAspect="1"/>
          </p:cNvPicPr>
          <p:nvPr/>
        </p:nvPicPr>
        <p:blipFill rotWithShape="1">
          <a:blip r:embed="rId3"/>
          <a:srcRect l="756" t="896" b="2120"/>
          <a:stretch/>
        </p:blipFill>
        <p:spPr>
          <a:xfrm>
            <a:off x="4559300" y="1434337"/>
            <a:ext cx="6847428" cy="4902963"/>
          </a:xfrm>
          <a:prstGeom prst="rect">
            <a:avLst/>
          </a:prstGeom>
        </p:spPr>
      </p:pic>
      <p:pic>
        <p:nvPicPr>
          <p:cNvPr id="10" name="图片 9">
            <a:extLst>
              <a:ext uri="{FF2B5EF4-FFF2-40B4-BE49-F238E27FC236}">
                <a16:creationId xmlns:a16="http://schemas.microsoft.com/office/drawing/2014/main" id="{46C4C4AB-978E-D931-CBB6-BD1BD00386BF}"/>
              </a:ext>
            </a:extLst>
          </p:cNvPr>
          <p:cNvPicPr>
            <a:picLocks noChangeAspect="1"/>
          </p:cNvPicPr>
          <p:nvPr/>
        </p:nvPicPr>
        <p:blipFill>
          <a:blip r:embed="rId4"/>
          <a:stretch>
            <a:fillRect/>
          </a:stretch>
        </p:blipFill>
        <p:spPr>
          <a:xfrm>
            <a:off x="731520" y="1434337"/>
            <a:ext cx="4904928" cy="5010150"/>
          </a:xfrm>
          <a:prstGeom prst="rect">
            <a:avLst/>
          </a:prstGeom>
        </p:spPr>
      </p:pic>
      <p:sp>
        <p:nvSpPr>
          <p:cNvPr id="11" name="文本框 10">
            <a:extLst>
              <a:ext uri="{FF2B5EF4-FFF2-40B4-BE49-F238E27FC236}">
                <a16:creationId xmlns:a16="http://schemas.microsoft.com/office/drawing/2014/main" id="{70DC1AB5-6D9B-8566-C7FF-DE03AB4282CD}"/>
              </a:ext>
            </a:extLst>
          </p:cNvPr>
          <p:cNvSpPr txBox="1"/>
          <p:nvPr/>
        </p:nvSpPr>
        <p:spPr>
          <a:xfrm>
            <a:off x="7134516" y="795655"/>
            <a:ext cx="3240360" cy="646331"/>
          </a:xfrm>
          <a:prstGeom prst="rect">
            <a:avLst/>
          </a:prstGeom>
          <a:noFill/>
        </p:spPr>
        <p:txBody>
          <a:bodyPr wrap="square" rtlCol="0">
            <a:spAutoFit/>
          </a:bodyPr>
          <a:lstStyle/>
          <a:p>
            <a:r>
              <a:rPr lang="zh-CN" altLang="en-US" dirty="0"/>
              <a:t>将后续的</a:t>
            </a:r>
            <a:r>
              <a:rPr lang="en-US" altLang="zh-CN" dirty="0"/>
              <a:t>11</a:t>
            </a:r>
            <a:r>
              <a:rPr lang="zh-CN" altLang="en-US" dirty="0"/>
              <a:t>个寄存器</a:t>
            </a:r>
            <a:r>
              <a:rPr lang="zh-CN" altLang="en-US" dirty="0">
                <a:solidFill>
                  <a:srgbClr val="FF0000"/>
                </a:solidFill>
              </a:rPr>
              <a:t>连续地写入</a:t>
            </a:r>
            <a:r>
              <a:rPr lang="en-US" altLang="zh-CN" dirty="0"/>
              <a:t>r0</a:t>
            </a:r>
            <a:r>
              <a:rPr lang="zh-CN" altLang="en-US" dirty="0"/>
              <a:t>指定的内存区中</a:t>
            </a:r>
          </a:p>
        </p:txBody>
      </p:sp>
      <p:sp>
        <p:nvSpPr>
          <p:cNvPr id="14" name="文本框 13">
            <a:extLst>
              <a:ext uri="{FF2B5EF4-FFF2-40B4-BE49-F238E27FC236}">
                <a16:creationId xmlns:a16="http://schemas.microsoft.com/office/drawing/2014/main" id="{DDB46CF0-C062-AC36-F39F-3A822D4C928A}"/>
              </a:ext>
            </a:extLst>
          </p:cNvPr>
          <p:cNvSpPr txBox="1"/>
          <p:nvPr/>
        </p:nvSpPr>
        <p:spPr>
          <a:xfrm>
            <a:off x="2510777" y="5467564"/>
            <a:ext cx="3240360" cy="923330"/>
          </a:xfrm>
          <a:prstGeom prst="rect">
            <a:avLst/>
          </a:prstGeom>
          <a:noFill/>
        </p:spPr>
        <p:txBody>
          <a:bodyPr wrap="square" rtlCol="0">
            <a:spAutoFit/>
          </a:bodyPr>
          <a:lstStyle/>
          <a:p>
            <a:r>
              <a:rPr lang="zh-CN" altLang="en-US" dirty="0"/>
              <a:t>从</a:t>
            </a:r>
            <a:r>
              <a:rPr lang="en-US" altLang="zh-CN" dirty="0"/>
              <a:t>r1</a:t>
            </a:r>
            <a:r>
              <a:rPr lang="zh-CN" altLang="en-US" dirty="0"/>
              <a:t>指定的内存地址中</a:t>
            </a:r>
            <a:r>
              <a:rPr lang="zh-CN" altLang="en-US" dirty="0">
                <a:solidFill>
                  <a:srgbClr val="FF0000"/>
                </a:solidFill>
              </a:rPr>
              <a:t>连续的读入</a:t>
            </a:r>
            <a:r>
              <a:rPr lang="en-US" altLang="zh-CN" dirty="0"/>
              <a:t>11</a:t>
            </a:r>
            <a:r>
              <a:rPr lang="zh-CN" altLang="en-US" dirty="0"/>
              <a:t>个值，依次放后这</a:t>
            </a:r>
            <a:r>
              <a:rPr lang="en-US" altLang="zh-CN" dirty="0"/>
              <a:t>11</a:t>
            </a:r>
            <a:r>
              <a:rPr lang="zh-CN" altLang="en-US" dirty="0"/>
              <a:t>个寄存器中</a:t>
            </a:r>
          </a:p>
        </p:txBody>
      </p:sp>
    </p:spTree>
    <p:extLst>
      <p:ext uri="{BB962C8B-B14F-4D97-AF65-F5344CB8AC3E}">
        <p14:creationId xmlns:p14="http://schemas.microsoft.com/office/powerpoint/2010/main" val="2904159627"/>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14" presetClass="exit" presetSubtype="10" fill="hold" nodeType="withEffect">
                                  <p:stCondLst>
                                    <p:cond delay="0"/>
                                  </p:stCondLst>
                                  <p:childTnLst>
                                    <p:animEffect transition="out" filter="randombar(horizontal)">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500" fill="hold"/>
                                        <p:tgtEl>
                                          <p:spTgt spid="11"/>
                                        </p:tgtEl>
                                        <p:attrNameLst>
                                          <p:attrName>ppt_x</p:attrName>
                                        </p:attrNameLst>
                                      </p:cBhvr>
                                      <p:tavLst>
                                        <p:tav tm="0">
                                          <p:val>
                                            <p:strVal val="#ppt_x"/>
                                          </p:val>
                                        </p:tav>
                                        <p:tav tm="100000">
                                          <p:val>
                                            <p:strVal val="#ppt_x"/>
                                          </p:val>
                                        </p:tav>
                                      </p:tavLst>
                                    </p:anim>
                                    <p:anim calcmode="lin" valueType="num">
                                      <p:cBhvr additive="base">
                                        <p:cTn id="4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additive="base">
                                        <p:cTn id="46" dur="500" fill="hold"/>
                                        <p:tgtEl>
                                          <p:spTgt spid="14"/>
                                        </p:tgtEl>
                                        <p:attrNameLst>
                                          <p:attrName>ppt_x</p:attrName>
                                        </p:attrNameLst>
                                      </p:cBhvr>
                                      <p:tavLst>
                                        <p:tav tm="0">
                                          <p:val>
                                            <p:strVal val="#ppt_x"/>
                                          </p:val>
                                        </p:tav>
                                        <p:tav tm="100000">
                                          <p:val>
                                            <p:strVal val="#ppt_x"/>
                                          </p:val>
                                        </p:tav>
                                      </p:tavLst>
                                    </p:anim>
                                    <p:anim calcmode="lin" valueType="num">
                                      <p:cBhvr additive="base">
                                        <p:cTn id="4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1" grpId="0"/>
      <p:bldP spid="1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从</a:t>
            </a:r>
            <a:r>
              <a:rPr lang="en-US" altLang="zh-CN" sz="3600" dirty="0">
                <a:latin typeface="微软雅黑" panose="020B0503020204020204" pitchFamily="34" charset="-122"/>
                <a:ea typeface="微软雅黑" panose="020B0503020204020204" pitchFamily="34" charset="-122"/>
              </a:rPr>
              <a:t>OS</a:t>
            </a:r>
            <a:r>
              <a:rPr lang="zh-CN" altLang="en-US" sz="3600" dirty="0">
                <a:latin typeface="微软雅黑" panose="020B0503020204020204" pitchFamily="34" charset="-122"/>
                <a:ea typeface="微软雅黑" panose="020B0503020204020204" pitchFamily="34" charset="-122"/>
              </a:rPr>
              <a:t>的角度看处理器设计</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8" name="内容占位符 2">
            <a:extLst>
              <a:ext uri="{FF2B5EF4-FFF2-40B4-BE49-F238E27FC236}">
                <a16:creationId xmlns:a16="http://schemas.microsoft.com/office/drawing/2014/main" id="{DC65AC35-FC35-AA00-E2BD-5798748B945E}"/>
              </a:ext>
            </a:extLst>
          </p:cNvPr>
          <p:cNvSpPr txBox="1">
            <a:spLocks/>
          </p:cNvSpPr>
          <p:nvPr/>
        </p:nvSpPr>
        <p:spPr>
          <a:xfrm>
            <a:off x="634365" y="1620074"/>
            <a:ext cx="8064500" cy="50101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lvl="0" indent="-342900" algn="l" eaLnBrk="0" fontAlgn="base" hangingPunct="0">
              <a:lnSpc>
                <a:spcPct val="100000"/>
              </a:lnSpc>
              <a:spcBef>
                <a:spcPct val="20000"/>
              </a:spcBef>
              <a:spcAft>
                <a:spcPct val="0"/>
              </a:spcAft>
              <a:buClr>
                <a:srgbClr val="000000"/>
              </a:buClr>
              <a:buSzPct val="80000"/>
              <a:buFont typeface="Wingdings" panose="05000000000000000000" pitchFamily="2" charset="2"/>
              <a:buChar char="¢"/>
            </a:pPr>
            <a:r>
              <a:rPr lang="zh-CN" altLang="en-US" sz="2800" kern="0" dirty="0">
                <a:solidFill>
                  <a:srgbClr val="003366"/>
                </a:solidFill>
                <a:latin typeface="微软雅黑" panose="020B0503020204020204" pitchFamily="34" charset="-122"/>
                <a:ea typeface="微软雅黑" panose="020B0503020204020204" pitchFamily="34" charset="-122"/>
              </a:rPr>
              <a:t>寄存器 </a:t>
            </a:r>
            <a:r>
              <a:rPr lang="en-US" altLang="zh-CN" sz="2800" kern="0" dirty="0">
                <a:solidFill>
                  <a:srgbClr val="003366"/>
                </a:solidFill>
                <a:latin typeface="微软雅黑" panose="020B0503020204020204" pitchFamily="34" charset="-122"/>
                <a:ea typeface="微软雅黑" panose="020B0503020204020204" pitchFamily="34" charset="-122"/>
              </a:rPr>
              <a:t>vs </a:t>
            </a:r>
            <a:r>
              <a:rPr lang="zh-CN" altLang="en-US" sz="2800" kern="0" dirty="0">
                <a:solidFill>
                  <a:srgbClr val="003366"/>
                </a:solidFill>
                <a:latin typeface="微软雅黑" panose="020B0503020204020204" pitchFamily="34" charset="-122"/>
                <a:ea typeface="微软雅黑" panose="020B0503020204020204" pitchFamily="34" charset="-122"/>
              </a:rPr>
              <a:t>栈，哪个更好？</a:t>
            </a:r>
            <a:endParaRPr lang="en-US" altLang="zh-CN" sz="2800" kern="0" dirty="0">
              <a:solidFill>
                <a:srgbClr val="003366"/>
              </a:solidFill>
              <a:latin typeface="微软雅黑" panose="020B0503020204020204" pitchFamily="34" charset="-122"/>
              <a:ea typeface="微软雅黑" panose="020B0503020204020204" pitchFamily="34" charset="-122"/>
            </a:endParaRPr>
          </a:p>
          <a:p>
            <a:pPr marL="742950" lvl="1" indent="-285750" algn="l" eaLnBrk="0" fontAlgn="base" hangingPunct="0">
              <a:lnSpc>
                <a:spcPct val="100000"/>
              </a:lnSpc>
              <a:spcBef>
                <a:spcPct val="20000"/>
              </a:spcBef>
              <a:spcAft>
                <a:spcPct val="0"/>
              </a:spcAft>
              <a:buClr>
                <a:srgbClr val="C0C9F6"/>
              </a:buClr>
              <a:buSzPct val="80000"/>
              <a:buFont typeface="Wingdings" panose="05000000000000000000" pitchFamily="2" charset="2"/>
              <a:buChar char="l"/>
            </a:pPr>
            <a:r>
              <a:rPr lang="zh-CN" altLang="en-US" sz="2400" kern="0" dirty="0">
                <a:solidFill>
                  <a:srgbClr val="000000"/>
                </a:solidFill>
                <a:latin typeface="微软雅黑" panose="020B0503020204020204" pitchFamily="34" charset="-122"/>
                <a:ea typeface="微软雅黑" panose="020B0503020204020204" pitchFamily="34" charset="-122"/>
              </a:rPr>
              <a:t>寄存器速度更快，但容量是有限的</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742950" lvl="1" indent="-285750" algn="l" eaLnBrk="0" fontAlgn="base" hangingPunct="0">
              <a:lnSpc>
                <a:spcPct val="100000"/>
              </a:lnSpc>
              <a:spcBef>
                <a:spcPct val="20000"/>
              </a:spcBef>
              <a:spcAft>
                <a:spcPct val="0"/>
              </a:spcAft>
              <a:buClr>
                <a:srgbClr val="C0C9F6"/>
              </a:buClr>
              <a:buSzPct val="80000"/>
              <a:buFont typeface="Wingdings" panose="05000000000000000000" pitchFamily="2" charset="2"/>
              <a:buChar char="l"/>
            </a:pPr>
            <a:r>
              <a:rPr lang="zh-CN" altLang="en-US" sz="2400" kern="0" dirty="0">
                <a:solidFill>
                  <a:srgbClr val="000000"/>
                </a:solidFill>
                <a:latin typeface="微软雅黑" panose="020B0503020204020204" pitchFamily="34" charset="-122"/>
                <a:ea typeface="微软雅黑" panose="020B0503020204020204" pitchFamily="34" charset="-122"/>
              </a:rPr>
              <a:t>栈更加灵活，但需要付出数百倍的性能代价</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742950" lvl="1" indent="-285750" algn="l" eaLnBrk="0" fontAlgn="base" hangingPunct="0">
              <a:lnSpc>
                <a:spcPct val="100000"/>
              </a:lnSpc>
              <a:spcBef>
                <a:spcPct val="20000"/>
              </a:spcBef>
              <a:spcAft>
                <a:spcPct val="0"/>
              </a:spcAft>
              <a:buClr>
                <a:srgbClr val="C0C9F6"/>
              </a:buClr>
              <a:buSzPct val="80000"/>
              <a:buFont typeface="Wingdings" panose="05000000000000000000" pitchFamily="2" charset="2"/>
              <a:buChar char="l"/>
            </a:pPr>
            <a:r>
              <a:rPr lang="zh-CN" altLang="en-US" sz="2400" kern="0" dirty="0">
                <a:solidFill>
                  <a:srgbClr val="000000"/>
                </a:solidFill>
                <a:latin typeface="微软雅黑" panose="020B0503020204020204" pitchFamily="34" charset="-122"/>
                <a:ea typeface="微软雅黑" panose="020B0503020204020204" pitchFamily="34" charset="-122"/>
              </a:rPr>
              <a:t>增加寄存器，会让上下文切换变得更复杂</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marL="342900" lvl="0" indent="-342900" algn="l" eaLnBrk="0" fontAlgn="base" hangingPunct="0">
              <a:lnSpc>
                <a:spcPct val="100000"/>
              </a:lnSpc>
              <a:spcBef>
                <a:spcPct val="20000"/>
              </a:spcBef>
              <a:spcAft>
                <a:spcPct val="0"/>
              </a:spcAft>
              <a:buClr>
                <a:srgbClr val="000000"/>
              </a:buClr>
              <a:buSzPct val="80000"/>
              <a:buFont typeface="Wingdings" panose="05000000000000000000" pitchFamily="2" charset="2"/>
              <a:buChar char="¢"/>
            </a:pPr>
            <a:r>
              <a:rPr lang="zh-CN" altLang="en-US" sz="2800" kern="0" dirty="0">
                <a:solidFill>
                  <a:srgbClr val="003366"/>
                </a:solidFill>
                <a:latin typeface="微软雅黑" panose="020B0503020204020204" pitchFamily="34" charset="-122"/>
                <a:ea typeface="微软雅黑" panose="020B0503020204020204" pitchFamily="34" charset="-122"/>
              </a:rPr>
              <a:t>如果处理器可以定制，你想得到哪方面的支持？</a:t>
            </a:r>
            <a:endParaRPr lang="en-US" altLang="zh-CN" sz="2800" kern="0" dirty="0">
              <a:solidFill>
                <a:srgbClr val="00336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98834908"/>
      </p:ext>
    </p:extLst>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 calcmode="lin" valueType="num">
                                      <p:cBhvr additive="base">
                                        <p:cTn id="11"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 calcmode="lin" valueType="num">
                                      <p:cBhvr additive="base">
                                        <p:cTn id="15"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 calcmode="lin" valueType="num">
                                      <p:cBhvr additive="base">
                                        <p:cTn id="19"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 calcmode="lin" valueType="num">
                                      <p:cBhvr additive="base">
                                        <p:cTn id="25"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l="22000" t="5000" r="22000" b="-1000"/>
          </a:stretch>
        </a:blipFill>
        <a:effectLst/>
      </p:bgPr>
    </p:bg>
    <p:spTree>
      <p:nvGrpSpPr>
        <p:cNvPr id="1" name=""/>
        <p:cNvGrpSpPr/>
        <p:nvPr/>
      </p:nvGrpSpPr>
      <p:grpSpPr>
        <a:xfrm>
          <a:off x="0" y="0"/>
          <a:ext cx="0" cy="0"/>
          <a:chOff x="0" y="0"/>
          <a:chExt cx="0" cy="0"/>
        </a:xfrm>
      </p:grpSpPr>
      <p:sp>
        <p:nvSpPr>
          <p:cNvPr id="4" name="矩形 3"/>
          <p:cNvSpPr/>
          <p:nvPr/>
        </p:nvSpPr>
        <p:spPr>
          <a:xfrm>
            <a:off x="0" y="0"/>
            <a:ext cx="12192000" cy="688369"/>
          </a:xfrm>
          <a:prstGeom prst="rect">
            <a:avLst/>
          </a:pr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12355"/>
              </a:solidFill>
            </a:endParaRPr>
          </a:p>
        </p:txBody>
      </p:sp>
      <p:sp>
        <p:nvSpPr>
          <p:cNvPr id="6" name="矩形 5"/>
          <p:cNvSpPr/>
          <p:nvPr/>
        </p:nvSpPr>
        <p:spPr>
          <a:xfrm>
            <a:off x="0" y="6538324"/>
            <a:ext cx="12192000" cy="324646"/>
          </a:xfrm>
          <a:prstGeom prst="rect">
            <a:avLst/>
          </a:prstGeom>
          <a:solidFill>
            <a:srgbClr val="7123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12355"/>
              </a:solidFill>
            </a:endParaRPr>
          </a:p>
        </p:txBody>
      </p:sp>
      <p:sp>
        <p:nvSpPr>
          <p:cNvPr id="7" name="Rectangle 2"/>
          <p:cNvSpPr>
            <a:spLocks noGrp="1" noChangeArrowheads="1"/>
          </p:cNvSpPr>
          <p:nvPr/>
        </p:nvSpPr>
        <p:spPr>
          <a:xfrm>
            <a:off x="2290445" y="2591435"/>
            <a:ext cx="7776845" cy="1871345"/>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000" b="1">
                <a:solidFill>
                  <a:srgbClr val="000000"/>
                </a:solidFill>
                <a:latin typeface="Times New Roman" panose="02020603050405020304" pitchFamily="18" charset="0"/>
                <a:ea typeface="宋体" panose="02010600030101010101" pitchFamily="2" charset="-122"/>
                <a:cs typeface="+mn-ea"/>
              </a:defRPr>
            </a:lvl1pPr>
            <a:lvl2pPr algn="ctr" rtl="0" eaLnBrk="0" fontAlgn="base" hangingPunct="0">
              <a:spcBef>
                <a:spcPct val="0"/>
              </a:spcBef>
              <a:spcAft>
                <a:spcPct val="0"/>
              </a:spcAft>
              <a:defRPr sz="4000" b="1">
                <a:solidFill>
                  <a:srgbClr val="000000"/>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000" b="1">
                <a:solidFill>
                  <a:srgbClr val="000000"/>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000" b="1">
                <a:solidFill>
                  <a:srgbClr val="000000"/>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000" b="1">
                <a:solidFill>
                  <a:srgbClr val="000000"/>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sz="4000" b="1">
                <a:solidFill>
                  <a:srgbClr val="000000"/>
                </a:solidFill>
                <a:latin typeface="Times New Roman" panose="02020603050405020304" pitchFamily="18" charset="0"/>
              </a:defRPr>
            </a:lvl6pPr>
            <a:lvl7pPr marL="914400" algn="ctr" rtl="0" fontAlgn="base">
              <a:spcBef>
                <a:spcPct val="0"/>
              </a:spcBef>
              <a:spcAft>
                <a:spcPct val="0"/>
              </a:spcAft>
              <a:defRPr sz="4000" b="1">
                <a:solidFill>
                  <a:srgbClr val="000000"/>
                </a:solidFill>
                <a:latin typeface="Times New Roman" panose="02020603050405020304" pitchFamily="18" charset="0"/>
              </a:defRPr>
            </a:lvl7pPr>
            <a:lvl8pPr marL="1371600" algn="ctr" rtl="0" fontAlgn="base">
              <a:spcBef>
                <a:spcPct val="0"/>
              </a:spcBef>
              <a:spcAft>
                <a:spcPct val="0"/>
              </a:spcAft>
              <a:defRPr sz="4000" b="1">
                <a:solidFill>
                  <a:srgbClr val="000000"/>
                </a:solidFill>
                <a:latin typeface="Times New Roman" panose="02020603050405020304" pitchFamily="18" charset="0"/>
              </a:defRPr>
            </a:lvl8pPr>
            <a:lvl9pPr marL="1828800" algn="ctr" rtl="0" fontAlgn="base">
              <a:spcBef>
                <a:spcPct val="0"/>
              </a:spcBef>
              <a:spcAft>
                <a:spcPct val="0"/>
              </a:spcAft>
              <a:defRPr sz="4000" b="1">
                <a:solidFill>
                  <a:srgbClr val="000000"/>
                </a:solidFill>
                <a:latin typeface="Times New Roman" panose="02020603050405020304" pitchFamily="18" charset="0"/>
              </a:defRPr>
            </a:lvl9pPr>
          </a:lstStyle>
          <a:p>
            <a:pPr eaLnBrk="1" hangingPunct="1"/>
            <a:r>
              <a:rPr lang="en-US" altLang="zh-CN" sz="5400" i="1">
                <a:gradFill>
                  <a:gsLst>
                    <a:gs pos="50000">
                      <a:schemeClr val="accent2"/>
                    </a:gs>
                    <a:gs pos="0">
                      <a:schemeClr val="accent2">
                        <a:lumMod val="25000"/>
                        <a:lumOff val="75000"/>
                      </a:schemeClr>
                    </a:gs>
                    <a:gs pos="100000">
                      <a:schemeClr val="accent2">
                        <a:lumMod val="85000"/>
                      </a:schemeClr>
                    </a:gs>
                  </a:gsLst>
                  <a:lin ang="5400000" scaled="1"/>
                </a:gradFill>
                <a:ea typeface="宋体" panose="02010600030101010101" pitchFamily="2" charset="-122"/>
              </a:rPr>
              <a:t>Thanks for your time!</a:t>
            </a:r>
            <a:br>
              <a:rPr lang="en-US" altLang="zh-CN" sz="5400" i="1">
                <a:gradFill>
                  <a:gsLst>
                    <a:gs pos="50000">
                      <a:schemeClr val="accent2"/>
                    </a:gs>
                    <a:gs pos="0">
                      <a:schemeClr val="accent2">
                        <a:lumMod val="25000"/>
                        <a:lumOff val="75000"/>
                      </a:schemeClr>
                    </a:gs>
                    <a:gs pos="100000">
                      <a:schemeClr val="accent2">
                        <a:lumMod val="85000"/>
                      </a:schemeClr>
                    </a:gs>
                  </a:gsLst>
                  <a:lin ang="5400000" scaled="1"/>
                </a:gradFill>
                <a:ea typeface="宋体" panose="02010600030101010101" pitchFamily="2" charset="-122"/>
              </a:rPr>
            </a:br>
            <a:r>
              <a:rPr lang="en-US" altLang="zh-CN" sz="5400" i="1">
                <a:gradFill>
                  <a:gsLst>
                    <a:gs pos="50000">
                      <a:schemeClr val="accent2"/>
                    </a:gs>
                    <a:gs pos="0">
                      <a:schemeClr val="accent2">
                        <a:lumMod val="25000"/>
                        <a:lumOff val="75000"/>
                      </a:schemeClr>
                    </a:gs>
                    <a:gs pos="100000">
                      <a:schemeClr val="accent2">
                        <a:lumMod val="85000"/>
                      </a:schemeClr>
                    </a:gs>
                  </a:gsLst>
                  <a:lin ang="5400000" scaled="1"/>
                </a:gradFill>
                <a:ea typeface="宋体" panose="02010600030101010101" pitchFamily="2" charset="-122"/>
              </a:rPr>
              <a:t>Questions &amp; Answers</a:t>
            </a:r>
          </a:p>
        </p:txBody>
      </p:sp>
      <p:pic>
        <p:nvPicPr>
          <p:cNvPr id="8" name="图片 7">
            <a:extLst>
              <a:ext uri="{FF2B5EF4-FFF2-40B4-BE49-F238E27FC236}">
                <a16:creationId xmlns:a16="http://schemas.microsoft.com/office/drawing/2014/main" id="{D816B94C-B75C-4C18-8E1B-BB24D7C10F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4432" y="-20935"/>
            <a:ext cx="3131418" cy="69075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
    </mc:Choice>
    <mc:Fallback xmlns="">
      <p:transition spd="slow" advTm="7"/>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 y="0"/>
            <a:ext cx="6095365" cy="705485"/>
          </a:xfrm>
          <a:prstGeom prst="rect">
            <a:avLst/>
          </a:prstGeom>
          <a:noFill/>
        </p:spPr>
        <p:txBody>
          <a:bodyPr wrap="square" rtlCol="0" anchor="t">
            <a:no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章节2：进程</a:t>
            </a:r>
          </a:p>
        </p:txBody>
      </p:sp>
      <p:sp>
        <p:nvSpPr>
          <p:cNvPr id="2" name="标题 6"/>
          <p:cNvSpPr>
            <a:spLocks noGrp="1"/>
          </p:cNvSpPr>
          <p:nvPr/>
        </p:nvSpPr>
        <p:spPr>
          <a:xfrm>
            <a:off x="731520" y="795655"/>
            <a:ext cx="9144000" cy="7778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dirty="0">
                <a:latin typeface="微软雅黑" panose="020B0503020204020204" pitchFamily="34" charset="-122"/>
                <a:ea typeface="微软雅黑" panose="020B0503020204020204" pitchFamily="34" charset="-122"/>
              </a:rPr>
              <a:t>Efficiency of Cocurrency</a:t>
            </a:r>
          </a:p>
        </p:txBody>
      </p:sp>
      <p:grpSp>
        <p:nvGrpSpPr>
          <p:cNvPr id="13" name="组合 12"/>
          <p:cNvGrpSpPr/>
          <p:nvPr/>
        </p:nvGrpSpPr>
        <p:grpSpPr>
          <a:xfrm>
            <a:off x="0" y="980758"/>
            <a:ext cx="633730" cy="406400"/>
            <a:chOff x="56" y="2009"/>
            <a:chExt cx="998" cy="640"/>
          </a:xfrm>
        </p:grpSpPr>
        <p:sp>
          <p:nvSpPr>
            <p:cNvPr id="3" name="任意多边形: 形状 7"/>
            <p:cNvSpPr/>
            <p:nvPr/>
          </p:nvSpPr>
          <p:spPr>
            <a:xfrm>
              <a:off x="56" y="2009"/>
              <a:ext cx="999" cy="641"/>
            </a:xfrm>
            <a:custGeom>
              <a:avLst/>
              <a:gdLst>
                <a:gd name="connsiteX0" fmla="*/ 0 w 999"/>
                <a:gd name="connsiteY0" fmla="*/ 2 h 641"/>
                <a:gd name="connsiteX1" fmla="*/ 761 w 999"/>
                <a:gd name="connsiteY1" fmla="*/ 0 h 641"/>
                <a:gd name="connsiteX2" fmla="*/ 999 w 999"/>
                <a:gd name="connsiteY2" fmla="*/ 321 h 641"/>
                <a:gd name="connsiteX3" fmla="*/ 750 w 999"/>
                <a:gd name="connsiteY3" fmla="*/ 641 h 641"/>
                <a:gd name="connsiteX4" fmla="*/ 0 w 999"/>
                <a:gd name="connsiteY4" fmla="*/ 639 h 641"/>
                <a:gd name="connsiteX5" fmla="*/ 0 w 999"/>
                <a:gd name="connsiteY5" fmla="*/ 2 h 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 h="641">
                  <a:moveTo>
                    <a:pt x="0" y="2"/>
                  </a:moveTo>
                  <a:lnTo>
                    <a:pt x="761" y="0"/>
                  </a:lnTo>
                  <a:cubicBezTo>
                    <a:pt x="864" y="0"/>
                    <a:pt x="999" y="145"/>
                    <a:pt x="999" y="321"/>
                  </a:cubicBezTo>
                  <a:cubicBezTo>
                    <a:pt x="999" y="496"/>
                    <a:pt x="853" y="641"/>
                    <a:pt x="750" y="641"/>
                  </a:cubicBezTo>
                  <a:lnTo>
                    <a:pt x="0" y="639"/>
                  </a:lnTo>
                  <a:lnTo>
                    <a:pt x="0" y="2"/>
                  </a:lnTo>
                  <a:close/>
                </a:path>
              </a:pathLst>
            </a:custGeom>
            <a:solidFill>
              <a:srgbClr val="7123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latin typeface="喵呜黑体" panose="02000503000000000000" charset="-122"/>
                <a:ea typeface="喵呜黑体" panose="02000503000000000000" charset="-122"/>
              </a:endParaRPr>
            </a:p>
          </p:txBody>
        </p:sp>
        <p:sp>
          <p:nvSpPr>
            <p:cNvPr id="12" name="椭圆 11"/>
            <p:cNvSpPr/>
            <p:nvPr/>
          </p:nvSpPr>
          <p:spPr>
            <a:xfrm>
              <a:off x="488" y="2111"/>
              <a:ext cx="437" cy="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latin typeface="喵呜黑体" panose="02000503000000000000" charset="-122"/>
                <a:ea typeface="喵呜黑体" panose="02000503000000000000" charset="-122"/>
              </a:endParaRPr>
            </a:p>
          </p:txBody>
        </p:sp>
      </p:grpSp>
      <p:sp>
        <p:nvSpPr>
          <p:cNvPr id="5" name="内容占位符 2"/>
          <p:cNvSpPr>
            <a:spLocks noGrp="1"/>
          </p:cNvSpPr>
          <p:nvPr/>
        </p:nvSpPr>
        <p:spPr>
          <a:xfrm>
            <a:off x="633730" y="1572895"/>
            <a:ext cx="8402320" cy="4856480"/>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000000"/>
              </a:buClr>
              <a:buSzPct val="80000"/>
              <a:buFont typeface="Wingdings" panose="05000000000000000000" pitchFamily="2" charset="2"/>
              <a:buChar char="¢"/>
              <a:defRPr sz="2800">
                <a:solidFill>
                  <a:srgbClr val="003366"/>
                </a:solidFill>
                <a:latin typeface="Verdana" panose="020B0604030504040204" pitchFamily="34" charset="0"/>
                <a:ea typeface="+mn-ea"/>
                <a:cs typeface="+mn-ea"/>
              </a:defRPr>
            </a:lvl1pPr>
            <a:lvl2pPr marL="742950" indent="-285750" algn="l" rtl="0" eaLnBrk="0" fontAlgn="base" hangingPunct="0">
              <a:spcBef>
                <a:spcPct val="20000"/>
              </a:spcBef>
              <a:spcAft>
                <a:spcPct val="0"/>
              </a:spcAft>
              <a:buClr>
                <a:srgbClr val="C0C9F6"/>
              </a:buClr>
              <a:buSzPct val="80000"/>
              <a:buFont typeface="Wingdings" panose="05000000000000000000" pitchFamily="2" charset="2"/>
              <a:buChar char="l"/>
              <a:defRPr sz="2400">
                <a:solidFill>
                  <a:srgbClr val="000000"/>
                </a:solidFill>
                <a:latin typeface="Verdana" panose="020B0604030504040204" pitchFamily="34" charset="0"/>
              </a:defRPr>
            </a:lvl2pPr>
            <a:lvl3pPr marL="1143000" indent="-228600" algn="l" rtl="0" eaLnBrk="0" fontAlgn="base" hangingPunct="0">
              <a:spcBef>
                <a:spcPct val="20000"/>
              </a:spcBef>
              <a:spcAft>
                <a:spcPct val="0"/>
              </a:spcAft>
              <a:buClr>
                <a:srgbClr val="B2B2B2"/>
              </a:buClr>
              <a:buSzPct val="70000"/>
              <a:buFont typeface="Wingdings" panose="05000000000000000000" pitchFamily="2" charset="2"/>
              <a:buChar char="l"/>
              <a:defRPr sz="2400">
                <a:solidFill>
                  <a:srgbClr val="000000"/>
                </a:solidFill>
                <a:latin typeface="Verdana" panose="020B0604030504040204" pitchFamily="34" charset="0"/>
              </a:defRPr>
            </a:lvl3pPr>
            <a:lvl4pPr marL="1600200" indent="-228600" algn="l" rtl="0" eaLnBrk="0" fontAlgn="base" hangingPunct="0">
              <a:spcBef>
                <a:spcPct val="20000"/>
              </a:spcBef>
              <a:spcAft>
                <a:spcPct val="0"/>
              </a:spcAft>
              <a:buClr>
                <a:srgbClr val="000000"/>
              </a:buClr>
              <a:buSzPct val="60000"/>
              <a:buFont typeface="Wingdings" panose="05000000000000000000" pitchFamily="2" charset="2"/>
              <a:buChar char="l"/>
              <a:defRPr sz="2000">
                <a:solidFill>
                  <a:srgbClr val="000000"/>
                </a:solidFill>
                <a:latin typeface="Verdana" panose="020B0604030504040204" pitchFamily="34" charset="0"/>
              </a:defRPr>
            </a:lvl4pPr>
            <a:lvl5pPr marL="2057400" indent="-228600" algn="l" rtl="0" eaLnBrk="0" fontAlgn="base" hangingPunct="0">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5pPr>
            <a:lvl6pPr marL="25146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6pPr>
            <a:lvl7pPr marL="29718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7pPr>
            <a:lvl8pPr marL="34290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8pPr>
            <a:lvl9pPr marL="3886200" indent="-228600" algn="l" rtl="0" fontAlgn="base">
              <a:spcBef>
                <a:spcPct val="20000"/>
              </a:spcBef>
              <a:spcAft>
                <a:spcPct val="0"/>
              </a:spcAft>
              <a:buClr>
                <a:srgbClr val="789ED0"/>
              </a:buClr>
              <a:buSzPct val="50000"/>
              <a:buFont typeface="Wingdings" panose="05000000000000000000" pitchFamily="2" charset="2"/>
              <a:buChar char="l"/>
              <a:defRPr sz="2000">
                <a:solidFill>
                  <a:srgbClr val="000000"/>
                </a:solidFill>
                <a:latin typeface="Verdana" panose="020B0604030504040204" pitchFamily="34" charset="0"/>
              </a:defRPr>
            </a:lvl9pPr>
          </a:lstStyle>
          <a:p>
            <a:pPr>
              <a:lnSpc>
                <a:spcPct val="110000"/>
              </a:lnSpc>
            </a:pPr>
            <a:r>
              <a:rPr lang="en-US" altLang="zh-CN" dirty="0">
                <a:ea typeface="宋体" panose="02010600030101010101" pitchFamily="2" charset="-122"/>
              </a:rPr>
              <a:t>Efficiency under sequential mode</a:t>
            </a:r>
          </a:p>
          <a:p>
            <a:pPr lvl="1">
              <a:lnSpc>
                <a:spcPct val="110000"/>
              </a:lnSpc>
            </a:pPr>
            <a:r>
              <a:rPr lang="en-US" altLang="zh-CN" dirty="0">
                <a:ea typeface="宋体" panose="02010600030101010101" pitchFamily="2" charset="-122"/>
              </a:rPr>
              <a:t>Time consuming for 2 jobs: 80</a:t>
            </a:r>
          </a:p>
          <a:p>
            <a:pPr lvl="1">
              <a:lnSpc>
                <a:spcPct val="110000"/>
              </a:lnSpc>
            </a:pPr>
            <a:r>
              <a:rPr lang="en-US" altLang="zh-CN" dirty="0">
                <a:ea typeface="宋体" panose="02010600030101010101" pitchFamily="2" charset="-122"/>
              </a:rPr>
              <a:t>Efficiency of CPU: 40/80 = 50%</a:t>
            </a:r>
          </a:p>
          <a:p>
            <a:pPr lvl="1">
              <a:lnSpc>
                <a:spcPct val="110000"/>
              </a:lnSpc>
            </a:pPr>
            <a:r>
              <a:rPr lang="en-US" altLang="zh-CN" dirty="0">
                <a:ea typeface="宋体" panose="02010600030101010101" pitchFamily="2" charset="-122"/>
              </a:rPr>
              <a:t>Efficiency of DEV1: 15 / 80 </a:t>
            </a:r>
            <a:r>
              <a:rPr lang="zh-CN" altLang="en-US" dirty="0">
                <a:ea typeface="宋体" panose="02010600030101010101" pitchFamily="2" charset="-122"/>
              </a:rPr>
              <a:t>＝ </a:t>
            </a:r>
            <a:r>
              <a:rPr lang="en-US" altLang="zh-CN" dirty="0">
                <a:ea typeface="宋体" panose="02010600030101010101" pitchFamily="2" charset="-122"/>
              </a:rPr>
              <a:t>18.75%</a:t>
            </a:r>
          </a:p>
          <a:p>
            <a:pPr lvl="1">
              <a:lnSpc>
                <a:spcPct val="110000"/>
              </a:lnSpc>
            </a:pPr>
            <a:r>
              <a:rPr lang="en-US" altLang="zh-CN" dirty="0">
                <a:ea typeface="宋体" panose="02010600030101010101" pitchFamily="2" charset="-122"/>
              </a:rPr>
              <a:t>Efficiency of DEV2: 25 / 80 = 31.25%</a:t>
            </a:r>
          </a:p>
          <a:p>
            <a:pPr>
              <a:lnSpc>
                <a:spcPct val="110000"/>
              </a:lnSpc>
            </a:pPr>
            <a:r>
              <a:rPr lang="en-US" altLang="zh-CN" dirty="0">
                <a:ea typeface="宋体" panose="02010600030101010101" pitchFamily="2" charset="-122"/>
              </a:rPr>
              <a:t>Efficiency under </a:t>
            </a:r>
            <a:r>
              <a:rPr lang="en-US" altLang="zh-CN" dirty="0" err="1">
                <a:ea typeface="宋体" panose="02010600030101010101" pitchFamily="2" charset="-122"/>
              </a:rPr>
              <a:t>cocurrent</a:t>
            </a:r>
            <a:r>
              <a:rPr lang="en-US" altLang="zh-CN" dirty="0">
                <a:ea typeface="宋体" panose="02010600030101010101" pitchFamily="2" charset="-122"/>
              </a:rPr>
              <a:t> mode</a:t>
            </a:r>
          </a:p>
          <a:p>
            <a:pPr lvl="1">
              <a:lnSpc>
                <a:spcPct val="110000"/>
              </a:lnSpc>
            </a:pPr>
            <a:r>
              <a:rPr lang="en-US" altLang="zh-CN" dirty="0">
                <a:ea typeface="宋体" panose="02010600030101010101" pitchFamily="2" charset="-122"/>
              </a:rPr>
              <a:t>Time consuming for 2 jobs:45</a:t>
            </a:r>
          </a:p>
          <a:p>
            <a:pPr lvl="1">
              <a:lnSpc>
                <a:spcPct val="110000"/>
              </a:lnSpc>
            </a:pPr>
            <a:r>
              <a:rPr lang="en-US" altLang="zh-CN" dirty="0">
                <a:ea typeface="宋体" panose="02010600030101010101" pitchFamily="2" charset="-122"/>
              </a:rPr>
              <a:t>Efficiency of CPU: 40 / 45 = 89%</a:t>
            </a:r>
          </a:p>
          <a:p>
            <a:pPr lvl="1">
              <a:lnSpc>
                <a:spcPct val="110000"/>
              </a:lnSpc>
            </a:pPr>
            <a:r>
              <a:rPr lang="en-US" altLang="zh-CN" dirty="0">
                <a:ea typeface="宋体" panose="02010600030101010101" pitchFamily="2" charset="-122"/>
              </a:rPr>
              <a:t>Efficiency of DEV1: 15 / 45 = 33%</a:t>
            </a:r>
          </a:p>
          <a:p>
            <a:pPr lvl="1">
              <a:lnSpc>
                <a:spcPct val="110000"/>
              </a:lnSpc>
            </a:pPr>
            <a:r>
              <a:rPr lang="en-US" altLang="zh-CN" dirty="0">
                <a:ea typeface="宋体" panose="02010600030101010101" pitchFamily="2" charset="-122"/>
              </a:rPr>
              <a:t>Efficiency of DEV2: 25 / 45 </a:t>
            </a:r>
            <a:r>
              <a:rPr lang="zh-CN" altLang="en-US" dirty="0">
                <a:ea typeface="宋体" panose="02010600030101010101" pitchFamily="2" charset="-122"/>
              </a:rPr>
              <a:t>＝ </a:t>
            </a:r>
            <a:r>
              <a:rPr lang="en-US" altLang="zh-CN" dirty="0">
                <a:ea typeface="宋体" panose="02010600030101010101" pitchFamily="2" charset="-122"/>
              </a:rPr>
              <a:t>55.6%</a:t>
            </a:r>
          </a:p>
          <a:p>
            <a:pPr>
              <a:lnSpc>
                <a:spcPct val="110000"/>
              </a:lnSpc>
            </a:pPr>
            <a:endParaRPr lang="en-US" altLang="zh-CN" dirty="0">
              <a:ea typeface="宋体" panose="02010600030101010101" pitchFamily="2" charset="-122"/>
            </a:endParaRPr>
          </a:p>
        </p:txBody>
      </p:sp>
      <p:sp>
        <p:nvSpPr>
          <p:cNvPr id="9" name="文本框 8">
            <a:extLst>
              <a:ext uri="{FF2B5EF4-FFF2-40B4-BE49-F238E27FC236}">
                <a16:creationId xmlns:a16="http://schemas.microsoft.com/office/drawing/2014/main" id="{274B3A92-0759-44BD-8CFB-19784B89526E}"/>
              </a:ext>
            </a:extLst>
          </p:cNvPr>
          <p:cNvSpPr txBox="1"/>
          <p:nvPr/>
        </p:nvSpPr>
        <p:spPr>
          <a:xfrm>
            <a:off x="7493331" y="1500378"/>
            <a:ext cx="4958687" cy="2862322"/>
          </a:xfrm>
          <a:prstGeom prst="rect">
            <a:avLst/>
          </a:prstGeom>
          <a:noFill/>
        </p:spPr>
        <p:txBody>
          <a:bodyPr wrap="square">
            <a:spAutoFit/>
          </a:bodyPr>
          <a:lstStyle/>
          <a:p>
            <a:r>
              <a:rPr lang="zh-CN" altLang="zh-CN" dirty="0">
                <a:effectLst/>
                <a:ea typeface="Segoe UI Web (West European)"/>
              </a:rPr>
              <a:t>顺序模式下的效率 </a:t>
            </a:r>
            <a:endParaRPr lang="en-US" altLang="zh-CN" dirty="0">
              <a:effectLst/>
              <a:ea typeface="Segoe UI Web (West European)"/>
            </a:endParaRPr>
          </a:p>
          <a:p>
            <a:r>
              <a:rPr lang="zh-CN" altLang="zh-CN" dirty="0">
                <a:effectLst/>
                <a:ea typeface="Segoe UI Web (West European)"/>
              </a:rPr>
              <a:t>2 个作业耗时：80 </a:t>
            </a:r>
            <a:endParaRPr lang="en-US" altLang="zh-CN" dirty="0">
              <a:effectLst/>
              <a:ea typeface="Segoe UI Web (West European)"/>
            </a:endParaRPr>
          </a:p>
          <a:p>
            <a:r>
              <a:rPr lang="zh-CN" altLang="zh-CN" dirty="0">
                <a:effectLst/>
                <a:ea typeface="Segoe UI Web (West European)"/>
              </a:rPr>
              <a:t>CPU 效率：40/80 = 50% </a:t>
            </a:r>
            <a:endParaRPr lang="en-US" altLang="zh-CN" dirty="0">
              <a:effectLst/>
              <a:ea typeface="Segoe UI Web (West European)"/>
            </a:endParaRPr>
          </a:p>
          <a:p>
            <a:r>
              <a:rPr lang="zh-CN" altLang="zh-CN" dirty="0">
                <a:effectLst/>
                <a:ea typeface="Segoe UI Web (West European)"/>
              </a:rPr>
              <a:t>DEV1 的效率：15 / 80 = 18.75% </a:t>
            </a:r>
            <a:endParaRPr lang="en-US" altLang="zh-CN" dirty="0">
              <a:effectLst/>
              <a:ea typeface="Segoe UI Web (West European)"/>
            </a:endParaRPr>
          </a:p>
          <a:p>
            <a:r>
              <a:rPr lang="zh-CN" altLang="zh-CN" dirty="0">
                <a:effectLst/>
                <a:ea typeface="Segoe UI Web (West European)"/>
              </a:rPr>
              <a:t>DEV2 的效率：25 / 80 = 31.25% </a:t>
            </a:r>
            <a:endParaRPr lang="en-US" altLang="zh-CN" dirty="0">
              <a:effectLst/>
              <a:ea typeface="Segoe UI Web (West European)"/>
            </a:endParaRPr>
          </a:p>
          <a:p>
            <a:r>
              <a:rPr lang="zh-CN" altLang="zh-CN" dirty="0">
                <a:effectLst/>
                <a:ea typeface="Segoe UI Web (West European)"/>
              </a:rPr>
              <a:t>共流模式下的效率 </a:t>
            </a:r>
            <a:endParaRPr lang="en-US" altLang="zh-CN" dirty="0">
              <a:effectLst/>
              <a:ea typeface="Segoe UI Web (West European)"/>
            </a:endParaRPr>
          </a:p>
          <a:p>
            <a:r>
              <a:rPr lang="zh-CN" altLang="zh-CN" dirty="0">
                <a:effectLst/>
                <a:ea typeface="Segoe UI Web (West European)"/>
              </a:rPr>
              <a:t>2 个作业耗时：45 </a:t>
            </a:r>
            <a:endParaRPr lang="en-US" altLang="zh-CN" dirty="0">
              <a:effectLst/>
              <a:ea typeface="Segoe UI Web (West European)"/>
            </a:endParaRPr>
          </a:p>
          <a:p>
            <a:r>
              <a:rPr lang="zh-CN" altLang="zh-CN" dirty="0">
                <a:effectLst/>
                <a:ea typeface="Segoe UI Web (West European)"/>
              </a:rPr>
              <a:t>CPU 效率：40 / 45 = 89% </a:t>
            </a:r>
            <a:endParaRPr lang="en-US" altLang="zh-CN" dirty="0">
              <a:effectLst/>
              <a:ea typeface="Segoe UI Web (West European)"/>
            </a:endParaRPr>
          </a:p>
          <a:p>
            <a:r>
              <a:rPr lang="zh-CN" altLang="zh-CN" dirty="0">
                <a:effectLst/>
                <a:ea typeface="Segoe UI Web (West European)"/>
              </a:rPr>
              <a:t>DEV1 的效率：15 / 45 = 33% </a:t>
            </a:r>
            <a:endParaRPr lang="en-US" altLang="zh-CN" dirty="0">
              <a:effectLst/>
              <a:ea typeface="Segoe UI Web (West European)"/>
            </a:endParaRPr>
          </a:p>
          <a:p>
            <a:r>
              <a:rPr lang="zh-CN" altLang="zh-CN" dirty="0">
                <a:effectLst/>
                <a:ea typeface="Segoe UI Web (West European)"/>
              </a:rPr>
              <a:t>DEV2 的效率：25 / 45 = 55.6%</a:t>
            </a:r>
          </a:p>
        </p:txBody>
      </p:sp>
    </p:spTree>
  </p:cSld>
  <p:clrMapOvr>
    <a:masterClrMapping/>
  </p:clrMapOvr>
  <mc:AlternateContent xmlns:mc="http://schemas.openxmlformats.org/markup-compatibility/2006" xmlns:p14="http://schemas.microsoft.com/office/powerpoint/2010/main">
    <mc:Choice Requires="p14">
      <p:transition spd="slow" p14:dur="2000" advTm="132237"/>
    </mc:Choice>
    <mc:Fallback xmlns="">
      <p:transition spd="slow" advTm="132237"/>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PP_MARK_KEY" val="7e1a9edb-4110-4fb4-ad97-34e95fcd4ffc"/>
  <p:tag name="COMMONDATA" val="eyJoZGlkIjoiMGFiNzE5NDY3N2UwMTA1NmU1NDc3ZjMwNzc5ZTMzZDkifQ=="/>
  <p:tag name="RESOURCE_RECORD_KEY" val="{&quot;29&quot;:[20435158,20426308,2042634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4621</TotalTime>
  <Words>6386</Words>
  <Application>Microsoft Office PowerPoint</Application>
  <PresentationFormat>宽屏</PresentationFormat>
  <Paragraphs>1164</Paragraphs>
  <Slides>87</Slides>
  <Notes>21</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2</vt:i4>
      </vt:variant>
      <vt:variant>
        <vt:lpstr>幻灯片标题</vt:lpstr>
      </vt:variant>
      <vt:variant>
        <vt:i4>87</vt:i4>
      </vt:variant>
    </vt:vector>
  </HeadingPairs>
  <TitlesOfParts>
    <vt:vector size="105" baseType="lpstr">
      <vt:lpstr>Monotype Sorts</vt:lpstr>
      <vt:lpstr>等线</vt:lpstr>
      <vt:lpstr>等线 Light</vt:lpstr>
      <vt:lpstr>黑体</vt:lpstr>
      <vt:lpstr>华文琥珀</vt:lpstr>
      <vt:lpstr>喵呜黑体</vt:lpstr>
      <vt:lpstr>宋体</vt:lpstr>
      <vt:lpstr>微软雅黑</vt:lpstr>
      <vt:lpstr>张海山锐谐体2.0-授权联系：Samtype@QQ.com</vt:lpstr>
      <vt:lpstr>Arial</vt:lpstr>
      <vt:lpstr>Calibri</vt:lpstr>
      <vt:lpstr>Tahoma</vt:lpstr>
      <vt:lpstr>Times New Roman</vt:lpstr>
      <vt:lpstr>Verdana</vt:lpstr>
      <vt:lpstr>Wingdings</vt:lpstr>
      <vt:lpstr>Office 主题​​</vt:lpstr>
      <vt:lpstr>Visio</vt:lpstr>
      <vt:lpstr>Artwork</vt:lpstr>
      <vt:lpstr>操作系统</vt:lpstr>
      <vt:lpstr>章节2：进程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南开大学首届 教师教学创新大赛汇报</dc:title>
  <dc:creator>Windows 用户</dc:creator>
  <cp:lastModifiedBy>Y L</cp:lastModifiedBy>
  <cp:revision>2349</cp:revision>
  <dcterms:created xsi:type="dcterms:W3CDTF">2017-05-29T02:21:00Z</dcterms:created>
  <dcterms:modified xsi:type="dcterms:W3CDTF">2025-01-07T02:55:27Z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2052-12.1.0.17147</vt:lpwstr>
  </property>
  <property fmtid="{D5CDD505-2E9C-101B-9397-08002B2CF9AE}" pid="3" name="ICV">
    <vt:lpwstr>BBB2C176B6BB41D8B74F4CDD6732EFA2_13</vt:lpwstr>
  </property>
</Properties>
</file>